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ackage" ContentType="application/vnd.openxmlformats-officedocument.package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2" r:id="rId8"/>
    <p:sldId id="261" r:id="rId9"/>
    <p:sldId id="265" r:id="rId10"/>
    <p:sldId id="263" r:id="rId11"/>
    <p:sldId id="264" r:id="rId12"/>
    <p:sldId id="266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FF"/>
    <a:srgbClr val="CC99FF"/>
    <a:srgbClr val="CC66FF"/>
    <a:srgbClr val="CC00FF"/>
    <a:srgbClr val="FF66CC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>
        <c:manualLayout>
          <c:layoutTarget val="inner"/>
          <c:xMode val="edge"/>
          <c:yMode val="edge"/>
          <c:x val="0.11699294619422572"/>
          <c:y val="6.332800196850398E-2"/>
          <c:w val="0.69717372047244131"/>
          <c:h val="0.8095263287401559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2010年</c:v>
                </c:pt>
              </c:strCache>
            </c:strRef>
          </c:tx>
          <c:dLbls>
            <c:showVal val="1"/>
          </c:dLbls>
          <c:cat>
            <c:strRef>
              <c:f>Sheet1!$A$2:$A$3</c:f>
              <c:strCache>
                <c:ptCount val="2"/>
                <c:pt idx="0">
                  <c:v>立项总数（项）</c:v>
                </c:pt>
                <c:pt idx="1">
                  <c:v>经费总额（万元）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118</c:v>
                </c:pt>
                <c:pt idx="1">
                  <c:v>30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2012年</c:v>
                </c:pt>
              </c:strCache>
            </c:strRef>
          </c:tx>
          <c:dLbls>
            <c:showVal val="1"/>
          </c:dLbls>
          <c:cat>
            <c:strRef>
              <c:f>Sheet1!$A$2:$A$3</c:f>
              <c:strCache>
                <c:ptCount val="2"/>
                <c:pt idx="0">
                  <c:v>立项总数（项）</c:v>
                </c:pt>
                <c:pt idx="1">
                  <c:v>经费总额（万元）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121</c:v>
                </c:pt>
                <c:pt idx="1">
                  <c:v>36.300000000000004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2014年</c:v>
                </c:pt>
              </c:strCache>
            </c:strRef>
          </c:tx>
          <c:dLbls>
            <c:showVal val="1"/>
          </c:dLbls>
          <c:cat>
            <c:strRef>
              <c:f>Sheet1!$A$2:$A$3</c:f>
              <c:strCache>
                <c:ptCount val="2"/>
                <c:pt idx="0">
                  <c:v>立项总数（项）</c:v>
                </c:pt>
                <c:pt idx="1">
                  <c:v>经费总额（万元）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192</c:v>
                </c:pt>
                <c:pt idx="1">
                  <c:v>208.3</c:v>
                </c:pt>
              </c:numCache>
            </c:numRef>
          </c:val>
        </c:ser>
        <c:axId val="150902656"/>
        <c:axId val="150904192"/>
      </c:barChart>
      <c:catAx>
        <c:axId val="150902656"/>
        <c:scaling>
          <c:orientation val="minMax"/>
        </c:scaling>
        <c:axPos val="b"/>
        <c:numFmt formatCode="General" sourceLinked="1"/>
        <c:tickLblPos val="nextTo"/>
        <c:crossAx val="150904192"/>
        <c:crosses val="autoZero"/>
        <c:auto val="1"/>
        <c:lblAlgn val="ctr"/>
        <c:lblOffset val="100"/>
      </c:catAx>
      <c:valAx>
        <c:axId val="150904192"/>
        <c:scaling>
          <c:orientation val="minMax"/>
        </c:scaling>
        <c:axPos val="l"/>
        <c:majorGridlines/>
        <c:numFmt formatCode="General" sourceLinked="1"/>
        <c:tickLblPos val="nextTo"/>
        <c:crossAx val="15090265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zh-CN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167DE7-7030-42AC-909B-AEA13915FD8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EE3D0A6-FD88-4274-880E-553018845100}">
      <dgm:prSet phldrT="[文本]"/>
      <dgm:spPr/>
      <dgm:t>
        <a:bodyPr/>
        <a:lstStyle/>
        <a:p>
          <a:r>
            <a:rPr lang="zh-CN" altLang="en-US" dirty="0" smtClean="0"/>
            <a:t>制度框架</a:t>
          </a:r>
          <a:endParaRPr lang="zh-CN" altLang="en-US" dirty="0"/>
        </a:p>
      </dgm:t>
    </dgm:pt>
    <dgm:pt modelId="{32CC34F5-8DF0-4464-B2CD-359E20AABAF1}" type="parTrans" cxnId="{7580362A-4DFE-4CEC-98D0-9E2E90D1FF68}">
      <dgm:prSet/>
      <dgm:spPr/>
      <dgm:t>
        <a:bodyPr/>
        <a:lstStyle/>
        <a:p>
          <a:endParaRPr lang="zh-CN" altLang="en-US"/>
        </a:p>
      </dgm:t>
    </dgm:pt>
    <dgm:pt modelId="{1BEDB697-B343-44CA-B9E5-98853C878A03}" type="sibTrans" cxnId="{7580362A-4DFE-4CEC-98D0-9E2E90D1FF68}">
      <dgm:prSet/>
      <dgm:spPr/>
      <dgm:t>
        <a:bodyPr/>
        <a:lstStyle/>
        <a:p>
          <a:endParaRPr lang="zh-CN" altLang="en-US"/>
        </a:p>
      </dgm:t>
    </dgm:pt>
    <dgm:pt modelId="{8FA2EE07-5BBB-4A34-920F-2A7AC910F9DE}">
      <dgm:prSet phldrT="[文本]"/>
      <dgm:spPr/>
      <dgm:t>
        <a:bodyPr/>
        <a:lstStyle/>
        <a:p>
          <a:r>
            <a:rPr lang="zh-CN" altLang="en-US" dirty="0" smtClean="0"/>
            <a:t>办学组织体系</a:t>
          </a:r>
          <a:endParaRPr lang="zh-CN" altLang="en-US" dirty="0"/>
        </a:p>
      </dgm:t>
    </dgm:pt>
    <dgm:pt modelId="{404BD7F3-5FAB-43C8-AED8-6F9B3C560502}" type="parTrans" cxnId="{6A571DB7-5DEF-4CDF-A657-04D9F0E075BC}">
      <dgm:prSet/>
      <dgm:spPr/>
      <dgm:t>
        <a:bodyPr/>
        <a:lstStyle/>
        <a:p>
          <a:endParaRPr lang="zh-CN" altLang="en-US"/>
        </a:p>
      </dgm:t>
    </dgm:pt>
    <dgm:pt modelId="{387C3158-2AA9-40F3-9328-F35850F264E0}" type="sibTrans" cxnId="{6A571DB7-5DEF-4CDF-A657-04D9F0E075BC}">
      <dgm:prSet/>
      <dgm:spPr/>
      <dgm:t>
        <a:bodyPr/>
        <a:lstStyle/>
        <a:p>
          <a:endParaRPr lang="zh-CN" altLang="en-US"/>
        </a:p>
      </dgm:t>
    </dgm:pt>
    <dgm:pt modelId="{30660AFF-1538-428B-85BC-1F315E38822B}">
      <dgm:prSet phldrT="[文本]"/>
      <dgm:spPr/>
      <dgm:t>
        <a:bodyPr/>
        <a:lstStyle/>
        <a:p>
          <a:r>
            <a:rPr lang="zh-CN" altLang="en-US" dirty="0" smtClean="0"/>
            <a:t>人才 培养</a:t>
          </a:r>
          <a:endParaRPr lang="zh-CN" altLang="en-US" dirty="0"/>
        </a:p>
      </dgm:t>
    </dgm:pt>
    <dgm:pt modelId="{9F775FE4-7CEC-4B65-9ADA-C5EB02899B55}" type="parTrans" cxnId="{9BACDF0E-07D8-4944-8052-44EB37F72BC2}">
      <dgm:prSet/>
      <dgm:spPr/>
      <dgm:t>
        <a:bodyPr/>
        <a:lstStyle/>
        <a:p>
          <a:endParaRPr lang="zh-CN" altLang="en-US"/>
        </a:p>
      </dgm:t>
    </dgm:pt>
    <dgm:pt modelId="{53A758A5-21D7-4480-B5F9-18994E6560E0}" type="sibTrans" cxnId="{9BACDF0E-07D8-4944-8052-44EB37F72BC2}">
      <dgm:prSet/>
      <dgm:spPr/>
      <dgm:t>
        <a:bodyPr/>
        <a:lstStyle/>
        <a:p>
          <a:endParaRPr lang="zh-CN" altLang="en-US"/>
        </a:p>
      </dgm:t>
    </dgm:pt>
    <dgm:pt modelId="{39079976-3A6B-43D1-9581-FA818A39B958}">
      <dgm:prSet phldrT="[文本]"/>
      <dgm:spPr/>
      <dgm:t>
        <a:bodyPr/>
        <a:lstStyle/>
        <a:p>
          <a:r>
            <a:rPr lang="zh-CN" altLang="en-US" dirty="0" smtClean="0"/>
            <a:t>教育信息化</a:t>
          </a:r>
          <a:endParaRPr lang="zh-CN" altLang="en-US" dirty="0"/>
        </a:p>
      </dgm:t>
    </dgm:pt>
    <dgm:pt modelId="{E53588DC-8361-4330-A3BA-6A48E78F690A}" type="parTrans" cxnId="{28887720-8ABB-413C-A792-76C4BD3B882D}">
      <dgm:prSet/>
      <dgm:spPr/>
      <dgm:t>
        <a:bodyPr/>
        <a:lstStyle/>
        <a:p>
          <a:endParaRPr lang="zh-CN" altLang="en-US"/>
        </a:p>
      </dgm:t>
    </dgm:pt>
    <dgm:pt modelId="{1037B001-F79E-4605-BC48-9C7481B51F39}" type="sibTrans" cxnId="{28887720-8ABB-413C-A792-76C4BD3B882D}">
      <dgm:prSet/>
      <dgm:spPr/>
      <dgm:t>
        <a:bodyPr/>
        <a:lstStyle/>
        <a:p>
          <a:endParaRPr lang="zh-CN" altLang="en-US"/>
        </a:p>
      </dgm:t>
    </dgm:pt>
    <dgm:pt modelId="{2CCFF469-EB6E-44A2-96E9-269255AC4372}">
      <dgm:prSet phldrT="[文本]"/>
      <dgm:spPr/>
      <dgm:t>
        <a:bodyPr/>
        <a:lstStyle/>
        <a:p>
          <a:r>
            <a:rPr lang="zh-CN" altLang="en-US" dirty="0" smtClean="0"/>
            <a:t>非学历教育</a:t>
          </a:r>
          <a:endParaRPr lang="zh-CN" altLang="en-US" dirty="0"/>
        </a:p>
      </dgm:t>
    </dgm:pt>
    <dgm:pt modelId="{71F341E3-34AF-438E-A9EE-925598EA2D09}" type="parTrans" cxnId="{09E95FE7-1B85-4EDD-A3EB-9D8BA04DB5E4}">
      <dgm:prSet/>
      <dgm:spPr/>
      <dgm:t>
        <a:bodyPr/>
        <a:lstStyle/>
        <a:p>
          <a:endParaRPr lang="zh-CN" altLang="en-US"/>
        </a:p>
      </dgm:t>
    </dgm:pt>
    <dgm:pt modelId="{032EB582-6966-49EF-974E-6D1F447B6AD7}" type="sibTrans" cxnId="{09E95FE7-1B85-4EDD-A3EB-9D8BA04DB5E4}">
      <dgm:prSet/>
      <dgm:spPr/>
      <dgm:t>
        <a:bodyPr/>
        <a:lstStyle/>
        <a:p>
          <a:endParaRPr lang="zh-CN" altLang="en-US"/>
        </a:p>
      </dgm:t>
    </dgm:pt>
    <dgm:pt modelId="{A9D44EA2-5ADE-453A-98A8-DC9B6FDA483B}" type="pres">
      <dgm:prSet presAssocID="{9E167DE7-7030-42AC-909B-AEA13915FD8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DD198B4-9883-4B40-AB26-03962DDE1757}" type="pres">
      <dgm:prSet presAssocID="{4EE3D0A6-FD88-4274-880E-553018845100}" presName="node" presStyleLbl="node1" presStyleIdx="0" presStyleCnt="5" custScaleX="129278" custScaleY="9808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23AE0C8-867E-4088-A8D1-C2B873291189}" type="pres">
      <dgm:prSet presAssocID="{1BEDB697-B343-44CA-B9E5-98853C878A03}" presName="sibTrans" presStyleLbl="sibTrans2D1" presStyleIdx="0" presStyleCnt="5"/>
      <dgm:spPr/>
      <dgm:t>
        <a:bodyPr/>
        <a:lstStyle/>
        <a:p>
          <a:endParaRPr lang="zh-CN" altLang="en-US"/>
        </a:p>
      </dgm:t>
    </dgm:pt>
    <dgm:pt modelId="{9DFCC3B7-9756-4652-AF2F-0E4AC24A41A2}" type="pres">
      <dgm:prSet presAssocID="{1BEDB697-B343-44CA-B9E5-98853C878A03}" presName="connectorText" presStyleLbl="sibTrans2D1" presStyleIdx="0" presStyleCnt="5"/>
      <dgm:spPr/>
      <dgm:t>
        <a:bodyPr/>
        <a:lstStyle/>
        <a:p>
          <a:endParaRPr lang="zh-CN" altLang="en-US"/>
        </a:p>
      </dgm:t>
    </dgm:pt>
    <dgm:pt modelId="{DCFD1A01-D5D7-4701-9D93-4B5ACCA2A59B}" type="pres">
      <dgm:prSet presAssocID="{8FA2EE07-5BBB-4A34-920F-2A7AC910F9D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1E295B6-14CF-4592-850B-5A0502BAEFB6}" type="pres">
      <dgm:prSet presAssocID="{387C3158-2AA9-40F3-9328-F35850F264E0}" presName="sibTrans" presStyleLbl="sibTrans2D1" presStyleIdx="1" presStyleCnt="5"/>
      <dgm:spPr/>
      <dgm:t>
        <a:bodyPr/>
        <a:lstStyle/>
        <a:p>
          <a:endParaRPr lang="zh-CN" altLang="en-US"/>
        </a:p>
      </dgm:t>
    </dgm:pt>
    <dgm:pt modelId="{8DC8CA7D-EBD6-4954-9997-4397600A6999}" type="pres">
      <dgm:prSet presAssocID="{387C3158-2AA9-40F3-9328-F35850F264E0}" presName="connectorText" presStyleLbl="sibTrans2D1" presStyleIdx="1" presStyleCnt="5"/>
      <dgm:spPr/>
      <dgm:t>
        <a:bodyPr/>
        <a:lstStyle/>
        <a:p>
          <a:endParaRPr lang="zh-CN" altLang="en-US"/>
        </a:p>
      </dgm:t>
    </dgm:pt>
    <dgm:pt modelId="{F2B2DAE2-F981-4005-A23E-038CB3970D56}" type="pres">
      <dgm:prSet presAssocID="{30660AFF-1538-428B-85BC-1F315E38822B}" presName="node" presStyleLbl="node1" presStyleIdx="2" presStyleCnt="5" custScaleX="96595" custScaleY="10535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B8D9957-37D8-4D5E-9B43-2984113A5AE1}" type="pres">
      <dgm:prSet presAssocID="{53A758A5-21D7-4480-B5F9-18994E6560E0}" presName="sibTrans" presStyleLbl="sibTrans2D1" presStyleIdx="2" presStyleCnt="5"/>
      <dgm:spPr/>
      <dgm:t>
        <a:bodyPr/>
        <a:lstStyle/>
        <a:p>
          <a:endParaRPr lang="zh-CN" altLang="en-US"/>
        </a:p>
      </dgm:t>
    </dgm:pt>
    <dgm:pt modelId="{B3AEB350-9AC9-431A-8E18-D361E206B774}" type="pres">
      <dgm:prSet presAssocID="{53A758A5-21D7-4480-B5F9-18994E6560E0}" presName="connectorText" presStyleLbl="sibTrans2D1" presStyleIdx="2" presStyleCnt="5"/>
      <dgm:spPr/>
      <dgm:t>
        <a:bodyPr/>
        <a:lstStyle/>
        <a:p>
          <a:endParaRPr lang="zh-CN" altLang="en-US"/>
        </a:p>
      </dgm:t>
    </dgm:pt>
    <dgm:pt modelId="{EB715B1B-393C-4376-8952-EA5711638083}" type="pres">
      <dgm:prSet presAssocID="{39079976-3A6B-43D1-9581-FA818A39B95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C8EAD3B-530F-4F71-86A2-510FEB9C947D}" type="pres">
      <dgm:prSet presAssocID="{1037B001-F79E-4605-BC48-9C7481B51F39}" presName="sibTrans" presStyleLbl="sibTrans2D1" presStyleIdx="3" presStyleCnt="5"/>
      <dgm:spPr/>
      <dgm:t>
        <a:bodyPr/>
        <a:lstStyle/>
        <a:p>
          <a:endParaRPr lang="zh-CN" altLang="en-US"/>
        </a:p>
      </dgm:t>
    </dgm:pt>
    <dgm:pt modelId="{8DB59C8B-F712-4242-AC9E-DB443C7F419F}" type="pres">
      <dgm:prSet presAssocID="{1037B001-F79E-4605-BC48-9C7481B51F39}" presName="connectorText" presStyleLbl="sibTrans2D1" presStyleIdx="3" presStyleCnt="5"/>
      <dgm:spPr/>
      <dgm:t>
        <a:bodyPr/>
        <a:lstStyle/>
        <a:p>
          <a:endParaRPr lang="zh-CN" altLang="en-US"/>
        </a:p>
      </dgm:t>
    </dgm:pt>
    <dgm:pt modelId="{56CA6D21-0220-469A-AC8A-530482E98F54}" type="pres">
      <dgm:prSet presAssocID="{2CCFF469-EB6E-44A2-96E9-269255AC437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1F265A1-F6E4-4D3A-AB27-3DCFCDD09DF2}" type="pres">
      <dgm:prSet presAssocID="{032EB582-6966-49EF-974E-6D1F447B6AD7}" presName="sibTrans" presStyleLbl="sibTrans2D1" presStyleIdx="4" presStyleCnt="5"/>
      <dgm:spPr/>
      <dgm:t>
        <a:bodyPr/>
        <a:lstStyle/>
        <a:p>
          <a:endParaRPr lang="zh-CN" altLang="en-US"/>
        </a:p>
      </dgm:t>
    </dgm:pt>
    <dgm:pt modelId="{9527CA2C-D7FF-4683-AD48-FEDB0E425212}" type="pres">
      <dgm:prSet presAssocID="{032EB582-6966-49EF-974E-6D1F447B6AD7}" presName="connectorText" presStyleLbl="sibTrans2D1" presStyleIdx="4" presStyleCnt="5"/>
      <dgm:spPr/>
      <dgm:t>
        <a:bodyPr/>
        <a:lstStyle/>
        <a:p>
          <a:endParaRPr lang="zh-CN" altLang="en-US"/>
        </a:p>
      </dgm:t>
    </dgm:pt>
  </dgm:ptLst>
  <dgm:cxnLst>
    <dgm:cxn modelId="{C60478EA-FC5D-42DB-8BAD-DA0FAA714697}" type="presOf" srcId="{1037B001-F79E-4605-BC48-9C7481B51F39}" destId="{FC8EAD3B-530F-4F71-86A2-510FEB9C947D}" srcOrd="0" destOrd="0" presId="urn:microsoft.com/office/officeart/2005/8/layout/cycle2"/>
    <dgm:cxn modelId="{7580362A-4DFE-4CEC-98D0-9E2E90D1FF68}" srcId="{9E167DE7-7030-42AC-909B-AEA13915FD88}" destId="{4EE3D0A6-FD88-4274-880E-553018845100}" srcOrd="0" destOrd="0" parTransId="{32CC34F5-8DF0-4464-B2CD-359E20AABAF1}" sibTransId="{1BEDB697-B343-44CA-B9E5-98853C878A03}"/>
    <dgm:cxn modelId="{349DD54E-9597-495D-B02B-374BC5FE4EDA}" type="presOf" srcId="{387C3158-2AA9-40F3-9328-F35850F264E0}" destId="{8DC8CA7D-EBD6-4954-9997-4397600A6999}" srcOrd="1" destOrd="0" presId="urn:microsoft.com/office/officeart/2005/8/layout/cycle2"/>
    <dgm:cxn modelId="{2FF20987-938F-487E-9840-07542C6A787C}" type="presOf" srcId="{2CCFF469-EB6E-44A2-96E9-269255AC4372}" destId="{56CA6D21-0220-469A-AC8A-530482E98F54}" srcOrd="0" destOrd="0" presId="urn:microsoft.com/office/officeart/2005/8/layout/cycle2"/>
    <dgm:cxn modelId="{2C66506B-027F-43B3-A5DB-B114E0329567}" type="presOf" srcId="{9E167DE7-7030-42AC-909B-AEA13915FD88}" destId="{A9D44EA2-5ADE-453A-98A8-DC9B6FDA483B}" srcOrd="0" destOrd="0" presId="urn:microsoft.com/office/officeart/2005/8/layout/cycle2"/>
    <dgm:cxn modelId="{6A571DB7-5DEF-4CDF-A657-04D9F0E075BC}" srcId="{9E167DE7-7030-42AC-909B-AEA13915FD88}" destId="{8FA2EE07-5BBB-4A34-920F-2A7AC910F9DE}" srcOrd="1" destOrd="0" parTransId="{404BD7F3-5FAB-43C8-AED8-6F9B3C560502}" sibTransId="{387C3158-2AA9-40F3-9328-F35850F264E0}"/>
    <dgm:cxn modelId="{31021D2A-F4A3-4B8A-8765-29D05448F206}" type="presOf" srcId="{1BEDB697-B343-44CA-B9E5-98853C878A03}" destId="{723AE0C8-867E-4088-A8D1-C2B873291189}" srcOrd="0" destOrd="0" presId="urn:microsoft.com/office/officeart/2005/8/layout/cycle2"/>
    <dgm:cxn modelId="{28887720-8ABB-413C-A792-76C4BD3B882D}" srcId="{9E167DE7-7030-42AC-909B-AEA13915FD88}" destId="{39079976-3A6B-43D1-9581-FA818A39B958}" srcOrd="3" destOrd="0" parTransId="{E53588DC-8361-4330-A3BA-6A48E78F690A}" sibTransId="{1037B001-F79E-4605-BC48-9C7481B51F39}"/>
    <dgm:cxn modelId="{9F6D40C0-A6CD-4BF4-B156-AA11E47CA979}" type="presOf" srcId="{032EB582-6966-49EF-974E-6D1F447B6AD7}" destId="{E1F265A1-F6E4-4D3A-AB27-3DCFCDD09DF2}" srcOrd="0" destOrd="0" presId="urn:microsoft.com/office/officeart/2005/8/layout/cycle2"/>
    <dgm:cxn modelId="{9967B628-102D-4F6D-9C0B-79BBD644D505}" type="presOf" srcId="{53A758A5-21D7-4480-B5F9-18994E6560E0}" destId="{1B8D9957-37D8-4D5E-9B43-2984113A5AE1}" srcOrd="0" destOrd="0" presId="urn:microsoft.com/office/officeart/2005/8/layout/cycle2"/>
    <dgm:cxn modelId="{8987BD15-B457-4CE6-9AC4-F8AF8CB02BFF}" type="presOf" srcId="{30660AFF-1538-428B-85BC-1F315E38822B}" destId="{F2B2DAE2-F981-4005-A23E-038CB3970D56}" srcOrd="0" destOrd="0" presId="urn:microsoft.com/office/officeart/2005/8/layout/cycle2"/>
    <dgm:cxn modelId="{EFC91C84-20FB-44D1-B622-2B4C75537B80}" type="presOf" srcId="{53A758A5-21D7-4480-B5F9-18994E6560E0}" destId="{B3AEB350-9AC9-431A-8E18-D361E206B774}" srcOrd="1" destOrd="0" presId="urn:microsoft.com/office/officeart/2005/8/layout/cycle2"/>
    <dgm:cxn modelId="{58CAAD61-1182-4773-8060-352E55BF90DA}" type="presOf" srcId="{032EB582-6966-49EF-974E-6D1F447B6AD7}" destId="{9527CA2C-D7FF-4683-AD48-FEDB0E425212}" srcOrd="1" destOrd="0" presId="urn:microsoft.com/office/officeart/2005/8/layout/cycle2"/>
    <dgm:cxn modelId="{9792C7CE-87D4-4AE7-85E3-301BF564033C}" type="presOf" srcId="{8FA2EE07-5BBB-4A34-920F-2A7AC910F9DE}" destId="{DCFD1A01-D5D7-4701-9D93-4B5ACCA2A59B}" srcOrd="0" destOrd="0" presId="urn:microsoft.com/office/officeart/2005/8/layout/cycle2"/>
    <dgm:cxn modelId="{09E95FE7-1B85-4EDD-A3EB-9D8BA04DB5E4}" srcId="{9E167DE7-7030-42AC-909B-AEA13915FD88}" destId="{2CCFF469-EB6E-44A2-96E9-269255AC4372}" srcOrd="4" destOrd="0" parTransId="{71F341E3-34AF-438E-A9EE-925598EA2D09}" sibTransId="{032EB582-6966-49EF-974E-6D1F447B6AD7}"/>
    <dgm:cxn modelId="{9FB42140-C9B1-4483-9F05-8E03D8195494}" type="presOf" srcId="{4EE3D0A6-FD88-4274-880E-553018845100}" destId="{DDD198B4-9883-4B40-AB26-03962DDE1757}" srcOrd="0" destOrd="0" presId="urn:microsoft.com/office/officeart/2005/8/layout/cycle2"/>
    <dgm:cxn modelId="{9BACDF0E-07D8-4944-8052-44EB37F72BC2}" srcId="{9E167DE7-7030-42AC-909B-AEA13915FD88}" destId="{30660AFF-1538-428B-85BC-1F315E38822B}" srcOrd="2" destOrd="0" parTransId="{9F775FE4-7CEC-4B65-9ADA-C5EB02899B55}" sibTransId="{53A758A5-21D7-4480-B5F9-18994E6560E0}"/>
    <dgm:cxn modelId="{867A6090-509E-410D-A00D-CD92128E9D65}" type="presOf" srcId="{387C3158-2AA9-40F3-9328-F35850F264E0}" destId="{C1E295B6-14CF-4592-850B-5A0502BAEFB6}" srcOrd="0" destOrd="0" presId="urn:microsoft.com/office/officeart/2005/8/layout/cycle2"/>
    <dgm:cxn modelId="{59110095-E06B-46F3-9A98-C760F0CF7145}" type="presOf" srcId="{39079976-3A6B-43D1-9581-FA818A39B958}" destId="{EB715B1B-393C-4376-8952-EA5711638083}" srcOrd="0" destOrd="0" presId="urn:microsoft.com/office/officeart/2005/8/layout/cycle2"/>
    <dgm:cxn modelId="{7EC99DFC-8F4D-4B1A-8C2A-822825053BA1}" type="presOf" srcId="{1037B001-F79E-4605-BC48-9C7481B51F39}" destId="{8DB59C8B-F712-4242-AC9E-DB443C7F419F}" srcOrd="1" destOrd="0" presId="urn:microsoft.com/office/officeart/2005/8/layout/cycle2"/>
    <dgm:cxn modelId="{CE5EE98A-8E6B-48F0-B159-8E417F550054}" type="presOf" srcId="{1BEDB697-B343-44CA-B9E5-98853C878A03}" destId="{9DFCC3B7-9756-4652-AF2F-0E4AC24A41A2}" srcOrd="1" destOrd="0" presId="urn:microsoft.com/office/officeart/2005/8/layout/cycle2"/>
    <dgm:cxn modelId="{EBD9F8F1-8140-46ED-9249-79D4113B6D65}" type="presParOf" srcId="{A9D44EA2-5ADE-453A-98A8-DC9B6FDA483B}" destId="{DDD198B4-9883-4B40-AB26-03962DDE1757}" srcOrd="0" destOrd="0" presId="urn:microsoft.com/office/officeart/2005/8/layout/cycle2"/>
    <dgm:cxn modelId="{27672027-39F1-462A-84B0-26E0841E5DA9}" type="presParOf" srcId="{A9D44EA2-5ADE-453A-98A8-DC9B6FDA483B}" destId="{723AE0C8-867E-4088-A8D1-C2B873291189}" srcOrd="1" destOrd="0" presId="urn:microsoft.com/office/officeart/2005/8/layout/cycle2"/>
    <dgm:cxn modelId="{084509F5-EB12-4209-8870-9E1927D02A34}" type="presParOf" srcId="{723AE0C8-867E-4088-A8D1-C2B873291189}" destId="{9DFCC3B7-9756-4652-AF2F-0E4AC24A41A2}" srcOrd="0" destOrd="0" presId="urn:microsoft.com/office/officeart/2005/8/layout/cycle2"/>
    <dgm:cxn modelId="{32F9A947-2026-4EE0-AFE1-BD4AF65A1BFE}" type="presParOf" srcId="{A9D44EA2-5ADE-453A-98A8-DC9B6FDA483B}" destId="{DCFD1A01-D5D7-4701-9D93-4B5ACCA2A59B}" srcOrd="2" destOrd="0" presId="urn:microsoft.com/office/officeart/2005/8/layout/cycle2"/>
    <dgm:cxn modelId="{3D812FE3-47CB-40FF-B175-0217889E188C}" type="presParOf" srcId="{A9D44EA2-5ADE-453A-98A8-DC9B6FDA483B}" destId="{C1E295B6-14CF-4592-850B-5A0502BAEFB6}" srcOrd="3" destOrd="0" presId="urn:microsoft.com/office/officeart/2005/8/layout/cycle2"/>
    <dgm:cxn modelId="{1D9DF5C0-5484-436A-97FA-36C00924F21E}" type="presParOf" srcId="{C1E295B6-14CF-4592-850B-5A0502BAEFB6}" destId="{8DC8CA7D-EBD6-4954-9997-4397600A6999}" srcOrd="0" destOrd="0" presId="urn:microsoft.com/office/officeart/2005/8/layout/cycle2"/>
    <dgm:cxn modelId="{326C68E2-2753-4691-B816-3B3E9276E432}" type="presParOf" srcId="{A9D44EA2-5ADE-453A-98A8-DC9B6FDA483B}" destId="{F2B2DAE2-F981-4005-A23E-038CB3970D56}" srcOrd="4" destOrd="0" presId="urn:microsoft.com/office/officeart/2005/8/layout/cycle2"/>
    <dgm:cxn modelId="{8DE4A09C-450A-4367-A24A-FA0357DBBC9D}" type="presParOf" srcId="{A9D44EA2-5ADE-453A-98A8-DC9B6FDA483B}" destId="{1B8D9957-37D8-4D5E-9B43-2984113A5AE1}" srcOrd="5" destOrd="0" presId="urn:microsoft.com/office/officeart/2005/8/layout/cycle2"/>
    <dgm:cxn modelId="{FFE8BE78-E3F4-4043-B3E1-2DE0A06A9E15}" type="presParOf" srcId="{1B8D9957-37D8-4D5E-9B43-2984113A5AE1}" destId="{B3AEB350-9AC9-431A-8E18-D361E206B774}" srcOrd="0" destOrd="0" presId="urn:microsoft.com/office/officeart/2005/8/layout/cycle2"/>
    <dgm:cxn modelId="{C77C9355-F4B8-40C3-B053-93DE8A55E940}" type="presParOf" srcId="{A9D44EA2-5ADE-453A-98A8-DC9B6FDA483B}" destId="{EB715B1B-393C-4376-8952-EA5711638083}" srcOrd="6" destOrd="0" presId="urn:microsoft.com/office/officeart/2005/8/layout/cycle2"/>
    <dgm:cxn modelId="{36492A84-2E78-4484-B6C4-2914212C2DFC}" type="presParOf" srcId="{A9D44EA2-5ADE-453A-98A8-DC9B6FDA483B}" destId="{FC8EAD3B-530F-4F71-86A2-510FEB9C947D}" srcOrd="7" destOrd="0" presId="urn:microsoft.com/office/officeart/2005/8/layout/cycle2"/>
    <dgm:cxn modelId="{11AC5A79-15A9-417D-9E65-5AF2638454C0}" type="presParOf" srcId="{FC8EAD3B-530F-4F71-86A2-510FEB9C947D}" destId="{8DB59C8B-F712-4242-AC9E-DB443C7F419F}" srcOrd="0" destOrd="0" presId="urn:microsoft.com/office/officeart/2005/8/layout/cycle2"/>
    <dgm:cxn modelId="{D29D61AE-7915-4250-95D3-C3D664049125}" type="presParOf" srcId="{A9D44EA2-5ADE-453A-98A8-DC9B6FDA483B}" destId="{56CA6D21-0220-469A-AC8A-530482E98F54}" srcOrd="8" destOrd="0" presId="urn:microsoft.com/office/officeart/2005/8/layout/cycle2"/>
    <dgm:cxn modelId="{C5002718-4552-4D27-B089-BEF80E5B9FC6}" type="presParOf" srcId="{A9D44EA2-5ADE-453A-98A8-DC9B6FDA483B}" destId="{E1F265A1-F6E4-4D3A-AB27-3DCFCDD09DF2}" srcOrd="9" destOrd="0" presId="urn:microsoft.com/office/officeart/2005/8/layout/cycle2"/>
    <dgm:cxn modelId="{6AAAEB3E-2617-4D09-8687-DC80B8394575}" type="presParOf" srcId="{E1F265A1-F6E4-4D3A-AB27-3DCFCDD09DF2}" destId="{9527CA2C-D7FF-4683-AD48-FEDB0E42521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D198B4-9883-4B40-AB26-03962DDE1757}">
      <dsp:nvSpPr>
        <dsp:cNvPr id="0" name=""/>
        <dsp:cNvSpPr/>
      </dsp:nvSpPr>
      <dsp:spPr>
        <a:xfrm>
          <a:off x="1278845" y="535154"/>
          <a:ext cx="1546765" cy="11735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制度框架</a:t>
          </a:r>
          <a:endParaRPr lang="zh-CN" altLang="en-US" sz="2000" kern="1200" dirty="0"/>
        </a:p>
      </dsp:txBody>
      <dsp:txXfrm>
        <a:off x="1278845" y="535154"/>
        <a:ext cx="1546765" cy="1173540"/>
      </dsp:txXfrm>
    </dsp:sp>
    <dsp:sp modelId="{723AE0C8-867E-4088-A8D1-C2B873291189}">
      <dsp:nvSpPr>
        <dsp:cNvPr id="0" name=""/>
        <dsp:cNvSpPr/>
      </dsp:nvSpPr>
      <dsp:spPr>
        <a:xfrm rot="2160000">
          <a:off x="2675501" y="1470650"/>
          <a:ext cx="269206" cy="403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 rot="2160000">
        <a:off x="2675501" y="1470650"/>
        <a:ext cx="269206" cy="403806"/>
      </dsp:txXfrm>
    </dsp:sp>
    <dsp:sp modelId="{DCFD1A01-D5D7-4701-9D93-4B5ACCA2A59B}">
      <dsp:nvSpPr>
        <dsp:cNvPr id="0" name=""/>
        <dsp:cNvSpPr/>
      </dsp:nvSpPr>
      <dsp:spPr>
        <a:xfrm>
          <a:off x="2907480" y="1579711"/>
          <a:ext cx="1196464" cy="11964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办学组织体系</a:t>
          </a:r>
          <a:endParaRPr lang="zh-CN" altLang="en-US" sz="2000" kern="1200" dirty="0"/>
        </a:p>
      </dsp:txBody>
      <dsp:txXfrm>
        <a:off x="2907480" y="1579711"/>
        <a:ext cx="1196464" cy="1196464"/>
      </dsp:txXfrm>
    </dsp:sp>
    <dsp:sp modelId="{C1E295B6-14CF-4592-850B-5A0502BAEFB6}">
      <dsp:nvSpPr>
        <dsp:cNvPr id="0" name=""/>
        <dsp:cNvSpPr/>
      </dsp:nvSpPr>
      <dsp:spPr>
        <a:xfrm rot="6480000">
          <a:off x="3082815" y="2809642"/>
          <a:ext cx="304088" cy="403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 rot="6480000">
        <a:off x="3082815" y="2809642"/>
        <a:ext cx="304088" cy="403806"/>
      </dsp:txXfrm>
    </dsp:sp>
    <dsp:sp modelId="{F2B2DAE2-F981-4005-A23E-038CB3970D56}">
      <dsp:nvSpPr>
        <dsp:cNvPr id="0" name=""/>
        <dsp:cNvSpPr/>
      </dsp:nvSpPr>
      <dsp:spPr>
        <a:xfrm>
          <a:off x="2372668" y="3256368"/>
          <a:ext cx="1155725" cy="1260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人才 培养</a:t>
          </a:r>
          <a:endParaRPr lang="zh-CN" altLang="en-US" sz="2000" kern="1200" dirty="0"/>
        </a:p>
      </dsp:txBody>
      <dsp:txXfrm>
        <a:off x="2372668" y="3256368"/>
        <a:ext cx="1155725" cy="1260499"/>
      </dsp:txXfrm>
    </dsp:sp>
    <dsp:sp modelId="{1B8D9957-37D8-4D5E-9B43-2984113A5AE1}">
      <dsp:nvSpPr>
        <dsp:cNvPr id="0" name=""/>
        <dsp:cNvSpPr/>
      </dsp:nvSpPr>
      <dsp:spPr>
        <a:xfrm rot="10800000">
          <a:off x="1907285" y="3684714"/>
          <a:ext cx="328871" cy="403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 rot="10800000">
        <a:off x="1907285" y="3684714"/>
        <a:ext cx="328871" cy="403806"/>
      </dsp:txXfrm>
    </dsp:sp>
    <dsp:sp modelId="{EB715B1B-393C-4376-8952-EA5711638083}">
      <dsp:nvSpPr>
        <dsp:cNvPr id="0" name=""/>
        <dsp:cNvSpPr/>
      </dsp:nvSpPr>
      <dsp:spPr>
        <a:xfrm>
          <a:off x="555692" y="3288385"/>
          <a:ext cx="1196464" cy="11964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教育信息化</a:t>
          </a:r>
          <a:endParaRPr lang="zh-CN" altLang="en-US" sz="2000" kern="1200" dirty="0"/>
        </a:p>
      </dsp:txBody>
      <dsp:txXfrm>
        <a:off x="555692" y="3288385"/>
        <a:ext cx="1196464" cy="1196464"/>
      </dsp:txXfrm>
    </dsp:sp>
    <dsp:sp modelId="{FC8EAD3B-530F-4F71-86A2-510FEB9C947D}">
      <dsp:nvSpPr>
        <dsp:cNvPr id="0" name=""/>
        <dsp:cNvSpPr/>
      </dsp:nvSpPr>
      <dsp:spPr>
        <a:xfrm rot="15120000">
          <a:off x="720077" y="2838938"/>
          <a:ext cx="318075" cy="403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 rot="15120000">
        <a:off x="720077" y="2838938"/>
        <a:ext cx="318075" cy="403806"/>
      </dsp:txXfrm>
    </dsp:sp>
    <dsp:sp modelId="{56CA6D21-0220-469A-AC8A-530482E98F54}">
      <dsp:nvSpPr>
        <dsp:cNvPr id="0" name=""/>
        <dsp:cNvSpPr/>
      </dsp:nvSpPr>
      <dsp:spPr>
        <a:xfrm>
          <a:off x="510" y="1579711"/>
          <a:ext cx="1196464" cy="11964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非学历教育</a:t>
          </a:r>
          <a:endParaRPr lang="zh-CN" altLang="en-US" sz="2000" kern="1200" dirty="0"/>
        </a:p>
      </dsp:txBody>
      <dsp:txXfrm>
        <a:off x="510" y="1579711"/>
        <a:ext cx="1196464" cy="1196464"/>
      </dsp:txXfrm>
    </dsp:sp>
    <dsp:sp modelId="{E1F265A1-F6E4-4D3A-AB27-3DCFCDD09DF2}">
      <dsp:nvSpPr>
        <dsp:cNvPr id="0" name=""/>
        <dsp:cNvSpPr/>
      </dsp:nvSpPr>
      <dsp:spPr>
        <a:xfrm rot="19440000">
          <a:off x="1147420" y="1479607"/>
          <a:ext cx="269206" cy="403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 rot="19440000">
        <a:off x="1147420" y="1479607"/>
        <a:ext cx="269206" cy="403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C31-8513-4A9C-8B46-39FBEA3564E6}" type="datetimeFigureOut">
              <a:rPr lang="zh-CN" altLang="en-US" smtClean="0"/>
              <a:pPr/>
              <a:t>2015-5-6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117A-1F74-4D97-8603-FA6DE41903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C31-8513-4A9C-8B46-39FBEA3564E6}" type="datetimeFigureOut">
              <a:rPr lang="zh-CN" altLang="en-US" smtClean="0"/>
              <a:pPr/>
              <a:t>2015-5-6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117A-1F74-4D97-8603-FA6DE41903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C31-8513-4A9C-8B46-39FBEA3564E6}" type="datetimeFigureOut">
              <a:rPr lang="zh-CN" altLang="en-US" smtClean="0"/>
              <a:pPr/>
              <a:t>2015-5-6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117A-1F74-4D97-8603-FA6DE41903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C31-8513-4A9C-8B46-39FBEA3564E6}" type="datetimeFigureOut">
              <a:rPr lang="zh-CN" altLang="en-US" smtClean="0"/>
              <a:pPr/>
              <a:t>2015-5-6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117A-1F74-4D97-8603-FA6DE41903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C31-8513-4A9C-8B46-39FBEA3564E6}" type="datetimeFigureOut">
              <a:rPr lang="zh-CN" altLang="en-US" smtClean="0"/>
              <a:pPr/>
              <a:t>2015-5-6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117A-1F74-4D97-8603-FA6DE41903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C31-8513-4A9C-8B46-39FBEA3564E6}" type="datetimeFigureOut">
              <a:rPr lang="zh-CN" altLang="en-US" smtClean="0"/>
              <a:pPr/>
              <a:t>2015-5-6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117A-1F74-4D97-8603-FA6DE41903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C31-8513-4A9C-8B46-39FBEA3564E6}" type="datetimeFigureOut">
              <a:rPr lang="zh-CN" altLang="en-US" smtClean="0"/>
              <a:pPr/>
              <a:t>2015-5-6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117A-1F74-4D97-8603-FA6DE41903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C31-8513-4A9C-8B46-39FBEA3564E6}" type="datetimeFigureOut">
              <a:rPr lang="zh-CN" altLang="en-US" smtClean="0"/>
              <a:pPr/>
              <a:t>2015-5-6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117A-1F74-4D97-8603-FA6DE41903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C31-8513-4A9C-8B46-39FBEA3564E6}" type="datetimeFigureOut">
              <a:rPr lang="zh-CN" altLang="en-US" smtClean="0"/>
              <a:pPr/>
              <a:t>2015-5-6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117A-1F74-4D97-8603-FA6DE41903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C31-8513-4A9C-8B46-39FBEA3564E6}" type="datetimeFigureOut">
              <a:rPr lang="zh-CN" altLang="en-US" smtClean="0"/>
              <a:pPr/>
              <a:t>2015-5-6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117A-1F74-4D97-8603-FA6DE41903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C31-8513-4A9C-8B46-39FBEA3564E6}" type="datetimeFigureOut">
              <a:rPr lang="zh-CN" altLang="en-US" smtClean="0"/>
              <a:pPr/>
              <a:t>2015-5-6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117A-1F74-4D97-8603-FA6DE41903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EFC31-8513-4A9C-8B46-39FBEA3564E6}" type="datetimeFigureOut">
              <a:rPr lang="zh-CN" altLang="en-US" smtClean="0"/>
              <a:pPr/>
              <a:t>2015-5-6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D117A-1F74-4D97-8603-FA6DE41903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/>
              <a:t>国家开放大学</a:t>
            </a:r>
            <a:r>
              <a:rPr lang="en-US" altLang="zh-CN" sz="4000" dirty="0" smtClean="0"/>
              <a:t>2014</a:t>
            </a:r>
            <a:r>
              <a:rPr lang="zh-CN" altLang="en-US" sz="4000" dirty="0" smtClean="0"/>
              <a:t>年科研课题</a:t>
            </a: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r>
              <a:rPr lang="zh-CN" altLang="en-US" sz="4000" dirty="0" smtClean="0"/>
              <a:t>工作交流</a:t>
            </a: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altLang="zh-CN" smtClean="0"/>
          </a:p>
          <a:p>
            <a:endParaRPr lang="en-US" altLang="zh-CN" smtClean="0"/>
          </a:p>
          <a:p>
            <a:r>
              <a:rPr lang="zh-CN" altLang="en-US" sz="2800" smtClean="0"/>
              <a:t>国家开放大学科研管理处</a:t>
            </a:r>
            <a:endParaRPr lang="en-US" altLang="zh-CN" sz="2800" smtClean="0"/>
          </a:p>
          <a:p>
            <a:r>
              <a:rPr lang="en-US" altLang="zh-CN" sz="2800" smtClean="0"/>
              <a:t>2015</a:t>
            </a:r>
            <a:r>
              <a:rPr lang="zh-CN" altLang="en-US" sz="2800" smtClean="0"/>
              <a:t>年</a:t>
            </a:r>
            <a:r>
              <a:rPr lang="en-US" altLang="zh-CN" sz="2800" smtClean="0"/>
              <a:t>5</a:t>
            </a:r>
            <a:r>
              <a:rPr lang="zh-CN" altLang="en-US" sz="2800" smtClean="0"/>
              <a:t>月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600" b="1" dirty="0" smtClean="0"/>
              <a:t>四、</a:t>
            </a:r>
            <a:r>
              <a:rPr lang="en-US" altLang="zh-CN" sz="3600" b="1" dirty="0" smtClean="0"/>
              <a:t>2014</a:t>
            </a:r>
            <a:r>
              <a:rPr lang="zh-CN" altLang="en-US" sz="3600" b="1" dirty="0" smtClean="0"/>
              <a:t>年“远程教育教师”专题研讨会</a:t>
            </a:r>
            <a:r>
              <a:rPr lang="en-US" altLang="zh-CN" sz="3600" b="1" dirty="0" smtClean="0"/>
              <a:t>—</a:t>
            </a:r>
            <a:r>
              <a:rPr lang="zh-CN" altLang="en-US" sz="3600" b="1" dirty="0" smtClean="0"/>
              <a:t>天津</a:t>
            </a:r>
            <a:endParaRPr lang="zh-CN" altLang="en-US" sz="3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562" y="1628800"/>
            <a:ext cx="817190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b="1" dirty="0" smtClean="0"/>
              <a:t>四、</a:t>
            </a:r>
            <a:r>
              <a:rPr lang="en-US" altLang="zh-CN" sz="3600" b="1" dirty="0" smtClean="0"/>
              <a:t>2014</a:t>
            </a:r>
            <a:r>
              <a:rPr lang="zh-CN" altLang="en-US" sz="3600" b="1" dirty="0" smtClean="0"/>
              <a:t>年立项课题结题工作方案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641379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重点课题</a:t>
            </a:r>
            <a:endParaRPr lang="en-US" altLang="zh-CN" b="1" dirty="0" smtClean="0"/>
          </a:p>
          <a:p>
            <a:pPr>
              <a:buNone/>
            </a:pPr>
            <a:r>
              <a:rPr lang="en-US" altLang="zh-CN" sz="2800" b="1" dirty="0" smtClean="0"/>
              <a:t>          ——</a:t>
            </a:r>
            <a:r>
              <a:rPr lang="zh-CN" altLang="en-US" sz="2800" b="1" dirty="0" smtClean="0"/>
              <a:t>由国开科研管理处统一组织结题</a:t>
            </a:r>
            <a:endParaRPr lang="en-US" altLang="zh-CN" sz="2800" b="1" dirty="0" smtClean="0"/>
          </a:p>
          <a:p>
            <a:pPr>
              <a:buNone/>
            </a:pPr>
            <a:endParaRPr lang="en-US" altLang="zh-CN" sz="2800" b="1" dirty="0" smtClean="0"/>
          </a:p>
          <a:p>
            <a:r>
              <a:rPr lang="zh-CN" altLang="en-US" dirty="0" smtClean="0"/>
              <a:t>    本年度委托、重点课题在研究过程中增加“课题研究动态”填报环节，其研究过程中产生的阶段性成果可作为课题结题</a:t>
            </a:r>
            <a:r>
              <a:rPr lang="zh-CN" altLang="en-US" dirty="0" smtClean="0"/>
              <a:t>的重要参</a:t>
            </a:r>
            <a:r>
              <a:rPr lang="zh-CN" altLang="en-US" dirty="0" smtClean="0"/>
              <a:t>照标准。</a:t>
            </a:r>
            <a:endParaRPr lang="en-US" altLang="zh-CN" dirty="0" smtClean="0"/>
          </a:p>
        </p:txBody>
      </p:sp>
      <p:sp>
        <p:nvSpPr>
          <p:cNvPr id="5" name="五角星 4"/>
          <p:cNvSpPr/>
          <p:nvPr/>
        </p:nvSpPr>
        <p:spPr>
          <a:xfrm>
            <a:off x="1000100" y="3214686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b="1" dirty="0" smtClean="0"/>
              <a:t>四、</a:t>
            </a:r>
            <a:r>
              <a:rPr lang="en-US" altLang="zh-CN" sz="3600" b="1" dirty="0" smtClean="0"/>
              <a:t>2014</a:t>
            </a:r>
            <a:r>
              <a:rPr lang="zh-CN" altLang="en-US" sz="3600" b="1" dirty="0" smtClean="0"/>
              <a:t>年立项课题结题工作方案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145435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b="1" dirty="0" smtClean="0"/>
              <a:t>一般课题、青年课题</a:t>
            </a:r>
            <a:endParaRPr lang="en-US" altLang="zh-CN" b="1" dirty="0" smtClean="0"/>
          </a:p>
          <a:p>
            <a:pPr>
              <a:buNone/>
            </a:pPr>
            <a:r>
              <a:rPr lang="en-US" altLang="zh-CN" dirty="0" smtClean="0"/>
              <a:t>          </a:t>
            </a:r>
            <a:r>
              <a:rPr lang="en-US" altLang="zh-CN" b="1" dirty="0" smtClean="0"/>
              <a:t>——</a:t>
            </a:r>
            <a:r>
              <a:rPr lang="zh-CN" altLang="en-US" sz="2200" b="1" dirty="0" smtClean="0"/>
              <a:t>鼓励由各分部单独组织或联合组织结题交流活动</a:t>
            </a:r>
            <a:endParaRPr lang="en-US" altLang="zh-CN" sz="2200" b="1" dirty="0" smtClean="0"/>
          </a:p>
          <a:p>
            <a:pPr>
              <a:buNone/>
            </a:pPr>
            <a:r>
              <a:rPr lang="zh-CN" altLang="en-US" sz="2400" b="1" dirty="0" smtClean="0"/>
              <a:t>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基本形式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sz="2400" b="1" dirty="0" smtClean="0"/>
              <a:t>    1.</a:t>
            </a:r>
            <a:r>
              <a:rPr lang="zh-CN" altLang="en-US" sz="2400" b="1" dirty="0" smtClean="0"/>
              <a:t>国开各分部自行组织本单位一般、青年课题进行统一的交流、汇报；</a:t>
            </a:r>
            <a:endParaRPr lang="en-US" altLang="zh-CN" sz="2400" b="1" dirty="0" smtClean="0"/>
          </a:p>
          <a:p>
            <a:pPr>
              <a:buNone/>
            </a:pPr>
            <a:r>
              <a:rPr lang="en-US" altLang="zh-CN" sz="2400" b="1" dirty="0" smtClean="0"/>
              <a:t>    2.</a:t>
            </a:r>
            <a:r>
              <a:rPr lang="zh-CN" altLang="en-US" sz="2400" b="1" dirty="0" smtClean="0"/>
              <a:t>国开各分部也可根据课题研究内容、研究方向等情况联合组织课题交流、汇报；</a:t>
            </a:r>
            <a:endParaRPr lang="en-US" altLang="zh-CN" sz="2200" b="1" dirty="0" smtClean="0"/>
          </a:p>
          <a:p>
            <a:pPr>
              <a:buNone/>
            </a:pPr>
            <a:r>
              <a:rPr lang="zh-CN" altLang="en-US" sz="2400" b="1" dirty="0" smtClean="0">
                <a:solidFill>
                  <a:srgbClr val="FF0000"/>
                </a:solidFill>
              </a:rPr>
              <a:t>具体要求：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sz="2400" b="1" dirty="0" smtClean="0"/>
              <a:t>     1.</a:t>
            </a:r>
            <a:r>
              <a:rPr lang="zh-CN" altLang="en-US" sz="2400" b="1" dirty="0" smtClean="0"/>
              <a:t>结题交流活动须提前向国开科研管理处申请、备案；</a:t>
            </a:r>
            <a:endParaRPr lang="en-US" altLang="zh-CN" sz="2400" b="1" dirty="0" smtClean="0"/>
          </a:p>
          <a:p>
            <a:pPr>
              <a:buNone/>
            </a:pPr>
            <a:r>
              <a:rPr lang="en-US" altLang="zh-CN" sz="2400" b="1" dirty="0" smtClean="0"/>
              <a:t>     2.</a:t>
            </a:r>
            <a:r>
              <a:rPr lang="zh-CN" altLang="en-US" sz="2400" b="1" dirty="0" smtClean="0"/>
              <a:t>结题汇报交流活动须聘请</a:t>
            </a:r>
            <a:r>
              <a:rPr lang="en-US" altLang="zh-CN" sz="2400" b="1" dirty="0" smtClean="0"/>
              <a:t>3-5</a:t>
            </a:r>
            <a:r>
              <a:rPr lang="zh-CN" altLang="en-US" sz="2400" b="1" dirty="0" smtClean="0"/>
              <a:t>位副高级以上的鉴定专家；       </a:t>
            </a:r>
            <a:endParaRPr lang="en-US" altLang="zh-CN" sz="2400" b="1" dirty="0" smtClean="0"/>
          </a:p>
          <a:p>
            <a:pPr>
              <a:buNone/>
            </a:pPr>
            <a:r>
              <a:rPr lang="en-US" altLang="zh-CN" sz="2400" b="1" dirty="0" smtClean="0"/>
              <a:t>     3.</a:t>
            </a:r>
            <a:r>
              <a:rPr lang="zh-CN" altLang="en-US" sz="2400" b="1" dirty="0" smtClean="0"/>
              <a:t>交流活动结束后须形成相应鉴定意见，由各分部科研管理</a:t>
            </a:r>
            <a:endParaRPr lang="en-US" altLang="zh-CN" sz="2400" b="1" dirty="0" smtClean="0"/>
          </a:p>
          <a:p>
            <a:pPr>
              <a:buNone/>
            </a:pPr>
            <a:r>
              <a:rPr lang="zh-CN" altLang="en-US" sz="2400" b="1" dirty="0" smtClean="0"/>
              <a:t>部门统一提交国开科研管理处审核，确定是否通过结题。</a:t>
            </a:r>
            <a:endParaRPr lang="en-US" altLang="zh-CN" sz="2400" b="1" dirty="0" smtClean="0"/>
          </a:p>
          <a:p>
            <a:pPr>
              <a:buNone/>
            </a:pPr>
            <a:r>
              <a:rPr lang="en-US" altLang="zh-CN" sz="2400" b="1" dirty="0" smtClean="0"/>
              <a:t>       </a:t>
            </a:r>
          </a:p>
          <a:p>
            <a:pPr>
              <a:buNone/>
            </a:pPr>
            <a:endParaRPr lang="en-US" altLang="zh-CN" sz="2200" b="1" dirty="0" smtClean="0"/>
          </a:p>
          <a:p>
            <a:pPr>
              <a:buNone/>
            </a:pPr>
            <a:endParaRPr lang="zh-CN" altLang="en-US" sz="22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 smtClean="0"/>
              <a:t>四、</a:t>
            </a:r>
            <a:r>
              <a:rPr lang="en-US" altLang="zh-CN" b="1" dirty="0" smtClean="0"/>
              <a:t>2014</a:t>
            </a:r>
            <a:r>
              <a:rPr lang="zh-CN" altLang="en-US" b="1" dirty="0" smtClean="0"/>
              <a:t>年立项课题结题工作方案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sz="3600" b="1" dirty="0" smtClean="0"/>
              <a:t>时间安排</a:t>
            </a:r>
            <a:endParaRPr lang="en-US" altLang="zh-CN" sz="3600" b="1" dirty="0" smtClean="0"/>
          </a:p>
          <a:p>
            <a:pPr>
              <a:buNone/>
            </a:pPr>
            <a:r>
              <a:rPr lang="en-US" altLang="zh-CN" b="1" dirty="0" smtClean="0"/>
              <a:t>1</a:t>
            </a:r>
            <a:r>
              <a:rPr lang="zh-CN" altLang="en-US" b="1" dirty="0" smtClean="0"/>
              <a:t>、</a:t>
            </a:r>
            <a:r>
              <a:rPr lang="en-US" altLang="zh-CN" b="1" dirty="0" smtClean="0"/>
              <a:t>2015</a:t>
            </a:r>
            <a:r>
              <a:rPr lang="zh-CN" altLang="en-US" b="1" dirty="0" smtClean="0"/>
              <a:t>年</a:t>
            </a:r>
            <a:r>
              <a:rPr lang="en-US" altLang="zh-CN" b="1" dirty="0" smtClean="0"/>
              <a:t>5</a:t>
            </a:r>
            <a:r>
              <a:rPr lang="zh-CN" altLang="en-US" b="1" dirty="0" smtClean="0"/>
              <a:t>月</a:t>
            </a:r>
            <a:r>
              <a:rPr lang="en-US" altLang="zh-CN" b="1" dirty="0" smtClean="0"/>
              <a:t>30</a:t>
            </a:r>
            <a:r>
              <a:rPr lang="zh-CN" altLang="en-US" b="1" dirty="0" smtClean="0"/>
              <a:t>日前，完成中期检查工作；</a:t>
            </a:r>
            <a:endParaRPr lang="en-US" altLang="zh-CN" b="1" dirty="0" smtClean="0"/>
          </a:p>
          <a:p>
            <a:pPr>
              <a:buNone/>
            </a:pPr>
            <a:r>
              <a:rPr lang="en-US" altLang="zh-CN" b="1" dirty="0" smtClean="0"/>
              <a:t>2</a:t>
            </a:r>
            <a:r>
              <a:rPr lang="zh-CN" altLang="en-US" b="1" dirty="0" smtClean="0"/>
              <a:t>、即日起</a:t>
            </a:r>
            <a:r>
              <a:rPr lang="en-US" altLang="zh-CN" b="1" dirty="0" smtClean="0"/>
              <a:t>——2015</a:t>
            </a:r>
            <a:r>
              <a:rPr lang="zh-CN" altLang="en-US" b="1" dirty="0" smtClean="0"/>
              <a:t>年</a:t>
            </a:r>
            <a:r>
              <a:rPr lang="en-US" altLang="zh-CN" b="1" dirty="0" smtClean="0"/>
              <a:t>11</a:t>
            </a:r>
            <a:r>
              <a:rPr lang="zh-CN" altLang="en-US" b="1" dirty="0" smtClean="0"/>
              <a:t>月</a:t>
            </a:r>
            <a:r>
              <a:rPr lang="en-US" altLang="zh-CN" b="1" dirty="0" smtClean="0"/>
              <a:t>30</a:t>
            </a:r>
            <a:r>
              <a:rPr lang="zh-CN" altLang="en-US" b="1" dirty="0" smtClean="0"/>
              <a:t>日期间，可提交</a:t>
            </a:r>
            <a:endParaRPr lang="en-US" altLang="zh-CN" b="1" dirty="0" smtClean="0"/>
          </a:p>
          <a:p>
            <a:pPr>
              <a:buNone/>
            </a:pPr>
            <a:r>
              <a:rPr lang="zh-CN" altLang="en-US" b="1" dirty="0" smtClean="0"/>
              <a:t>“课题研究动态”。</a:t>
            </a:r>
            <a:endParaRPr lang="en-US" altLang="zh-CN" b="1" dirty="0" smtClean="0"/>
          </a:p>
          <a:p>
            <a:pPr>
              <a:buNone/>
            </a:pPr>
            <a:r>
              <a:rPr lang="en-US" altLang="zh-CN" b="1" dirty="0" smtClean="0"/>
              <a:t>3</a:t>
            </a:r>
            <a:r>
              <a:rPr lang="zh-CN" altLang="en-US" b="1" dirty="0" smtClean="0"/>
              <a:t>、</a:t>
            </a:r>
            <a:r>
              <a:rPr lang="en-US" altLang="zh-CN" b="1" dirty="0" smtClean="0"/>
              <a:t>2015</a:t>
            </a:r>
            <a:r>
              <a:rPr lang="zh-CN" altLang="en-US" b="1" dirty="0" smtClean="0"/>
              <a:t>年</a:t>
            </a:r>
            <a:r>
              <a:rPr lang="en-US" altLang="zh-CN" b="1" dirty="0" smtClean="0"/>
              <a:t>12</a:t>
            </a:r>
            <a:r>
              <a:rPr lang="zh-CN" altLang="en-US" b="1" dirty="0" smtClean="0"/>
              <a:t>月</a:t>
            </a:r>
            <a:r>
              <a:rPr lang="en-US" altLang="zh-CN" b="1" dirty="0" smtClean="0"/>
              <a:t>30</a:t>
            </a:r>
            <a:r>
              <a:rPr lang="zh-CN" altLang="en-US" b="1" dirty="0" smtClean="0"/>
              <a:t>日前完成课题研究工作并</a:t>
            </a:r>
            <a:endParaRPr lang="en-US" altLang="zh-CN" b="1" dirty="0" smtClean="0"/>
          </a:p>
          <a:p>
            <a:pPr>
              <a:buNone/>
            </a:pPr>
            <a:r>
              <a:rPr lang="zh-CN" altLang="en-US" b="1" dirty="0" smtClean="0"/>
              <a:t>申请结题。</a:t>
            </a:r>
            <a:endParaRPr lang="en-US" altLang="zh-CN" b="1" dirty="0" smtClean="0"/>
          </a:p>
          <a:p>
            <a:pPr>
              <a:buNone/>
            </a:pPr>
            <a:r>
              <a:rPr lang="en-US" altLang="zh-CN" b="1" dirty="0" smtClean="0"/>
              <a:t>4</a:t>
            </a:r>
            <a:r>
              <a:rPr lang="zh-CN" altLang="en-US" b="1" dirty="0" smtClean="0"/>
              <a:t>、</a:t>
            </a:r>
            <a:r>
              <a:rPr lang="en-US" altLang="zh-CN" b="1" dirty="0" smtClean="0"/>
              <a:t>2015</a:t>
            </a:r>
            <a:r>
              <a:rPr lang="zh-CN" altLang="en-US" b="1" dirty="0" smtClean="0"/>
              <a:t>年</a:t>
            </a:r>
            <a:r>
              <a:rPr lang="en-US" altLang="zh-CN" b="1" dirty="0" smtClean="0"/>
              <a:t>11</a:t>
            </a:r>
            <a:r>
              <a:rPr lang="zh-CN" altLang="en-US" b="1" dirty="0" smtClean="0"/>
              <a:t>月</a:t>
            </a:r>
            <a:r>
              <a:rPr lang="en-US" altLang="zh-CN" b="1" dirty="0" smtClean="0"/>
              <a:t>—2016</a:t>
            </a:r>
            <a:r>
              <a:rPr lang="zh-CN" altLang="en-US" b="1" dirty="0" smtClean="0"/>
              <a:t>年</a:t>
            </a:r>
            <a:r>
              <a:rPr lang="en-US" altLang="zh-CN" b="1" dirty="0" smtClean="0"/>
              <a:t>4</a:t>
            </a:r>
            <a:r>
              <a:rPr lang="zh-CN" altLang="en-US" b="1" dirty="0" smtClean="0"/>
              <a:t>月，国开科研管理处及</a:t>
            </a:r>
            <a:endParaRPr lang="en-US" altLang="zh-CN" b="1" dirty="0" smtClean="0"/>
          </a:p>
          <a:p>
            <a:pPr>
              <a:buNone/>
            </a:pPr>
            <a:r>
              <a:rPr lang="zh-CN" altLang="en-US" b="1" dirty="0" smtClean="0"/>
              <a:t>各分部科研管理部门，将根据结题申请情况，分</a:t>
            </a:r>
            <a:endParaRPr lang="en-US" altLang="zh-CN" b="1" dirty="0" smtClean="0"/>
          </a:p>
          <a:p>
            <a:pPr>
              <a:buNone/>
            </a:pPr>
            <a:r>
              <a:rPr lang="zh-CN" altLang="en-US" b="1" dirty="0" smtClean="0"/>
              <a:t>期分批组织结题。</a:t>
            </a:r>
            <a:endParaRPr lang="en-US" altLang="zh-CN" b="1" dirty="0" smtClean="0"/>
          </a:p>
          <a:p>
            <a:endParaRPr lang="zh-CN" alt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772400" cy="1470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OUC—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科研管理</a:t>
            </a:r>
            <a:r>
              <a:rPr lang="en-US" altLang="zh-CN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QQ</a:t>
            </a:r>
            <a:r>
              <a:rPr lang="zh-CN" altLang="en-US" sz="28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群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7959600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146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人）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标题 5"/>
          <p:cNvSpPr txBox="1">
            <a:spLocks/>
          </p:cNvSpPr>
          <p:nvPr/>
        </p:nvSpPr>
        <p:spPr>
          <a:xfrm>
            <a:off x="611560" y="3356992"/>
            <a:ext cx="7916416" cy="1470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OUC—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课题交流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QQ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群：</a:t>
            </a:r>
            <a:r>
              <a:rPr lang="en-US" altLang="zh-CN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161488638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540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人）</a:t>
            </a:r>
            <a:r>
              <a:rPr lang="en-US" altLang="zh-CN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80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  谢谢大家！</a:t>
            </a:r>
            <a:endParaRPr lang="zh-CN" altLang="en-US" sz="80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395536" y="4437112"/>
            <a:ext cx="8496944" cy="1368152"/>
          </a:xfrm>
        </p:spPr>
        <p:txBody>
          <a:bodyPr>
            <a:normAutofit fontScale="77500" lnSpcReduction="20000"/>
          </a:bodyPr>
          <a:lstStyle/>
          <a:p>
            <a:pPr algn="l">
              <a:defRPr/>
            </a:pPr>
            <a:r>
              <a:rPr lang="zh-CN" altLang="en-US" dirty="0" smtClean="0">
                <a:solidFill>
                  <a:schemeClr val="tx1"/>
                </a:solidFill>
              </a:rPr>
              <a:t>                              国开科研管理处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zh-CN" dirty="0" smtClean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zh-CN" altLang="en-US" dirty="0" smtClean="0">
                <a:solidFill>
                  <a:schemeClr val="tx1"/>
                </a:solidFill>
              </a:rPr>
              <a:t>   电话：</a:t>
            </a:r>
            <a:r>
              <a:rPr lang="en-US" altLang="zh-CN" dirty="0" smtClean="0">
                <a:solidFill>
                  <a:schemeClr val="tx1"/>
                </a:solidFill>
              </a:rPr>
              <a:t>010-57519214        </a:t>
            </a:r>
            <a:r>
              <a:rPr lang="en-US" altLang="zh-CN" dirty="0" err="1" smtClean="0">
                <a:solidFill>
                  <a:schemeClr val="tx1"/>
                </a:solidFill>
              </a:rPr>
              <a:t>Email:kyc@crtvu.edu.cn</a:t>
            </a:r>
            <a:endParaRPr lang="zh-CN" altLang="en-US" dirty="0" smtClean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主要内容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一、</a:t>
            </a:r>
            <a:r>
              <a:rPr lang="en-US" altLang="zh-CN" b="1" dirty="0" smtClean="0"/>
              <a:t>2010-2014</a:t>
            </a:r>
            <a:r>
              <a:rPr lang="zh-CN" altLang="en-US" b="1" dirty="0" smtClean="0"/>
              <a:t>年国开立项及经费资助情况</a:t>
            </a:r>
            <a:endParaRPr lang="en-US" altLang="zh-CN" b="1" dirty="0" smtClean="0"/>
          </a:p>
          <a:p>
            <a:endParaRPr lang="en-US" altLang="zh-CN" b="1" dirty="0" smtClean="0"/>
          </a:p>
          <a:p>
            <a:pPr>
              <a:buNone/>
            </a:pPr>
            <a:r>
              <a:rPr lang="zh-CN" altLang="en-US" b="1" dirty="0" smtClean="0"/>
              <a:t>二、</a:t>
            </a:r>
            <a:r>
              <a:rPr lang="en-US" altLang="zh-CN" b="1" dirty="0" smtClean="0"/>
              <a:t>2014</a:t>
            </a:r>
            <a:r>
              <a:rPr lang="zh-CN" altLang="en-US" b="1" dirty="0" smtClean="0"/>
              <a:t>年立项课题开题情况</a:t>
            </a:r>
            <a:endParaRPr lang="en-US" altLang="zh-CN" b="1" dirty="0" smtClean="0"/>
          </a:p>
          <a:p>
            <a:endParaRPr lang="en-US" altLang="zh-CN" b="1" dirty="0" smtClean="0"/>
          </a:p>
          <a:p>
            <a:pPr>
              <a:buNone/>
            </a:pPr>
            <a:r>
              <a:rPr lang="zh-CN" altLang="en-US" b="1" dirty="0" smtClean="0"/>
              <a:t>三、</a:t>
            </a:r>
            <a:r>
              <a:rPr lang="en-US" altLang="zh-CN" b="1" dirty="0" smtClean="0"/>
              <a:t>2014</a:t>
            </a:r>
            <a:r>
              <a:rPr lang="zh-CN" altLang="en-US" b="1" dirty="0" smtClean="0"/>
              <a:t>年立项课题中期</a:t>
            </a:r>
            <a:r>
              <a:rPr lang="zh-CN" altLang="en-US" b="1" smtClean="0"/>
              <a:t>检查</a:t>
            </a:r>
            <a:endParaRPr lang="en-US" altLang="zh-CN" b="1" dirty="0" smtClean="0"/>
          </a:p>
          <a:p>
            <a:pPr>
              <a:buNone/>
            </a:pPr>
            <a:endParaRPr lang="en-US" altLang="zh-CN" b="1" dirty="0" smtClean="0"/>
          </a:p>
          <a:p>
            <a:pPr>
              <a:buNone/>
            </a:pPr>
            <a:r>
              <a:rPr lang="zh-CN" altLang="en-US" b="1" dirty="0" smtClean="0"/>
              <a:t>四、</a:t>
            </a:r>
            <a:r>
              <a:rPr lang="en-US" altLang="zh-CN" b="1" dirty="0" smtClean="0"/>
              <a:t>2014</a:t>
            </a:r>
            <a:r>
              <a:rPr lang="zh-CN" altLang="en-US" b="1" dirty="0" smtClean="0"/>
              <a:t>年立项课题结题工作方案</a:t>
            </a:r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3200" b="1" dirty="0" smtClean="0"/>
              <a:t>一、</a:t>
            </a:r>
            <a:r>
              <a:rPr lang="en-US" altLang="zh-CN" sz="3200" b="1" dirty="0" smtClean="0"/>
              <a:t>2010-2014</a:t>
            </a:r>
            <a:r>
              <a:rPr lang="zh-CN" altLang="en-US" sz="3200" b="1" dirty="0" smtClean="0"/>
              <a:t>年国开立项及经费资助情况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2014</a:t>
            </a:r>
            <a:r>
              <a:rPr lang="zh-CN" altLang="en-US" sz="2400" dirty="0" smtClean="0"/>
              <a:t>年国家开放大学面向各分部共计设立课题</a:t>
            </a:r>
            <a:r>
              <a:rPr lang="en-US" altLang="zh-CN" sz="2400" dirty="0" smtClean="0"/>
              <a:t>192</a:t>
            </a:r>
            <a:r>
              <a:rPr lang="zh-CN" altLang="en-US" sz="2400" dirty="0" smtClean="0"/>
              <a:t>项，其范围覆盖了国开</a:t>
            </a:r>
            <a:r>
              <a:rPr lang="en-US" altLang="zh-CN" sz="2400" dirty="0" smtClean="0"/>
              <a:t>44</a:t>
            </a:r>
            <a:r>
              <a:rPr lang="zh-CN" altLang="en-US" sz="2400" dirty="0" smtClean="0"/>
              <a:t>家分部</a:t>
            </a:r>
            <a:endParaRPr lang="zh-CN" altLang="en-US" sz="2400" dirty="0"/>
          </a:p>
        </p:txBody>
      </p:sp>
      <p:graphicFrame>
        <p:nvGraphicFramePr>
          <p:cNvPr id="4" name="图表 3"/>
          <p:cNvGraphicFramePr/>
          <p:nvPr/>
        </p:nvGraphicFramePr>
        <p:xfrm>
          <a:off x="1571604" y="2214554"/>
          <a:ext cx="6096000" cy="4278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b="1" dirty="0" smtClean="0"/>
              <a:t>二、</a:t>
            </a:r>
            <a:r>
              <a:rPr lang="en-US" altLang="zh-CN" sz="3600" b="1" dirty="0" smtClean="0"/>
              <a:t>2014</a:t>
            </a:r>
            <a:r>
              <a:rPr lang="zh-CN" altLang="en-US" sz="3600" b="1" dirty="0" smtClean="0"/>
              <a:t>年立项课题开题情况</a:t>
            </a:r>
            <a:endParaRPr lang="zh-CN" altLang="en-US" sz="3600" b="1" dirty="0"/>
          </a:p>
        </p:txBody>
      </p:sp>
      <p:pic>
        <p:nvPicPr>
          <p:cNvPr id="5" name="Picture 2" descr="C:\Users\DELL\AppData\Roaming\Tencent\Users\32263375\QQ\WinTemp\RichOle\Q1774O0Y65`PR1$ZEU946%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440055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6627" y="1196752"/>
            <a:ext cx="423384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939784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b="1" dirty="0" smtClean="0"/>
              <a:t>三、</a:t>
            </a:r>
            <a:r>
              <a:rPr lang="en-US" altLang="zh-CN" sz="3600" b="1" dirty="0" smtClean="0"/>
              <a:t>2014</a:t>
            </a:r>
            <a:r>
              <a:rPr lang="zh-CN" altLang="en-US" sz="3600" b="1" dirty="0" smtClean="0"/>
              <a:t>年立项课题中期检查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500174"/>
            <a:ext cx="8258204" cy="401534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2015</a:t>
            </a:r>
            <a:r>
              <a:rPr lang="zh-CN" altLang="en-US" dirty="0">
                <a:solidFill>
                  <a:srgbClr val="FF0000"/>
                </a:solidFill>
              </a:rPr>
              <a:t>年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zh-CN" altLang="en-US" dirty="0">
                <a:solidFill>
                  <a:srgbClr val="FF0000"/>
                </a:solidFill>
              </a:rPr>
              <a:t>月</a:t>
            </a:r>
            <a:r>
              <a:rPr lang="en-US" dirty="0">
                <a:solidFill>
                  <a:srgbClr val="FF0000"/>
                </a:solidFill>
              </a:rPr>
              <a:t>30</a:t>
            </a:r>
            <a:r>
              <a:rPr lang="zh-CN" altLang="en-US" dirty="0" smtClean="0">
                <a:solidFill>
                  <a:srgbClr val="FF0000"/>
                </a:solidFill>
              </a:rPr>
              <a:t>日</a:t>
            </a:r>
            <a:r>
              <a:rPr lang="en-US" altLang="zh-CN" dirty="0" smtClean="0">
                <a:solidFill>
                  <a:srgbClr val="FF0000"/>
                </a:solidFill>
              </a:rPr>
              <a:t>---</a:t>
            </a:r>
            <a:r>
              <a:rPr lang="zh-CN" altLang="en-US" dirty="0" smtClean="0"/>
              <a:t>完成中</a:t>
            </a:r>
            <a:r>
              <a:rPr lang="zh-CN" altLang="en-US" dirty="0"/>
              <a:t>期检查工</a:t>
            </a:r>
            <a:r>
              <a:rPr lang="zh-CN" altLang="en-US" dirty="0" smtClean="0"/>
              <a:t>作，填写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《</a:t>
            </a:r>
            <a:r>
              <a:rPr lang="zh-CN" altLang="en-US" dirty="0" smtClean="0"/>
              <a:t>国家开放大学规划课题中期检查表</a:t>
            </a:r>
            <a:r>
              <a:rPr lang="en-US" altLang="zh-CN" dirty="0" smtClean="0"/>
              <a:t>》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提交</a:t>
            </a:r>
            <a:r>
              <a:rPr lang="zh-CN" altLang="en-US" dirty="0" smtClean="0">
                <a:solidFill>
                  <a:srgbClr val="FF0000"/>
                </a:solidFill>
              </a:rPr>
              <a:t>“课题研究动态”</a:t>
            </a:r>
            <a:r>
              <a:rPr lang="zh-CN" altLang="en-US" dirty="0" smtClean="0"/>
              <a:t>，作为结题参照标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准。</a:t>
            </a:r>
            <a:endParaRPr lang="zh-CN" altLang="en-US" dirty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3600" b="1" dirty="0" smtClean="0"/>
              <a:t>四、</a:t>
            </a:r>
            <a:r>
              <a:rPr lang="en-US" altLang="zh-CN" sz="3600" b="1" dirty="0" smtClean="0"/>
              <a:t>2014</a:t>
            </a:r>
            <a:r>
              <a:rPr lang="zh-CN" altLang="en-US" sz="3600" b="1" dirty="0" smtClean="0"/>
              <a:t>年立项课题结题工作方案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b="1" dirty="0"/>
              <a:t>（一）结题要求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zh-CN" altLang="en-US" dirty="0" smtClean="0">
                <a:solidFill>
                  <a:srgbClr val="FF0000"/>
                </a:solidFill>
              </a:rPr>
              <a:t>时间：</a:t>
            </a:r>
            <a:r>
              <a:rPr lang="en-US" dirty="0" smtClean="0">
                <a:solidFill>
                  <a:srgbClr val="FF0000"/>
                </a:solidFill>
              </a:rPr>
              <a:t>2015</a:t>
            </a:r>
            <a:r>
              <a:rPr lang="zh-CN" altLang="en-US" dirty="0">
                <a:solidFill>
                  <a:srgbClr val="FF0000"/>
                </a:solidFill>
              </a:rPr>
              <a:t>年底之前完成结题工作</a:t>
            </a:r>
            <a:r>
              <a:rPr lang="zh-CN" altLang="en-US" dirty="0" smtClean="0">
                <a:solidFill>
                  <a:srgbClr val="FF0000"/>
                </a:solidFill>
              </a:rPr>
              <a:t>。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b="1" dirty="0" smtClean="0"/>
              <a:t>    重点</a:t>
            </a:r>
            <a:r>
              <a:rPr lang="zh-CN" altLang="en-US" b="1" dirty="0"/>
              <a:t>课</a:t>
            </a:r>
            <a:r>
              <a:rPr lang="zh-CN" altLang="en-US" b="1" dirty="0" smtClean="0"/>
              <a:t>题：</a:t>
            </a:r>
            <a:r>
              <a:rPr lang="zh-CN" altLang="en-US" dirty="0" smtClean="0"/>
              <a:t>出</a:t>
            </a:r>
            <a:r>
              <a:rPr lang="zh-CN" altLang="en-US" dirty="0"/>
              <a:t>版</a:t>
            </a:r>
            <a:r>
              <a:rPr lang="en-US" dirty="0"/>
              <a:t>20</a:t>
            </a:r>
            <a:r>
              <a:rPr lang="zh-CN" altLang="en-US" dirty="0"/>
              <a:t>万字专著一部或在</a:t>
            </a:r>
            <a:r>
              <a:rPr lang="zh-CN" altLang="en-US" dirty="0" smtClean="0"/>
              <a:t>北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京大学</a:t>
            </a:r>
            <a:r>
              <a:rPr lang="zh-CN" altLang="en-US" dirty="0"/>
              <a:t>图书馆版核心期刊发表</a:t>
            </a:r>
            <a:r>
              <a:rPr lang="en-US" dirty="0"/>
              <a:t>2</a:t>
            </a:r>
            <a:r>
              <a:rPr lang="zh-CN" altLang="en-US" dirty="0"/>
              <a:t>篇系</a:t>
            </a:r>
            <a:r>
              <a:rPr lang="zh-CN" altLang="en-US" dirty="0" smtClean="0"/>
              <a:t>列文；</a:t>
            </a:r>
            <a:endParaRPr lang="en-US" altLang="zh-CN" dirty="0" smtClean="0"/>
          </a:p>
          <a:p>
            <a:pPr>
              <a:buNone/>
            </a:pPr>
            <a:r>
              <a:rPr lang="en-US" altLang="zh-CN" b="1" dirty="0" smtClean="0"/>
              <a:t>    </a:t>
            </a:r>
            <a:r>
              <a:rPr lang="zh-CN" altLang="en-US" b="1" dirty="0" smtClean="0"/>
              <a:t>一般</a:t>
            </a:r>
            <a:r>
              <a:rPr lang="zh-CN" altLang="en-US" b="1" dirty="0"/>
              <a:t>课题和青年课</a:t>
            </a:r>
            <a:r>
              <a:rPr lang="zh-CN" altLang="en-US" b="1" dirty="0" smtClean="0"/>
              <a:t>题：</a:t>
            </a:r>
            <a:r>
              <a:rPr lang="zh-CN" altLang="en-US" dirty="0" smtClean="0"/>
              <a:t>应</a:t>
            </a:r>
            <a:r>
              <a:rPr lang="zh-CN" altLang="en-US" dirty="0"/>
              <a:t>公开发表</a:t>
            </a:r>
            <a:r>
              <a:rPr lang="en-US" dirty="0"/>
              <a:t>1</a:t>
            </a:r>
            <a:r>
              <a:rPr lang="zh-CN" altLang="en-US" dirty="0" smtClean="0"/>
              <a:t>篇论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文。</a:t>
            </a:r>
            <a:endParaRPr lang="en-US" altLang="zh-CN" dirty="0" smtClean="0"/>
          </a:p>
          <a:p>
            <a:pPr>
              <a:buNone/>
            </a:pPr>
            <a:r>
              <a:rPr lang="zh-CN" altLang="en-US" b="1" dirty="0" smtClean="0"/>
              <a:t>    委托</a:t>
            </a:r>
            <a:r>
              <a:rPr lang="zh-CN" altLang="en-US" b="1" dirty="0"/>
              <a:t>课</a:t>
            </a:r>
            <a:r>
              <a:rPr lang="zh-CN" altLang="en-US" b="1" dirty="0" smtClean="0"/>
              <a:t>题：</a:t>
            </a:r>
            <a:r>
              <a:rPr lang="zh-CN" altLang="en-US" dirty="0" smtClean="0"/>
              <a:t>结</a:t>
            </a:r>
            <a:r>
              <a:rPr lang="zh-CN" altLang="en-US" dirty="0"/>
              <a:t>题要求参照重点课题。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600" b="1" dirty="0" smtClean="0"/>
              <a:t>2014</a:t>
            </a:r>
            <a:r>
              <a:rPr lang="zh-CN" altLang="en-US" sz="3600" b="1" dirty="0" smtClean="0"/>
              <a:t>年立项课题结题工作方案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000" b="1" dirty="0" smtClean="0"/>
              <a:t>（二）结题参考要素</a:t>
            </a:r>
            <a:endParaRPr lang="en-US" altLang="zh-CN" sz="3000" b="1" dirty="0" smtClean="0"/>
          </a:p>
          <a:p>
            <a:r>
              <a:rPr lang="zh-CN" altLang="en-US" sz="2400" dirty="0" smtClean="0"/>
              <a:t>保证</a:t>
            </a:r>
            <a:r>
              <a:rPr lang="zh-CN" altLang="en-US" sz="2400" dirty="0"/>
              <a:t>课</a:t>
            </a:r>
            <a:r>
              <a:rPr lang="zh-CN" altLang="en-US" sz="2400" dirty="0" smtClean="0"/>
              <a:t>题研</a:t>
            </a:r>
            <a:r>
              <a:rPr lang="zh-CN" altLang="en-US" sz="2400" dirty="0"/>
              <a:t>究质</a:t>
            </a:r>
            <a:r>
              <a:rPr lang="zh-CN" altLang="en-US" sz="2400" dirty="0" smtClean="0"/>
              <a:t>量、加强过</a:t>
            </a:r>
            <a:r>
              <a:rPr lang="zh-CN" altLang="en-US" sz="2400" dirty="0"/>
              <a:t>程管</a:t>
            </a:r>
            <a:r>
              <a:rPr lang="zh-CN" altLang="en-US" sz="2400" dirty="0" smtClean="0"/>
              <a:t>理、促进成果转化和</a:t>
            </a:r>
            <a:r>
              <a:rPr lang="zh-CN" altLang="en-US" sz="2400" dirty="0"/>
              <a:t>应</a:t>
            </a:r>
            <a:r>
              <a:rPr lang="zh-CN" altLang="en-US" sz="2400" dirty="0" smtClean="0"/>
              <a:t>用</a:t>
            </a:r>
            <a:r>
              <a:rPr lang="zh-CN" altLang="en-US" sz="2800" dirty="0" smtClean="0"/>
              <a:t> </a:t>
            </a:r>
            <a:endParaRPr lang="en-US" altLang="zh-CN" sz="2800" dirty="0" smtClean="0"/>
          </a:p>
          <a:p>
            <a:r>
              <a:rPr lang="zh-CN" altLang="en-US" sz="2800" b="1" dirty="0"/>
              <a:t>参</a:t>
            </a:r>
            <a:r>
              <a:rPr lang="zh-CN" altLang="en-US" sz="2800" b="1" dirty="0" smtClean="0"/>
              <a:t>考要素</a:t>
            </a:r>
            <a:r>
              <a:rPr lang="en-US" altLang="zh-CN" sz="2800" b="1" dirty="0" smtClean="0"/>
              <a:t/>
            </a:r>
            <a:br>
              <a:rPr lang="en-US" altLang="zh-CN" sz="2800" b="1" dirty="0" smtClean="0"/>
            </a:br>
            <a:endParaRPr lang="zh-CN" altLang="en-US" sz="3000" b="1" dirty="0"/>
          </a:p>
        </p:txBody>
      </p:sp>
      <p:sp>
        <p:nvSpPr>
          <p:cNvPr id="4" name="圆角矩形 3"/>
          <p:cNvSpPr/>
          <p:nvPr/>
        </p:nvSpPr>
        <p:spPr>
          <a:xfrm>
            <a:off x="1043608" y="3356992"/>
            <a:ext cx="1512168" cy="720080"/>
          </a:xfrm>
          <a:prstGeom prst="roundRect">
            <a:avLst/>
          </a:prstGeom>
          <a:solidFill>
            <a:srgbClr val="FFCCFF">
              <a:alpha val="84706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/>
              <a:t>开题报告</a:t>
            </a:r>
            <a:endParaRPr lang="zh-CN" altLang="en-US" sz="2000" dirty="0"/>
          </a:p>
        </p:txBody>
      </p:sp>
      <p:sp>
        <p:nvSpPr>
          <p:cNvPr id="5" name="圆角矩形 4"/>
          <p:cNvSpPr/>
          <p:nvPr/>
        </p:nvSpPr>
        <p:spPr>
          <a:xfrm>
            <a:off x="3491880" y="3284984"/>
            <a:ext cx="1512168" cy="72008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dk1"/>
                </a:solidFill>
              </a:rPr>
              <a:t>中期检查</a:t>
            </a:r>
            <a:endParaRPr lang="zh-CN" altLang="en-US" sz="2000" dirty="0">
              <a:solidFill>
                <a:schemeClr val="dk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40152" y="3284984"/>
            <a:ext cx="1800200" cy="72008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dk1"/>
                </a:solidFill>
              </a:rPr>
              <a:t>课题研究动态</a:t>
            </a:r>
            <a:endParaRPr lang="zh-CN" altLang="en-US" sz="2000" dirty="0">
              <a:solidFill>
                <a:schemeClr val="dk1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627784" y="4581128"/>
            <a:ext cx="1594436" cy="720080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dk1"/>
                </a:solidFill>
              </a:rPr>
              <a:t>成果公报</a:t>
            </a:r>
            <a:endParaRPr lang="zh-CN" altLang="en-US" sz="2000" dirty="0">
              <a:solidFill>
                <a:schemeClr val="dk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004048" y="4653136"/>
            <a:ext cx="1512168" cy="700700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dk1"/>
                </a:solidFill>
              </a:rPr>
              <a:t>结题报告</a:t>
            </a:r>
            <a:endParaRPr lang="zh-CN" altLang="en-US" sz="2000" dirty="0">
              <a:solidFill>
                <a:schemeClr val="dk1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164288" y="4653136"/>
            <a:ext cx="1666444" cy="720080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dk1"/>
                </a:solidFill>
              </a:rPr>
              <a:t>支撑材料</a:t>
            </a:r>
            <a:endParaRPr lang="zh-CN" altLang="en-US" sz="2000" dirty="0">
              <a:solidFill>
                <a:schemeClr val="dk1"/>
              </a:solidFill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2843808" y="3573016"/>
            <a:ext cx="36631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5292080" y="3429000"/>
            <a:ext cx="3668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十字形 11"/>
          <p:cNvSpPr/>
          <p:nvPr/>
        </p:nvSpPr>
        <p:spPr>
          <a:xfrm>
            <a:off x="4499992" y="4725144"/>
            <a:ext cx="288032" cy="28803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十字形 12"/>
          <p:cNvSpPr/>
          <p:nvPr/>
        </p:nvSpPr>
        <p:spPr>
          <a:xfrm>
            <a:off x="6660232" y="4725144"/>
            <a:ext cx="288032" cy="28803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395536" y="4509120"/>
            <a:ext cx="1584176" cy="720080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dk1"/>
                </a:solidFill>
              </a:rPr>
              <a:t>结题申请书</a:t>
            </a:r>
          </a:p>
        </p:txBody>
      </p:sp>
      <p:sp>
        <p:nvSpPr>
          <p:cNvPr id="15" name="十字形 14"/>
          <p:cNvSpPr/>
          <p:nvPr/>
        </p:nvSpPr>
        <p:spPr>
          <a:xfrm>
            <a:off x="2195736" y="4725144"/>
            <a:ext cx="288032" cy="28803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7884368" y="3429000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3600" b="1" dirty="0" smtClean="0"/>
              <a:t>四、</a:t>
            </a:r>
            <a:r>
              <a:rPr lang="en-US" altLang="zh-CN" sz="3600" b="1" dirty="0" smtClean="0"/>
              <a:t>2014</a:t>
            </a:r>
            <a:r>
              <a:rPr lang="zh-CN" altLang="en-US" sz="3600" b="1" dirty="0" smtClean="0"/>
              <a:t>年立项课题结题工作方案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2"/>
          </p:nvPr>
        </p:nvSpPr>
        <p:spPr>
          <a:xfrm>
            <a:off x="179512" y="1556791"/>
            <a:ext cx="4320480" cy="4464497"/>
          </a:xfrm>
        </p:spPr>
        <p:txBody>
          <a:bodyPr>
            <a:normAutofit/>
          </a:bodyPr>
          <a:lstStyle/>
          <a:p>
            <a:r>
              <a:rPr lang="zh-CN" altLang="en-US" sz="3200" b="1" dirty="0" smtClean="0"/>
              <a:t>委托课题</a:t>
            </a:r>
            <a:endParaRPr lang="en-US" altLang="zh-CN" sz="3200" b="1" dirty="0" smtClean="0"/>
          </a:p>
          <a:p>
            <a:pPr>
              <a:buNone/>
            </a:pPr>
            <a:r>
              <a:rPr lang="en-US" altLang="zh-CN" sz="3200" b="1" dirty="0" smtClean="0"/>
              <a:t>   —</a:t>
            </a:r>
            <a:r>
              <a:rPr lang="zh-CN" altLang="en-US" sz="3000" b="1" dirty="0" smtClean="0"/>
              <a:t>专题结题交流汇报</a:t>
            </a:r>
            <a:endParaRPr lang="en-US" altLang="zh-CN" sz="3000" b="1" dirty="0" smtClean="0"/>
          </a:p>
          <a:p>
            <a:r>
              <a:rPr lang="zh-CN" altLang="en-US" sz="2200" dirty="0" smtClean="0"/>
              <a:t>根据国家开放大学</a:t>
            </a:r>
            <a:r>
              <a:rPr lang="en-US" altLang="zh-CN" sz="2200" dirty="0" smtClean="0"/>
              <a:t>2015</a:t>
            </a:r>
            <a:r>
              <a:rPr lang="zh-CN" altLang="en-US" sz="2200" dirty="0" smtClean="0"/>
              <a:t>年工作要点中提出的“</a:t>
            </a:r>
            <a:r>
              <a:rPr lang="en-US" altLang="zh-CN" sz="2200" dirty="0" smtClean="0"/>
              <a:t>1314</a:t>
            </a:r>
            <a:r>
              <a:rPr lang="zh-CN" altLang="en-US" sz="2200" dirty="0" smtClean="0"/>
              <a:t>工程”总体目标，即一个核心、三根支柱、一条纽带、四个着力点的基本要求，</a:t>
            </a:r>
            <a:r>
              <a:rPr lang="zh-CN" altLang="en-US" sz="2200" dirty="0" smtClean="0">
                <a:solidFill>
                  <a:srgbClr val="FF0000"/>
                </a:solidFill>
              </a:rPr>
              <a:t>国开科研管理处针对本年度委托课题统一组织</a:t>
            </a:r>
            <a:r>
              <a:rPr lang="en-US" altLang="zh-CN" sz="2200" dirty="0" smtClean="0">
                <a:solidFill>
                  <a:srgbClr val="FF0000"/>
                </a:solidFill>
              </a:rPr>
              <a:t>4-5</a:t>
            </a:r>
            <a:r>
              <a:rPr lang="zh-CN" altLang="en-US" sz="2200" dirty="0" smtClean="0">
                <a:solidFill>
                  <a:srgbClr val="FF0000"/>
                </a:solidFill>
              </a:rPr>
              <a:t>次专题结题交流汇报会。</a:t>
            </a:r>
            <a:endParaRPr lang="en-US" altLang="zh-CN" sz="2200" dirty="0" smtClean="0">
              <a:solidFill>
                <a:srgbClr val="FF0000"/>
              </a:solidFill>
            </a:endParaRPr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zh-CN" altLang="en-US" sz="2800" dirty="0"/>
          </a:p>
        </p:txBody>
      </p:sp>
      <p:graphicFrame>
        <p:nvGraphicFramePr>
          <p:cNvPr id="9" name="内容占位符 3"/>
          <p:cNvGraphicFramePr>
            <a:graphicFrameLocks/>
          </p:cNvGraphicFramePr>
          <p:nvPr/>
        </p:nvGraphicFramePr>
        <p:xfrm>
          <a:off x="4716016" y="980729"/>
          <a:ext cx="410445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922114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600" b="1" dirty="0" smtClean="0"/>
              <a:t>四、</a:t>
            </a:r>
            <a:r>
              <a:rPr lang="en-US" altLang="zh-CN" sz="3600" b="1" dirty="0" smtClean="0"/>
              <a:t>2014</a:t>
            </a:r>
            <a:r>
              <a:rPr lang="zh-CN" altLang="en-US" sz="3600" b="1" dirty="0" smtClean="0"/>
              <a:t>年“老年教育研究”专题研讨会</a:t>
            </a:r>
            <a:r>
              <a:rPr lang="en-US" altLang="zh-CN" sz="3600" b="1" dirty="0" smtClean="0"/>
              <a:t>—</a:t>
            </a:r>
            <a:r>
              <a:rPr lang="zh-CN" altLang="en-US" sz="3600" b="1" dirty="0" smtClean="0"/>
              <a:t>成都</a:t>
            </a:r>
            <a:endParaRPr lang="zh-CN" altLang="en-US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268760"/>
            <a:ext cx="410445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396044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穿越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1153</TotalTime>
  <Words>1096</Words>
  <Application>Microsoft Office PowerPoint</Application>
  <PresentationFormat>全屏显示(4:3)</PresentationFormat>
  <Paragraphs>94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国家开放大学2014年科研课题 工作交流</vt:lpstr>
      <vt:lpstr>主要内容</vt:lpstr>
      <vt:lpstr>一、2010-2014年国开立项及经费资助情况</vt:lpstr>
      <vt:lpstr>二、2014年立项课题开题情况</vt:lpstr>
      <vt:lpstr>三、2014年立项课题中期检查</vt:lpstr>
      <vt:lpstr>四、2014年立项课题结题工作方案</vt:lpstr>
      <vt:lpstr>2014年立项课题结题工作方案</vt:lpstr>
      <vt:lpstr>四、2014年立项课题结题工作方案</vt:lpstr>
      <vt:lpstr>四、2014年“老年教育研究”专题研讨会—成都</vt:lpstr>
      <vt:lpstr>四、2014年“远程教育教师”专题研讨会—天津</vt:lpstr>
      <vt:lpstr>四、2014年立项课题结题工作方案</vt:lpstr>
      <vt:lpstr>四、2014年立项课题结题工作方案</vt:lpstr>
      <vt:lpstr>四、2014年立项课题结题工作方案</vt:lpstr>
      <vt:lpstr>OUC—科研管理QQ群：7959600（146人）</vt:lpstr>
      <vt:lpstr>  谢谢大家！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国家开放大学2014年科研课题结题工作方案交流</dc:title>
  <dc:creator>the</dc:creator>
  <cp:lastModifiedBy>qiao</cp:lastModifiedBy>
  <cp:revision>98</cp:revision>
  <dcterms:created xsi:type="dcterms:W3CDTF">2015-05-03T02:00:53Z</dcterms:created>
  <dcterms:modified xsi:type="dcterms:W3CDTF">2015-05-06T06:57:37Z</dcterms:modified>
</cp:coreProperties>
</file>