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</p:sldMasterIdLst>
  <p:notesMasterIdLst>
    <p:notesMasterId r:id="rId5"/>
  </p:notesMasterIdLst>
  <p:sldIdLst>
    <p:sldId id="256" r:id="rId4"/>
    <p:sldId id="257" r:id="rId6"/>
    <p:sldId id="258" r:id="rId7"/>
    <p:sldId id="377" r:id="rId8"/>
    <p:sldId id="2842" r:id="rId9"/>
    <p:sldId id="2844" r:id="rId10"/>
    <p:sldId id="2843" r:id="rId11"/>
    <p:sldId id="2845" r:id="rId12"/>
    <p:sldId id="2846" r:id="rId13"/>
    <p:sldId id="2847" r:id="rId14"/>
    <p:sldId id="2848" r:id="rId15"/>
    <p:sldId id="2851" r:id="rId16"/>
    <p:sldId id="2849" r:id="rId17"/>
    <p:sldId id="2839" r:id="rId18"/>
    <p:sldId id="2854" r:id="rId19"/>
    <p:sldId id="2864" r:id="rId20"/>
    <p:sldId id="2861" r:id="rId21"/>
    <p:sldId id="2852" r:id="rId22"/>
    <p:sldId id="2860" r:id="rId23"/>
    <p:sldId id="2853" r:id="rId24"/>
    <p:sldId id="2862" r:id="rId25"/>
    <p:sldId id="2865" r:id="rId26"/>
    <p:sldId id="2866" r:id="rId27"/>
    <p:sldId id="2868" r:id="rId28"/>
    <p:sldId id="2771" r:id="rId29"/>
    <p:sldId id="2855" r:id="rId30"/>
    <p:sldId id="266" r:id="rId31"/>
    <p:sldId id="2850" r:id="rId32"/>
    <p:sldId id="2808" r:id="rId33"/>
    <p:sldId id="2856" r:id="rId34"/>
    <p:sldId id="2810" r:id="rId35"/>
    <p:sldId id="2857" r:id="rId36"/>
    <p:sldId id="374" r:id="rId37"/>
    <p:sldId id="2858" r:id="rId38"/>
    <p:sldId id="2859" r:id="rId39"/>
    <p:sldId id="2838" r:id="rId40"/>
    <p:sldId id="2867" r:id="rId41"/>
    <p:sldId id="2841" r:id="rId42"/>
    <p:sldId id="451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2BB6273-37C7-4DD4-8E8C-DFEC42E89B60}">
          <p14:sldIdLst>
            <p14:sldId id="257"/>
            <p14:sldId id="2842"/>
            <p14:sldId id="2844"/>
            <p14:sldId id="2843"/>
            <p14:sldId id="2845"/>
            <p14:sldId id="2846"/>
            <p14:sldId id="2847"/>
            <p14:sldId id="2851"/>
            <p14:sldId id="256"/>
            <p14:sldId id="258"/>
            <p14:sldId id="377"/>
            <p14:sldId id="2848"/>
          </p14:sldIdLst>
        </p14:section>
        <p14:section name="阅读" id="{7DAFC7A5-A1DC-4E64-A389-DC7385F48EA0}">
          <p14:sldIdLst>
            <p14:sldId id="2849"/>
            <p14:sldId id="2839"/>
            <p14:sldId id="2854"/>
            <p14:sldId id="2864"/>
            <p14:sldId id="2861"/>
            <p14:sldId id="2852"/>
            <p14:sldId id="2860"/>
            <p14:sldId id="2853"/>
            <p14:sldId id="2862"/>
            <p14:sldId id="2865"/>
            <p14:sldId id="2866"/>
            <p14:sldId id="2868"/>
            <p14:sldId id="2771"/>
            <p14:sldId id="2855"/>
            <p14:sldId id="266"/>
          </p14:sldIdLst>
        </p14:section>
        <p14:section name="笔记" id="{BBC25809-32B3-4408-969A-C9CB983C1241}">
          <p14:sldIdLst>
            <p14:sldId id="2850"/>
            <p14:sldId id="2808"/>
            <p14:sldId id="2856"/>
            <p14:sldId id="2810"/>
            <p14:sldId id="2857"/>
          </p14:sldIdLst>
        </p14:section>
        <p14:section name="无标题节" id="{EC0910F7-B3E0-421B-BB6C-0E7834DA8C9B}">
          <p14:sldIdLst>
            <p14:sldId id="374"/>
            <p14:sldId id="2858"/>
            <p14:sldId id="2859"/>
            <p14:sldId id="2838"/>
            <p14:sldId id="2867"/>
            <p14:sldId id="451"/>
            <p14:sldId id="284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1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" y="540"/>
      </p:cViewPr>
      <p:guideLst>
        <p:guide orient="horz" pos="2160"/>
        <p:guide pos="740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52A9A-BD14-469B-A2AD-271BAFCF3D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7745-64FE-48FD-9519-F4B4B4908B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AD19-76EC-465E-8E72-38B3D040D7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BD3D-0E65-4B72-8AE6-2941948560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/>
          <p:nvPr userDrawn="1"/>
        </p:nvSpPr>
        <p:spPr>
          <a:xfrm>
            <a:off x="1025525" y="6157914"/>
            <a:ext cx="647700" cy="328612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57C8EEDA-DE9F-4F85-823C-DDCE68AA5482}" type="slidenum">
              <a:rPr lang="en-US" sz="140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</a:fld>
            <a:endParaRPr lang="en-US" sz="14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3" name="TextBox 16"/>
          <p:cNvSpPr txBox="1">
            <a:spLocks noChangeArrowheads="1"/>
          </p:cNvSpPr>
          <p:nvPr userDrawn="1"/>
        </p:nvSpPr>
        <p:spPr bwMode="auto">
          <a:xfrm>
            <a:off x="603251" y="6169026"/>
            <a:ext cx="683200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1400">
                <a:solidFill>
                  <a:srgbClr val="FFFFFF"/>
                </a:solidFill>
                <a:latin typeface="Bebas Neue"/>
                <a:ea typeface="Bebas Neue"/>
                <a:cs typeface="Bebas Neue"/>
              </a:rPr>
              <a:t>Slide  /</a:t>
            </a:r>
            <a:endParaRPr lang="en-US" altLang="zh-CN" sz="1400">
              <a:solidFill>
                <a:srgbClr val="FFFFFF"/>
              </a:solidFill>
              <a:latin typeface="Bebas Neue"/>
              <a:ea typeface="Bebas Neue"/>
              <a:cs typeface="Bebas Neue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1" y="1905000"/>
            <a:ext cx="12191999" cy="335280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236-508C-4D72-9D86-41451E8DFA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_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7209402" y="1480827"/>
            <a:ext cx="3169191" cy="397637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slide-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pic" sz="quarter" idx="13" hasCustomPrompt="1"/>
          </p:nvPr>
        </p:nvSpPr>
        <p:spPr>
          <a:xfrm>
            <a:off x="5648366" y="1012924"/>
            <a:ext cx="889001" cy="889001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/>
          <a:p>
            <a:r>
              <a:rPr lang="de-DE" dirty="0" err="1"/>
              <a:t>image</a:t>
            </a:r>
            <a:endParaRPr dirty="0"/>
          </a:p>
        </p:txBody>
      </p:sp>
      <p:sp>
        <p:nvSpPr>
          <p:cNvPr id="160" name="Shape 160"/>
          <p:cNvSpPr>
            <a:spLocks noGrp="1"/>
          </p:cNvSpPr>
          <p:nvPr>
            <p:ph type="pic" sz="quarter" idx="14" hasCustomPrompt="1"/>
          </p:nvPr>
        </p:nvSpPr>
        <p:spPr>
          <a:xfrm>
            <a:off x="5645265" y="2888052"/>
            <a:ext cx="889001" cy="889001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/>
          <a:p>
            <a:r>
              <a:rPr lang="de-DE" dirty="0" err="1"/>
              <a:t>image</a:t>
            </a:r>
            <a:endParaRPr dirty="0"/>
          </a:p>
        </p:txBody>
      </p:sp>
      <p:sp>
        <p:nvSpPr>
          <p:cNvPr id="161" name="Shape 161"/>
          <p:cNvSpPr>
            <a:spLocks noGrp="1"/>
          </p:cNvSpPr>
          <p:nvPr>
            <p:ph type="pic" sz="quarter" idx="15" hasCustomPrompt="1"/>
          </p:nvPr>
        </p:nvSpPr>
        <p:spPr>
          <a:xfrm>
            <a:off x="5645265" y="4763180"/>
            <a:ext cx="889001" cy="889001"/>
          </a:xfrm>
          <a:prstGeom prst="ellipse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/>
          <a:p>
            <a:r>
              <a:rPr lang="de-DE" dirty="0" err="1"/>
              <a:t>image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 Up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421437" y="1990724"/>
            <a:ext cx="4732337" cy="352742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slide-0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/>
        </p:nvSpPr>
        <p:spPr>
          <a:xfrm>
            <a:off x="10924480" y="6159500"/>
            <a:ext cx="325410" cy="26674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/>
          <a:p>
            <a:pPr>
              <a:spcBef>
                <a:spcPts val="2250"/>
              </a:spcBef>
              <a:defRPr sz="2800">
                <a:solidFill>
                  <a:srgbClr val="797979"/>
                </a:solidFill>
              </a:defRPr>
            </a:pPr>
            <a:fld id="{86CB4B4D-7CA3-9044-876B-883B54F8677D}" type="slidenum">
              <a:rPr sz="1400"/>
            </a:fld>
            <a:r>
              <a:rPr sz="1400"/>
              <a:t>￼</a:t>
            </a:r>
            <a:endParaRPr sz="1400"/>
          </a:p>
        </p:txBody>
      </p:sp>
      <p:sp>
        <p:nvSpPr>
          <p:cNvPr id="519" name="Shape 519"/>
          <p:cNvSpPr>
            <a:spLocks noGrp="1"/>
          </p:cNvSpPr>
          <p:nvPr>
            <p:ph type="pic" sz="quarter" idx="13" hasCustomPrompt="1"/>
          </p:nvPr>
        </p:nvSpPr>
        <p:spPr>
          <a:xfrm>
            <a:off x="6098480" y="0"/>
            <a:ext cx="2032001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>
            <a:lvl1pPr marL="182880" marR="0" indent="-182880" algn="l" defTabSz="412750" eaLnBrk="1" fontAlgn="auto" latinLnBrk="0" hangingPunct="1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/>
            </a:lvl1pPr>
          </a:lstStyle>
          <a:p>
            <a:r>
              <a:rPr lang="de-DE" dirty="0"/>
              <a:t>Drop Image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520" name="Shape 520"/>
          <p:cNvSpPr>
            <a:spLocks noGrp="1"/>
          </p:cNvSpPr>
          <p:nvPr>
            <p:ph type="pic" sz="quarter" idx="14" hasCustomPrompt="1"/>
          </p:nvPr>
        </p:nvSpPr>
        <p:spPr>
          <a:xfrm>
            <a:off x="8130480" y="0"/>
            <a:ext cx="2032001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>
            <a:lvl1pPr marL="182880" marR="0" indent="-182880" algn="l" defTabSz="412750" eaLnBrk="1" fontAlgn="auto" latinLnBrk="0" hangingPunct="1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/>
            </a:lvl1pPr>
          </a:lstStyle>
          <a:p>
            <a:r>
              <a:rPr lang="de-DE" dirty="0"/>
              <a:t>Drop Image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521" name="Shape 521"/>
          <p:cNvSpPr>
            <a:spLocks noGrp="1"/>
          </p:cNvSpPr>
          <p:nvPr>
            <p:ph type="pic" sz="quarter" idx="15" hasCustomPrompt="1"/>
          </p:nvPr>
        </p:nvSpPr>
        <p:spPr>
          <a:xfrm>
            <a:off x="10162480" y="0"/>
            <a:ext cx="2032001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>
            <a:lvl1pPr marL="182880" marR="0" indent="-182880" algn="l" defTabSz="412750" eaLnBrk="1" fontAlgn="auto" latinLnBrk="0" hangingPunct="1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/>
            </a:lvl1pPr>
          </a:lstStyle>
          <a:p>
            <a:r>
              <a:rPr lang="de-DE" dirty="0"/>
              <a:t>Drop Image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522" name="Shape 522"/>
          <p:cNvSpPr>
            <a:spLocks noGrp="1"/>
          </p:cNvSpPr>
          <p:nvPr>
            <p:ph type="pic" sz="quarter" idx="16" hasCustomPrompt="1"/>
          </p:nvPr>
        </p:nvSpPr>
        <p:spPr>
          <a:xfrm>
            <a:off x="8130480" y="3429000"/>
            <a:ext cx="2032001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>
            <a:lvl1pPr marL="182880" marR="0" indent="-182880" algn="l" defTabSz="412750" eaLnBrk="1" fontAlgn="auto" latinLnBrk="0" hangingPunct="1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/>
            </a:lvl1pPr>
          </a:lstStyle>
          <a:p>
            <a:r>
              <a:rPr lang="de-DE" dirty="0"/>
              <a:t>Drop Image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523" name="Shape 523"/>
          <p:cNvSpPr>
            <a:spLocks noGrp="1"/>
          </p:cNvSpPr>
          <p:nvPr>
            <p:ph type="pic" sz="quarter" idx="17" hasCustomPrompt="1"/>
          </p:nvPr>
        </p:nvSpPr>
        <p:spPr>
          <a:xfrm>
            <a:off x="10162480" y="3429595"/>
            <a:ext cx="2032001" cy="34290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>
            <a:lvl1pPr marL="182880" marR="0" indent="-182880" algn="l" defTabSz="412750" eaLnBrk="1" fontAlgn="auto" latinLnBrk="0" hangingPunct="1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/>
            </a:lvl1pPr>
          </a:lstStyle>
          <a:p>
            <a:r>
              <a:rPr lang="de-DE" dirty="0"/>
              <a:t>Drop Image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524" name="Shape 524"/>
          <p:cNvSpPr>
            <a:spLocks noGrp="1"/>
          </p:cNvSpPr>
          <p:nvPr>
            <p:ph type="pic" sz="quarter" idx="18" hasCustomPrompt="1"/>
          </p:nvPr>
        </p:nvSpPr>
        <p:spPr>
          <a:xfrm>
            <a:off x="6098480" y="3429000"/>
            <a:ext cx="2032001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>
            <a:lvl1pPr marL="182880" marR="0" indent="-182880" algn="l" defTabSz="412750" eaLnBrk="1" fontAlgn="auto" latinLnBrk="0" hangingPunct="1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/>
            </a:lvl1pPr>
          </a:lstStyle>
          <a:p>
            <a:r>
              <a:rPr lang="de-DE" dirty="0"/>
              <a:t>Drop Image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525" name="Shape 525"/>
          <p:cNvSpPr/>
          <p:nvPr/>
        </p:nvSpPr>
        <p:spPr>
          <a:xfrm>
            <a:off x="0" y="0"/>
            <a:ext cx="6096000" cy="6858001"/>
          </a:xfrm>
          <a:prstGeom prst="rect">
            <a:avLst/>
          </a:prstGeom>
          <a:solidFill>
            <a:srgbClr val="8ECAD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>
              <a:lnSpc>
                <a:spcPct val="100000"/>
              </a:lnSpc>
              <a:defRPr sz="2900">
                <a:solidFill>
                  <a:srgbClr val="FFFFFF"/>
                </a:solidFill>
              </a:defRPr>
            </a:pPr>
            <a:endParaRPr sz="145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BAD19-76EC-465E-8E72-38B3D040D7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BD3D-0E65-4B72-8AE6-29419485601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0924480" y="6159500"/>
            <a:ext cx="325410" cy="26674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/>
          <a:p>
            <a:pPr>
              <a:spcBef>
                <a:spcPts val="2250"/>
              </a:spcBef>
              <a:defRPr sz="2800">
                <a:solidFill>
                  <a:srgbClr val="797979"/>
                </a:solidFill>
              </a:defRPr>
            </a:pPr>
            <a:fld id="{86CB4B4D-7CA3-9044-876B-883B54F8677D}" type="slidenum">
              <a:rPr sz="1400"/>
            </a:fld>
            <a:r>
              <a:rPr sz="1400"/>
              <a:t>￼</a:t>
            </a:r>
            <a:endParaRPr sz="1400"/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88199" y="0"/>
            <a:ext cx="6603802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transition spd="med"/>
  <p:txStyles>
    <p:titleStyle>
      <a:lvl1pPr marL="0" marR="0" indent="0" algn="l" defTabSz="41275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280" baseline="0">
          <a:ln>
            <a:noFill/>
          </a:ln>
          <a:solidFill>
            <a:srgbClr val="212121"/>
          </a:solidFill>
          <a:uFillTx/>
          <a:latin typeface="+mj-lt"/>
          <a:ea typeface="+mj-ea"/>
          <a:cs typeface="+mj-cs"/>
          <a:sym typeface="Montserrat Semi Bold"/>
        </a:defRPr>
      </a:lvl1pPr>
      <a:lvl2pPr marL="0" marR="0" indent="114300" algn="l" defTabSz="41275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280" baseline="0">
          <a:ln>
            <a:noFill/>
          </a:ln>
          <a:solidFill>
            <a:srgbClr val="212121"/>
          </a:solidFill>
          <a:uFillTx/>
          <a:latin typeface="+mj-lt"/>
          <a:ea typeface="+mj-ea"/>
          <a:cs typeface="+mj-cs"/>
          <a:sym typeface="Montserrat Semi Bold"/>
        </a:defRPr>
      </a:lvl2pPr>
      <a:lvl3pPr marL="0" marR="0" indent="228600" algn="l" defTabSz="41275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280" baseline="0">
          <a:ln>
            <a:noFill/>
          </a:ln>
          <a:solidFill>
            <a:srgbClr val="212121"/>
          </a:solidFill>
          <a:uFillTx/>
          <a:latin typeface="+mj-lt"/>
          <a:ea typeface="+mj-ea"/>
          <a:cs typeface="+mj-cs"/>
          <a:sym typeface="Montserrat Semi Bold"/>
        </a:defRPr>
      </a:lvl3pPr>
      <a:lvl4pPr marL="0" marR="0" indent="342900" algn="l" defTabSz="41275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280" baseline="0">
          <a:ln>
            <a:noFill/>
          </a:ln>
          <a:solidFill>
            <a:srgbClr val="212121"/>
          </a:solidFill>
          <a:uFillTx/>
          <a:latin typeface="+mj-lt"/>
          <a:ea typeface="+mj-ea"/>
          <a:cs typeface="+mj-cs"/>
          <a:sym typeface="Montserrat Semi Bold"/>
        </a:defRPr>
      </a:lvl4pPr>
      <a:lvl5pPr marL="0" marR="0" indent="457200" algn="l" defTabSz="41275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280" baseline="0">
          <a:ln>
            <a:noFill/>
          </a:ln>
          <a:solidFill>
            <a:srgbClr val="212121"/>
          </a:solidFill>
          <a:uFillTx/>
          <a:latin typeface="+mj-lt"/>
          <a:ea typeface="+mj-ea"/>
          <a:cs typeface="+mj-cs"/>
          <a:sym typeface="Montserrat Semi Bold"/>
        </a:defRPr>
      </a:lvl5pPr>
      <a:lvl6pPr marL="0" marR="0" indent="571500" algn="l" defTabSz="41275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280" baseline="0">
          <a:ln>
            <a:noFill/>
          </a:ln>
          <a:solidFill>
            <a:srgbClr val="212121"/>
          </a:solidFill>
          <a:uFillTx/>
          <a:latin typeface="+mj-lt"/>
          <a:ea typeface="+mj-ea"/>
          <a:cs typeface="+mj-cs"/>
          <a:sym typeface="Montserrat Semi Bold"/>
        </a:defRPr>
      </a:lvl6pPr>
      <a:lvl7pPr marL="0" marR="0" indent="685800" algn="l" defTabSz="41275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280" baseline="0">
          <a:ln>
            <a:noFill/>
          </a:ln>
          <a:solidFill>
            <a:srgbClr val="212121"/>
          </a:solidFill>
          <a:uFillTx/>
          <a:latin typeface="+mj-lt"/>
          <a:ea typeface="+mj-ea"/>
          <a:cs typeface="+mj-cs"/>
          <a:sym typeface="Montserrat Semi Bold"/>
        </a:defRPr>
      </a:lvl7pPr>
      <a:lvl8pPr marL="0" marR="0" indent="800100" algn="l" defTabSz="41275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280" baseline="0">
          <a:ln>
            <a:noFill/>
          </a:ln>
          <a:solidFill>
            <a:srgbClr val="212121"/>
          </a:solidFill>
          <a:uFillTx/>
          <a:latin typeface="+mj-lt"/>
          <a:ea typeface="+mj-ea"/>
          <a:cs typeface="+mj-cs"/>
          <a:sym typeface="Montserrat Semi Bold"/>
        </a:defRPr>
      </a:lvl8pPr>
      <a:lvl9pPr marL="0" marR="0" indent="914400" algn="l" defTabSz="41275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280" baseline="0">
          <a:ln>
            <a:noFill/>
          </a:ln>
          <a:solidFill>
            <a:srgbClr val="212121"/>
          </a:solidFill>
          <a:uFillTx/>
          <a:latin typeface="+mj-lt"/>
          <a:ea typeface="+mj-ea"/>
          <a:cs typeface="+mj-cs"/>
          <a:sym typeface="Montserrat Semi Bold"/>
        </a:defRPr>
      </a:lvl9pPr>
    </p:titleStyle>
    <p:bodyStyle>
      <a:lvl1pPr marL="182880" marR="0" indent="-182880" algn="l" defTabSz="412750" latinLnBrk="0">
        <a:lnSpc>
          <a:spcPct val="12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defRPr sz="15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500380" marR="0" indent="-182880" algn="l" defTabSz="412750" latinLnBrk="0">
        <a:lnSpc>
          <a:spcPct val="12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defRPr sz="15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817880" marR="0" indent="-182880" algn="l" defTabSz="412750" latinLnBrk="0">
        <a:lnSpc>
          <a:spcPct val="12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defRPr sz="15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1135380" marR="0" indent="-182880" algn="l" defTabSz="412750" latinLnBrk="0">
        <a:lnSpc>
          <a:spcPct val="12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defRPr sz="15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1452880" marR="0" indent="-182880" algn="l" defTabSz="412750" latinLnBrk="0">
        <a:lnSpc>
          <a:spcPct val="12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defRPr sz="15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7082790" marR="0" indent="-5495290" algn="l" defTabSz="412750" latinLnBrk="0">
        <a:lnSpc>
          <a:spcPct val="12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defRPr sz="15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7400290" marR="0" indent="-5495290" algn="l" defTabSz="412750" latinLnBrk="0">
        <a:lnSpc>
          <a:spcPct val="12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defRPr sz="15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7717790" marR="0" indent="-5495290" algn="l" defTabSz="412750" latinLnBrk="0">
        <a:lnSpc>
          <a:spcPct val="12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defRPr sz="15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8035290" marR="0" indent="-5495290" algn="l" defTabSz="412750" latinLnBrk="0">
        <a:lnSpc>
          <a:spcPct val="12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defRPr sz="150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tags" Target="../tags/tag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image" Target="../media/image58.png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hyperlink" Target="https://image.baidu.com/search/detail?ct=503316480&amp;z=&amp;tn=baiduimagedetail&amp;ipn=d&amp;word=%E5%BE%AE%E5%8D%9A&amp;step_word=&amp;ie=utf-8&amp;in=&amp;cl=2&amp;lm=-1&amp;st=-1&amp;hd=&amp;latest=&amp;copyright=&amp;cs=2121490761,1686930056&amp;os=2662879779,3424667482&amp;simid=3498187610,363282643&amp;pn=3&amp;rn=1&amp;di=106370&amp;ln=788&amp;fr=&amp;fmq=1569476499868_R&amp;ic=&amp;s=undefined&amp;se=&amp;sme=&amp;tab=0&amp;width=&amp;height=&amp;face=undefined&amp;is=0,0&amp;istype=2&amp;ist=&amp;jit=&amp;bdtype=0&amp;spn=0&amp;pi=0&amp;gsm=0&amp;objurl=http%3A%2F%2Fold.3533.com%2Fcache%2Fpicture%2F2017%2F01%2F10%2F20170110101532093.jpg&amp;rpstart=0&amp;rpnum=0&amp;adpicid=0&amp;force=undefined" TargetMode="Externa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19.jpeg"/><Relationship Id="rId1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文字&#10;&#10;已生成极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8208" y="3668623"/>
            <a:ext cx="6837033" cy="878059"/>
          </a:xfrm>
          <a:prstGeom prst="rect">
            <a:avLst/>
          </a:prstGeom>
          <a:noFill/>
        </p:spPr>
        <p:txBody>
          <a:bodyPr wrap="square" lIns="95185" tIns="47592" rIns="95185" bIns="47592" rtlCol="0">
            <a:spAutoFit/>
          </a:bodyPr>
          <a:lstStyle/>
          <a:p>
            <a:pPr algn="r" defTabSz="951865">
              <a:lnSpc>
                <a:spcPct val="150000"/>
              </a:lnSpc>
              <a:defRPr/>
            </a:pPr>
            <a:r>
              <a:rPr lang="zh-CN" altLang="en-US" b="1" kern="0" spc="394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中国知网 研学平台事业本部</a:t>
            </a:r>
            <a:endParaRPr lang="en-US" altLang="zh-CN" b="1" kern="0" spc="394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algn="r" defTabSz="951865">
              <a:lnSpc>
                <a:spcPct val="150000"/>
              </a:lnSpc>
              <a:defRPr/>
            </a:pPr>
            <a:r>
              <a:rPr lang="zh-CN" altLang="en-US" b="1" kern="0" spc="394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主讲人：郭子嫣</a:t>
            </a:r>
            <a:endParaRPr lang="en-US" altLang="zh-CN" b="1" kern="0" spc="394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5460597" y="2762169"/>
            <a:ext cx="648546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4400" b="1" spc="600" dirty="0">
                <a:solidFill>
                  <a:schemeClr val="accent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文献高效阅读</a:t>
            </a:r>
            <a:r>
              <a:rPr lang="zh-CN" altLang="en-US" sz="4400" b="1" spc="6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方法巩固</a:t>
            </a:r>
            <a:endParaRPr lang="en-US" altLang="zh-CN" sz="4400" b="1" spc="6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452977" y="3583104"/>
            <a:ext cx="628226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原创设计师QQ598969553      _12"/>
          <p:cNvSpPr>
            <a:spLocks noChangeArrowheads="1"/>
          </p:cNvSpPr>
          <p:nvPr/>
        </p:nvSpPr>
        <p:spPr bwMode="auto">
          <a:xfrm>
            <a:off x="10177122" y="1758870"/>
            <a:ext cx="1558119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Calibri" panose="020F0502020204030204" pitchFamily="34" charset="0"/>
              </a:rPr>
              <a:t>2020</a:t>
            </a:r>
            <a:endParaRPr lang="en-US" altLang="zh-CN" sz="60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宋体" panose="02010600030101010101" pitchFamily="2" charset="-122"/>
              <a:sym typeface="Calibri" panose="020F0502020204030204" pitchFamily="34" charset="0"/>
            </a:endParaRPr>
          </a:p>
        </p:txBody>
      </p:sp>
      <p:pic>
        <p:nvPicPr>
          <p:cNvPr id="10" name="图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856" y="445202"/>
            <a:ext cx="898385" cy="8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648" y="4632200"/>
            <a:ext cx="955798" cy="955798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4915" y="772511"/>
            <a:ext cx="8630607" cy="608548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299652" y="-148084"/>
            <a:ext cx="3592696" cy="908750"/>
            <a:chOff x="4299652" y="-148084"/>
            <a:chExt cx="3592696" cy="908750"/>
          </a:xfrm>
        </p:grpSpPr>
        <p:sp>
          <p:nvSpPr>
            <p:cNvPr id="4" name="Rectangle 1"/>
            <p:cNvSpPr/>
            <p:nvPr/>
          </p:nvSpPr>
          <p:spPr bwMode="auto">
            <a:xfrm>
              <a:off x="5374680" y="224047"/>
              <a:ext cx="144270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博硕士论文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595598" y="1912353"/>
            <a:ext cx="6189173" cy="1301695"/>
            <a:chOff x="2047250" y="1912353"/>
            <a:chExt cx="6189173" cy="1301695"/>
          </a:xfrm>
        </p:grpSpPr>
        <p:sp>
          <p:nvSpPr>
            <p:cNvPr id="7" name="矩形 6"/>
            <p:cNvSpPr/>
            <p:nvPr/>
          </p:nvSpPr>
          <p:spPr>
            <a:xfrm>
              <a:off x="5022660" y="1912353"/>
              <a:ext cx="3213763" cy="425963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4217244" y="2649333"/>
              <a:ext cx="927962" cy="425963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047250" y="3003037"/>
              <a:ext cx="1494344" cy="211011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标注: 线形 11"/>
          <p:cNvSpPr/>
          <p:nvPr/>
        </p:nvSpPr>
        <p:spPr>
          <a:xfrm>
            <a:off x="641445" y="3869140"/>
            <a:ext cx="2346827" cy="1240445"/>
          </a:xfrm>
          <a:prstGeom prst="borderCallout1">
            <a:avLst>
              <a:gd name="adj1" fmla="val 22188"/>
              <a:gd name="adj2" fmla="val 106148"/>
              <a:gd name="adj3" fmla="val 53197"/>
              <a:gd name="adj4" fmla="val 123416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推荐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本科看硕士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硕士看博士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78791" y="4673916"/>
            <a:ext cx="286385" cy="293869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36" y="921767"/>
            <a:ext cx="4623426" cy="2524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99652" y="-148084"/>
            <a:ext cx="3592696" cy="908750"/>
            <a:chOff x="4299652" y="-148084"/>
            <a:chExt cx="3592696" cy="908750"/>
          </a:xfrm>
        </p:grpSpPr>
        <p:sp>
          <p:nvSpPr>
            <p:cNvPr id="3" name="Rectangle 1"/>
            <p:cNvSpPr/>
            <p:nvPr/>
          </p:nvSpPr>
          <p:spPr bwMode="auto">
            <a:xfrm>
              <a:off x="5374682" y="224047"/>
              <a:ext cx="144270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期刊的指数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4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6682" y="1036446"/>
            <a:ext cx="8894852" cy="565907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278156" y="1293880"/>
            <a:ext cx="930559" cy="425963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253938" y="4525656"/>
            <a:ext cx="6069577" cy="112099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8240" r="9194"/>
          <a:stretch>
            <a:fillRect/>
          </a:stretch>
        </p:blipFill>
        <p:spPr>
          <a:xfrm>
            <a:off x="3755109" y="879971"/>
            <a:ext cx="8375456" cy="593960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299652" y="-148084"/>
            <a:ext cx="3592696" cy="908750"/>
            <a:chOff x="4299652" y="-148084"/>
            <a:chExt cx="3592696" cy="908750"/>
          </a:xfrm>
        </p:grpSpPr>
        <p:sp>
          <p:nvSpPr>
            <p:cNvPr id="4" name="Rectangle 1"/>
            <p:cNvSpPr/>
            <p:nvPr/>
          </p:nvSpPr>
          <p:spPr bwMode="auto">
            <a:xfrm>
              <a:off x="5374682" y="224047"/>
              <a:ext cx="144270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期刊的指数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6240" y="2636058"/>
            <a:ext cx="3176694" cy="158588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影响因子</a:t>
            </a:r>
            <a:r>
              <a: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是以年为单位进行计算的。</a:t>
            </a:r>
            <a:endParaRPr lang="en-US" altLang="zh-CN" sz="11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以</a:t>
            </a:r>
            <a:r>
              <a:rPr lang="en-US" altLang="zh-CN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2019</a:t>
            </a:r>
            <a:r>
              <a: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年的某一期刊影响因子为例</a:t>
            </a:r>
            <a:endParaRPr lang="en-US" altLang="zh-CN" sz="11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IF</a:t>
            </a:r>
            <a:r>
              <a:rPr lang="zh-CN" altLang="en-US" sz="11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11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2019</a:t>
            </a:r>
            <a:r>
              <a:rPr lang="zh-CN" altLang="en-US" sz="11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年） </a:t>
            </a:r>
            <a:r>
              <a:rPr lang="en-US" altLang="zh-CN" sz="11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= A / B</a:t>
            </a:r>
            <a:endParaRPr lang="en-US" altLang="zh-CN" sz="1100" b="1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A = </a:t>
            </a:r>
            <a:r>
              <a: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该期刊</a:t>
            </a:r>
            <a:r>
              <a:rPr lang="en-US" altLang="zh-CN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2017</a:t>
            </a:r>
            <a:r>
              <a: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年至</a:t>
            </a:r>
            <a:r>
              <a:rPr lang="en-US" altLang="zh-CN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2018</a:t>
            </a:r>
            <a:r>
              <a: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年所有文章在</a:t>
            </a:r>
            <a:r>
              <a:rPr lang="en-US" altLang="zh-CN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2019</a:t>
            </a:r>
            <a:r>
              <a: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年中被引用的次数；</a:t>
            </a:r>
            <a:endParaRPr lang="zh-CN" altLang="en-US" sz="11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B = </a:t>
            </a:r>
            <a:r>
              <a: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该期刊</a:t>
            </a:r>
            <a:r>
              <a:rPr lang="en-US" altLang="zh-CN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2017</a:t>
            </a:r>
            <a:r>
              <a: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年至</a:t>
            </a:r>
            <a:r>
              <a:rPr lang="en-US" altLang="zh-CN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2018</a:t>
            </a:r>
            <a:r>
              <a: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年所有文章数。</a:t>
            </a:r>
            <a:endParaRPr lang="zh-CN" altLang="en-US" sz="11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12822" y="1429045"/>
            <a:ext cx="5460905" cy="1134641"/>
            <a:chOff x="1012822" y="1429045"/>
            <a:chExt cx="5460905" cy="1134641"/>
          </a:xfrm>
        </p:grpSpPr>
        <p:sp>
          <p:nvSpPr>
            <p:cNvPr id="11" name="矩形 10"/>
            <p:cNvSpPr/>
            <p:nvPr/>
          </p:nvSpPr>
          <p:spPr>
            <a:xfrm>
              <a:off x="1012822" y="1429045"/>
              <a:ext cx="1750800" cy="52322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ISSN </a:t>
              </a:r>
              <a:r>
                <a:rPr lang="zh-CN" altLang="en-US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国际标准刊号</a:t>
              </a:r>
              <a:endParaRPr lang="en-US" altLang="zh-CN" sz="1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en-US" altLang="zh-CN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CN    </a:t>
              </a:r>
              <a:r>
                <a:rPr lang="zh-CN" altLang="en-US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国内统一刊号</a:t>
              </a:r>
              <a:endParaRPr lang="zh-CN" altLang="en-US" sz="1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570792" y="2255980"/>
              <a:ext cx="902935" cy="307706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4" name="直接连接符 13"/>
            <p:cNvCxnSpPr>
              <a:endCxn id="11" idx="3"/>
            </p:cNvCxnSpPr>
            <p:nvPr/>
          </p:nvCxnSpPr>
          <p:spPr>
            <a:xfrm flipH="1" flipV="1">
              <a:off x="2763622" y="1690655"/>
              <a:ext cx="2609044" cy="71918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90868" y="1948274"/>
            <a:ext cx="10675345" cy="4232437"/>
            <a:chOff x="190868" y="1948274"/>
            <a:chExt cx="10675345" cy="4232437"/>
          </a:xfrm>
        </p:grpSpPr>
        <p:sp>
          <p:nvSpPr>
            <p:cNvPr id="9" name="矩形 8"/>
            <p:cNvSpPr/>
            <p:nvPr/>
          </p:nvSpPr>
          <p:spPr>
            <a:xfrm>
              <a:off x="190868" y="4736085"/>
              <a:ext cx="3487438" cy="144462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accent2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复合影响因子</a:t>
              </a:r>
              <a:r>
                <a:rPr lang="zh-CN" altLang="en-US" sz="1200" dirty="0">
                  <a:solidFill>
                    <a:srgbClr val="333333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：以期刊综合统计源文献、博硕士学位论文统计源文献、会议论文统计源文献为复合统计源文献计算</a:t>
              </a:r>
              <a:endParaRPr lang="zh-CN" altLang="en-US" sz="1200" dirty="0">
                <a:solidFill>
                  <a:srgbClr val="333333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accent2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综合影响因子</a:t>
              </a:r>
              <a:r>
                <a:rPr lang="zh-CN" altLang="en-US" sz="1200" dirty="0">
                  <a:solidFill>
                    <a:srgbClr val="333333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：是指文、理科综合，是以科技类期刊及人文社会科学类期刊综合统计源文献计算</a:t>
              </a:r>
              <a:endParaRPr lang="zh-CN" altLang="en-US" sz="1200" b="0" i="0" dirty="0">
                <a:solidFill>
                  <a:srgbClr val="33333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565916" y="1948274"/>
              <a:ext cx="1300297" cy="307706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0" name="直接连接符 19"/>
            <p:cNvCxnSpPr/>
            <p:nvPr/>
          </p:nvCxnSpPr>
          <p:spPr>
            <a:xfrm flipH="1">
              <a:off x="4016628" y="2102129"/>
              <a:ext cx="5351162" cy="3193537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文字&#10;&#10;已生成极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872507" y="2198035"/>
            <a:ext cx="250779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经典综艺体简" panose="02010609000101010101" pitchFamily="49" charset="-122"/>
                <a:sym typeface="Calibri" panose="020F0502020204030204" pitchFamily="34" charset="0"/>
              </a:rPr>
              <a:t>PART 02</a:t>
            </a:r>
            <a:endParaRPr lang="zh-CN" altLang="en-US" sz="48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经典综艺体简" panose="0201060900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48568" y="3029032"/>
            <a:ext cx="484697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dist"/>
            <a:r>
              <a:rPr lang="zh-CN" altLang="en-US" sz="4000" dirty="0">
                <a:solidFill>
                  <a:srgbClr val="00B0F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快速</a:t>
            </a:r>
            <a:r>
              <a: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阅读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VS</a:t>
            </a:r>
            <a:r>
              <a:rPr lang="zh-CN" altLang="en-US" sz="4000" dirty="0">
                <a:solidFill>
                  <a:schemeClr val="accent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深层</a:t>
            </a:r>
            <a:r>
              <a: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阅读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46034" y="3798473"/>
            <a:ext cx="4349503" cy="2819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dist"/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Research Learning Platform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666379" y="2013332"/>
            <a:ext cx="0" cy="28313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9101" y="831934"/>
            <a:ext cx="9039541" cy="58301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79272" y="1992085"/>
            <a:ext cx="6313714" cy="33673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快速将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篇文章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分为</a:t>
            </a:r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SABC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三个等级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S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：最佳，可反复阅读，并且提取观点用于写作</a:t>
            </a: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A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：优秀，可偶尔阅读，提取少量内容</a:t>
            </a: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B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：次要，可单次阅读，对于全文观点做个了解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C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：不需要，与主题无关，快速排除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39781" y="-82977"/>
            <a:ext cx="3592696" cy="908750"/>
            <a:chOff x="4299652" y="-148084"/>
            <a:chExt cx="3592696" cy="908750"/>
          </a:xfrm>
        </p:grpSpPr>
        <p:sp>
          <p:nvSpPr>
            <p:cNvPr id="9" name="Rectangle 1"/>
            <p:cNvSpPr/>
            <p:nvPr/>
          </p:nvSpPr>
          <p:spPr bwMode="auto">
            <a:xfrm>
              <a:off x="5518939" y="224047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文章筛选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10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65"/>
          <p:cNvSpPr/>
          <p:nvPr/>
        </p:nvSpPr>
        <p:spPr>
          <a:xfrm flipV="1">
            <a:off x="6096115" y="1761025"/>
            <a:ext cx="1" cy="5222528"/>
          </a:xfrm>
          <a:prstGeom prst="line">
            <a:avLst/>
          </a:prstGeom>
          <a:ln w="25400">
            <a:solidFill>
              <a:srgbClr val="D6D6D6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16" name="图片占位符 15" descr="图片包含 室内, 电子产品&#10;&#10;已生成高可信度的说明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r="9954"/>
          <a:stretch>
            <a:fillRect/>
          </a:stretch>
        </p:blipFill>
        <p:spPr>
          <a:xfrm>
            <a:off x="5648366" y="1138477"/>
            <a:ext cx="889001" cy="889001"/>
          </a:xfrm>
        </p:spPr>
      </p:pic>
      <p:pic>
        <p:nvPicPr>
          <p:cNvPr id="18" name="图片占位符 17" descr="图片包含 室内, 墙壁, 地板, 窗户&#10;&#10;已生成极高可信度的说明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2" r="16762"/>
          <a:stretch>
            <a:fillRect/>
          </a:stretch>
        </p:blipFill>
        <p:spPr>
          <a:xfrm>
            <a:off x="5645265" y="3153855"/>
            <a:ext cx="889001" cy="889001"/>
          </a:xfrm>
        </p:spPr>
      </p:pic>
      <p:pic>
        <p:nvPicPr>
          <p:cNvPr id="20" name="图片占位符 1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8" b="14978"/>
          <a:stretch>
            <a:fillRect/>
          </a:stretch>
        </p:blipFill>
        <p:spPr>
          <a:xfrm>
            <a:off x="5645265" y="4888733"/>
            <a:ext cx="889001" cy="889001"/>
          </a:xfrm>
        </p:spPr>
      </p:pic>
      <p:sp>
        <p:nvSpPr>
          <p:cNvPr id="13" name="Shape 1276"/>
          <p:cNvSpPr/>
          <p:nvPr/>
        </p:nvSpPr>
        <p:spPr>
          <a:xfrm>
            <a:off x="1016000" y="3425453"/>
            <a:ext cx="4585116" cy="891382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/>
          <a:lstStyle/>
          <a:p>
            <a:pPr lvl="0" defTabSz="412750" hangingPunct="0">
              <a:defRPr sz="4800" spc="24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lang="en-US" altLang="zh-CN" sz="2400" kern="0" spc="120" dirty="0">
              <a:solidFill>
                <a:srgbClr val="212121"/>
              </a:solidFill>
              <a:latin typeface="Montserrat"/>
              <a:sym typeface="Montserra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39781" y="-82977"/>
            <a:ext cx="3592696" cy="908750"/>
            <a:chOff x="4299652" y="-148084"/>
            <a:chExt cx="3592696" cy="908750"/>
          </a:xfrm>
        </p:grpSpPr>
        <p:sp>
          <p:nvSpPr>
            <p:cNvPr id="25" name="Rectangle 1"/>
            <p:cNvSpPr/>
            <p:nvPr/>
          </p:nvSpPr>
          <p:spPr bwMode="auto">
            <a:xfrm>
              <a:off x="5374671" y="224047"/>
              <a:ext cx="144270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读文献流程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26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826042" y="1328975"/>
            <a:ext cx="4584324" cy="1653118"/>
            <a:chOff x="6826042" y="1328975"/>
            <a:chExt cx="4584324" cy="1653118"/>
          </a:xfrm>
        </p:grpSpPr>
        <p:sp>
          <p:nvSpPr>
            <p:cNvPr id="8" name="Shape 1271"/>
            <p:cNvSpPr/>
            <p:nvPr/>
          </p:nvSpPr>
          <p:spPr>
            <a:xfrm>
              <a:off x="6923385" y="1328975"/>
              <a:ext cx="3264497" cy="306273"/>
            </a:xfrm>
            <a:prstGeom prst="rect">
              <a:avLst/>
            </a:prstGeom>
            <a:ln w="12700">
              <a:miter lim="400000"/>
            </a:ln>
          </p:spPr>
          <p:txBody>
            <a:bodyPr lIns="24383" tIns="24383" rIns="24383" bIns="24383"/>
            <a:lstStyle>
              <a:lvl1pPr>
                <a:spcBef>
                  <a:spcPts val="5900"/>
                </a:spcBef>
                <a:defRPr spc="150">
                  <a:solidFill>
                    <a:srgbClr val="21212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20000"/>
                </a:lnSpc>
                <a:spcBef>
                  <a:spcPts val="295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500" b="1" i="0" u="none" strike="noStrike" kern="0" cap="none" spc="75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Montserrat"/>
                  <a:sym typeface="Montserrat"/>
                </a:rPr>
                <a:t>初读（筛选）</a:t>
              </a:r>
              <a:endParaRPr kumimoji="0" sz="1500" b="1" i="0" u="none" strike="noStrike" kern="0" cap="none" spc="75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ontserrat"/>
                <a:sym typeface="Montserra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826042" y="1635249"/>
              <a:ext cx="4584324" cy="1346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1. 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根据题目是否贴切选择拟阅读论文；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2. 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阅读论文的摘要或引言部分、各节题目和结论部分，大致了解其内容；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3. 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判断该论文是否有必要精读。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884671" y="4888733"/>
            <a:ext cx="4693983" cy="1720247"/>
            <a:chOff x="6884671" y="4888733"/>
            <a:chExt cx="4693983" cy="1720247"/>
          </a:xfrm>
        </p:grpSpPr>
        <p:sp>
          <p:nvSpPr>
            <p:cNvPr id="12" name="Shape 1275"/>
            <p:cNvSpPr/>
            <p:nvPr/>
          </p:nvSpPr>
          <p:spPr>
            <a:xfrm>
              <a:off x="6982015" y="4888733"/>
              <a:ext cx="3264497" cy="381001"/>
            </a:xfrm>
            <a:prstGeom prst="rect">
              <a:avLst/>
            </a:prstGeom>
            <a:ln w="12700">
              <a:miter lim="400000"/>
            </a:ln>
          </p:spPr>
          <p:txBody>
            <a:bodyPr lIns="24383" tIns="24383" rIns="24383" bIns="24383"/>
            <a:lstStyle>
              <a:lvl1pPr>
                <a:spcBef>
                  <a:spcPts val="5900"/>
                </a:spcBef>
                <a:defRPr spc="150">
                  <a:solidFill>
                    <a:srgbClr val="21212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20000"/>
                </a:lnSpc>
                <a:spcBef>
                  <a:spcPts val="295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500" b="1" i="0" u="none" strike="noStrike" kern="0" cap="none" spc="75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Montserrat"/>
                  <a:sym typeface="Montserrat"/>
                </a:rPr>
                <a:t>精读</a:t>
              </a:r>
              <a:endParaRPr kumimoji="0" sz="1500" b="1" i="0" u="none" strike="noStrike" kern="0" cap="none" spc="75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ontserrat"/>
                <a:sym typeface="Montserra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884671" y="5262136"/>
              <a:ext cx="4693983" cy="1346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全面了解文献所陈述的理论、方法、结论和引用资料，从中吸取自己研究可以借鉴的内容。需要注意了解作者的理论框架、论点论据、论证方法、分析的逻辑性、所使用资料、相关文献等。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31681" y="3121111"/>
            <a:ext cx="5351722" cy="2906682"/>
            <a:chOff x="631681" y="3121111"/>
            <a:chExt cx="5351722" cy="2906682"/>
          </a:xfrm>
        </p:grpSpPr>
        <p:sp>
          <p:nvSpPr>
            <p:cNvPr id="10" name="Shape 1273"/>
            <p:cNvSpPr/>
            <p:nvPr/>
          </p:nvSpPr>
          <p:spPr>
            <a:xfrm>
              <a:off x="2155343" y="3121111"/>
              <a:ext cx="3264497" cy="381000"/>
            </a:xfrm>
            <a:prstGeom prst="rect">
              <a:avLst/>
            </a:prstGeom>
            <a:ln w="12700">
              <a:miter lim="400000"/>
            </a:ln>
          </p:spPr>
          <p:txBody>
            <a:bodyPr lIns="24383" tIns="24383" rIns="24383" bIns="24383"/>
            <a:lstStyle>
              <a:lvl1pPr>
                <a:spcBef>
                  <a:spcPts val="5900"/>
                </a:spcBef>
                <a:defRPr spc="150">
                  <a:solidFill>
                    <a:srgbClr val="21212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pPr marL="0" marR="0" lvl="0" indent="0" algn="r" defTabSz="412750" rtl="0" eaLnBrk="1" fontAlgn="auto" latinLnBrk="0" hangingPunct="0">
                <a:lnSpc>
                  <a:spcPct val="120000"/>
                </a:lnSpc>
                <a:spcBef>
                  <a:spcPts val="295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500" b="1" i="0" u="none" strike="noStrike" kern="0" cap="none" spc="75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Montserrat"/>
                  <a:sym typeface="Montserrat"/>
                </a:rPr>
                <a:t>评级</a:t>
              </a:r>
              <a:r>
                <a:rPr kumimoji="0" lang="en-US" altLang="zh-CN" sz="1500" b="1" i="0" u="none" strike="noStrike" kern="0" cap="none" spc="75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Montserrat"/>
                  <a:sym typeface="Montserrat"/>
                </a:rPr>
                <a:t>/</a:t>
              </a:r>
              <a:r>
                <a:rPr kumimoji="0" lang="zh-CN" altLang="en-US" sz="1500" b="1" i="0" u="none" strike="noStrike" kern="0" cap="none" spc="75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Montserrat"/>
                  <a:sym typeface="Montserrat"/>
                </a:rPr>
                <a:t>分类</a:t>
              </a:r>
              <a:endParaRPr kumimoji="0" sz="1500" b="1" i="0" u="none" strike="noStrike" kern="0" cap="none" spc="75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ontserrat"/>
                <a:sym typeface="Montserra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31681" y="3388288"/>
              <a:ext cx="5351722" cy="2639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algn="ctr" fontAlgn="ctr">
                <a:lnSpc>
                  <a:spcPct val="150000"/>
                </a:lnSpc>
              </a:pPr>
              <a:r>
                <a:rPr lang="zh-CN" altLang="en-US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给论文按照</a:t>
              </a:r>
              <a:r>
                <a:rPr lang="en-US" altLang="zh-CN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SABC</a:t>
              </a:r>
              <a:r>
                <a:rPr lang="zh-CN" altLang="en-US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，或者个人需要的方式评级</a:t>
              </a:r>
              <a:r>
                <a:rPr lang="en-US" altLang="zh-CN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/</a:t>
              </a:r>
              <a:r>
                <a:rPr lang="zh-CN" altLang="en-US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分类。</a:t>
              </a:r>
              <a:endParaRPr lang="en-US" altLang="zh-CN" sz="1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marL="342900" algn="ctr" fontAlgn="ctr"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C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推荐分类方法</a:t>
              </a:r>
              <a:endParaRPr lang="zh-CN" altLang="en-US" sz="1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marL="342900" algn="ctr" fontAlgn="ctr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zh-CN" sz="1400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经典文献：高引用</a:t>
              </a:r>
              <a:r>
                <a:rPr lang="en-US" altLang="zh-CN" sz="1400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/</a:t>
              </a:r>
              <a:r>
                <a:rPr lang="zh-CN" altLang="zh-CN" sz="1400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高下载</a:t>
              </a:r>
              <a:endParaRPr lang="zh-CN" altLang="zh-CN" sz="1400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marL="34290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适合：初学者了解领域，论文研究第一步</a:t>
              </a:r>
              <a:endParaRPr lang="zh-CN" altLang="zh-CN" sz="1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marL="342900" algn="ctr" fontAlgn="ctr">
                <a:lnSpc>
                  <a:spcPct val="150000"/>
                </a:lnSpc>
                <a:buFont typeface="+mj-lt"/>
                <a:buAutoNum type="arabicPeriod" startAt="2"/>
              </a:pPr>
              <a:r>
                <a:rPr lang="zh-CN" altLang="zh-CN" sz="1400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最新文献：近两年</a:t>
              </a:r>
              <a:endParaRPr lang="zh-CN" altLang="zh-CN" sz="1400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marL="34290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帮助提出研究思路和方案</a:t>
              </a:r>
              <a:endParaRPr lang="en-US" altLang="zh-CN" sz="1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marL="34290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3. </a:t>
              </a:r>
              <a:r>
                <a:rPr lang="zh-CN" altLang="zh-CN" sz="1400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其他文献</a:t>
              </a:r>
              <a:r>
                <a:rPr lang="en-US" altLang="zh-CN" sz="1400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/</a:t>
              </a:r>
              <a:r>
                <a:rPr lang="zh-CN" altLang="zh-CN" sz="1400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相关文献</a:t>
              </a:r>
              <a:endParaRPr lang="zh-CN" altLang="zh-CN" sz="1400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marL="34290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1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比如：找灵感、找相关领域</a:t>
              </a:r>
              <a:endParaRPr lang="zh-CN" altLang="zh-CN" sz="1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2477" y="3607112"/>
            <a:ext cx="2882413" cy="180762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7543" y="2047344"/>
            <a:ext cx="6313714" cy="33673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篇文章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分为</a:t>
            </a:r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SABC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三个等级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S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：最佳，可反复阅读，并且提取观点用于写作</a:t>
            </a: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A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：优秀，可偶尔阅读，提取少量内容</a:t>
            </a: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B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：次要，可单次阅读，对于全文观点做个了解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C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：不需要，与主题无关，快速排除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239781" y="-82977"/>
            <a:ext cx="3592696" cy="908750"/>
            <a:chOff x="4299652" y="-148084"/>
            <a:chExt cx="3592696" cy="908750"/>
          </a:xfrm>
        </p:grpSpPr>
        <p:sp>
          <p:nvSpPr>
            <p:cNvPr id="5" name="Rectangle 1"/>
            <p:cNvSpPr/>
            <p:nvPr/>
          </p:nvSpPr>
          <p:spPr bwMode="auto">
            <a:xfrm>
              <a:off x="5518941" y="224047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分级阅读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6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872562" y="994691"/>
            <a:ext cx="3902435" cy="2014975"/>
            <a:chOff x="1569270" y="1279530"/>
            <a:chExt cx="3902435" cy="2014975"/>
          </a:xfrm>
        </p:grpSpPr>
        <p:sp>
          <p:nvSpPr>
            <p:cNvPr id="9" name="Shape 1269"/>
            <p:cNvSpPr txBox="1"/>
            <p:nvPr/>
          </p:nvSpPr>
          <p:spPr>
            <a:xfrm>
              <a:off x="1569270" y="1652502"/>
              <a:ext cx="3902435" cy="164200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t">
              <a:normAutofit fontScale="70000" lnSpcReduction="20000"/>
            </a:bodyPr>
            <a:lstStyle>
              <a:lvl1pPr marL="0" marR="0" indent="0" algn="l" defTabSz="8255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0" u="none" strike="noStrike" cap="none" spc="560" baseline="0">
                  <a:ln>
                    <a:noFill/>
                  </a:ln>
                  <a:solidFill>
                    <a:srgbClr val="212121"/>
                  </a:solidFill>
                  <a:uFillTx/>
                  <a:latin typeface="+mj-lt"/>
                  <a:ea typeface="+mj-ea"/>
                  <a:cs typeface="+mj-cs"/>
                  <a:sym typeface="Montserrat Semi Bold"/>
                </a:defRPr>
              </a:lvl1pPr>
              <a:lvl2pPr marL="0" marR="0" indent="228600" algn="l" defTabSz="8255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0" u="none" strike="noStrike" cap="none" spc="560" baseline="0">
                  <a:ln>
                    <a:noFill/>
                  </a:ln>
                  <a:solidFill>
                    <a:srgbClr val="212121"/>
                  </a:solidFill>
                  <a:uFillTx/>
                  <a:latin typeface="+mj-lt"/>
                  <a:ea typeface="+mj-ea"/>
                  <a:cs typeface="+mj-cs"/>
                  <a:sym typeface="Montserrat Semi Bold"/>
                </a:defRPr>
              </a:lvl2pPr>
              <a:lvl3pPr marL="0" marR="0" indent="457200" algn="l" defTabSz="8255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0" u="none" strike="noStrike" cap="none" spc="560" baseline="0">
                  <a:ln>
                    <a:noFill/>
                  </a:ln>
                  <a:solidFill>
                    <a:srgbClr val="212121"/>
                  </a:solidFill>
                  <a:uFillTx/>
                  <a:latin typeface="+mj-lt"/>
                  <a:ea typeface="+mj-ea"/>
                  <a:cs typeface="+mj-cs"/>
                  <a:sym typeface="Montserrat Semi Bold"/>
                </a:defRPr>
              </a:lvl3pPr>
              <a:lvl4pPr marL="0" marR="0" indent="685800" algn="l" defTabSz="8255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0" u="none" strike="noStrike" cap="none" spc="560" baseline="0">
                  <a:ln>
                    <a:noFill/>
                  </a:ln>
                  <a:solidFill>
                    <a:srgbClr val="212121"/>
                  </a:solidFill>
                  <a:uFillTx/>
                  <a:latin typeface="+mj-lt"/>
                  <a:ea typeface="+mj-ea"/>
                  <a:cs typeface="+mj-cs"/>
                  <a:sym typeface="Montserrat Semi Bold"/>
                </a:defRPr>
              </a:lvl4pPr>
              <a:lvl5pPr marL="0" marR="0" indent="914400" algn="l" defTabSz="8255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0" u="none" strike="noStrike" cap="none" spc="560" baseline="0">
                  <a:ln>
                    <a:noFill/>
                  </a:ln>
                  <a:solidFill>
                    <a:srgbClr val="212121"/>
                  </a:solidFill>
                  <a:uFillTx/>
                  <a:latin typeface="+mj-lt"/>
                  <a:ea typeface="+mj-ea"/>
                  <a:cs typeface="+mj-cs"/>
                  <a:sym typeface="Montserrat Semi Bold"/>
                </a:defRPr>
              </a:lvl5pPr>
              <a:lvl6pPr marL="0" marR="0" indent="1143000" algn="l" defTabSz="8255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0" u="none" strike="noStrike" cap="none" spc="560" baseline="0">
                  <a:ln>
                    <a:noFill/>
                  </a:ln>
                  <a:solidFill>
                    <a:srgbClr val="212121"/>
                  </a:solidFill>
                  <a:uFillTx/>
                  <a:latin typeface="+mj-lt"/>
                  <a:ea typeface="+mj-ea"/>
                  <a:cs typeface="+mj-cs"/>
                  <a:sym typeface="Montserrat Semi Bold"/>
                </a:defRPr>
              </a:lvl6pPr>
              <a:lvl7pPr marL="0" marR="0" indent="1371600" algn="l" defTabSz="8255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0" u="none" strike="noStrike" cap="none" spc="560" baseline="0">
                  <a:ln>
                    <a:noFill/>
                  </a:ln>
                  <a:solidFill>
                    <a:srgbClr val="212121"/>
                  </a:solidFill>
                  <a:uFillTx/>
                  <a:latin typeface="+mj-lt"/>
                  <a:ea typeface="+mj-ea"/>
                  <a:cs typeface="+mj-cs"/>
                  <a:sym typeface="Montserrat Semi Bold"/>
                </a:defRPr>
              </a:lvl7pPr>
              <a:lvl8pPr marL="0" marR="0" indent="1600200" algn="l" defTabSz="8255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0" u="none" strike="noStrike" cap="none" spc="560" baseline="0">
                  <a:ln>
                    <a:noFill/>
                  </a:ln>
                  <a:solidFill>
                    <a:srgbClr val="212121"/>
                  </a:solidFill>
                  <a:uFillTx/>
                  <a:latin typeface="+mj-lt"/>
                  <a:ea typeface="+mj-ea"/>
                  <a:cs typeface="+mj-cs"/>
                  <a:sym typeface="Montserrat Semi Bold"/>
                </a:defRPr>
              </a:lvl8pPr>
              <a:lvl9pPr marL="0" marR="0" indent="1828800" algn="l" defTabSz="8255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0" u="none" strike="noStrike" cap="none" spc="560" baseline="0">
                  <a:ln>
                    <a:noFill/>
                  </a:ln>
                  <a:solidFill>
                    <a:srgbClr val="212121"/>
                  </a:solidFill>
                  <a:uFillTx/>
                  <a:latin typeface="+mj-lt"/>
                  <a:ea typeface="+mj-ea"/>
                  <a:cs typeface="+mj-cs"/>
                  <a:sym typeface="Montserrat Semi Bold"/>
                </a:defRPr>
              </a:lvl9pPr>
            </a:lstStyle>
            <a:p>
              <a:pPr marL="0" marR="0" lvl="0" indent="0" algn="l" defTabSz="412750" rtl="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5600" b="0" i="0" u="none" strike="noStrike" kern="0" cap="none" spc="28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ontserrat Semi Bold"/>
                </a:rPr>
                <a:t>致新手</a:t>
              </a:r>
              <a:endParaRPr kumimoji="0" lang="en-US" altLang="zh-CN" sz="5600" b="0" i="0" u="none" strike="noStrike" kern="0" cap="none" spc="28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ontserrat Semi Bold"/>
              </a:endParaRPr>
            </a:p>
            <a:p>
              <a:pPr lvl="0" defTabSz="412750" hangingPunct="0">
                <a:lnSpc>
                  <a:spcPct val="160000"/>
                </a:lnSpc>
                <a:defRPr sz="4800" spc="240">
                  <a:solidFill>
                    <a:srgbClr val="21212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r>
                <a:rPr lang="zh-CN" altLang="en-US" sz="2400" kern="0" spc="120" dirty="0">
                  <a:latin typeface="Montserrat"/>
                  <a:sym typeface="Montserrat"/>
                </a:rPr>
                <a:t>刚刚起步的时候，不要一口气想着把文献全读完、全部读懂。</a:t>
              </a:r>
              <a:endParaRPr lang="en-US" altLang="zh-CN" sz="2400" kern="0" spc="120" dirty="0">
                <a:latin typeface="Montserrat"/>
                <a:sym typeface="Montserra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280099" y="1279530"/>
              <a:ext cx="1526292" cy="1173607"/>
              <a:chOff x="3731906" y="853624"/>
              <a:chExt cx="1873410" cy="1440515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731906" y="853624"/>
                <a:ext cx="1873410" cy="1384220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81584" y="1866478"/>
                <a:ext cx="490759" cy="42766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440594" y="426344"/>
            <a:ext cx="4458861" cy="6117503"/>
            <a:chOff x="5791307" y="930701"/>
            <a:chExt cx="5272922" cy="72343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91307" y="2064410"/>
              <a:ext cx="5272922" cy="610067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1074" y="930701"/>
              <a:ext cx="3433388" cy="1133709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4239781" y="-82977"/>
            <a:ext cx="3592696" cy="908750"/>
            <a:chOff x="4299652" y="-148084"/>
            <a:chExt cx="3592696" cy="908750"/>
          </a:xfrm>
        </p:grpSpPr>
        <p:sp>
          <p:nvSpPr>
            <p:cNvPr id="6" name="Rectangle 1"/>
            <p:cNvSpPr/>
            <p:nvPr/>
          </p:nvSpPr>
          <p:spPr bwMode="auto">
            <a:xfrm>
              <a:off x="5518948" y="224047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快速浏览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7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9" name="TextBox 1"/>
          <p:cNvSpPr txBox="1"/>
          <p:nvPr/>
        </p:nvSpPr>
        <p:spPr>
          <a:xfrm>
            <a:off x="996678" y="1754609"/>
            <a:ext cx="571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快速浏览五部曲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998901" y="2401850"/>
            <a:ext cx="571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题目：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简洁、准确、突出论文核心主题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996678" y="2878948"/>
            <a:ext cx="571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作者和单位：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多关注领域内的知名作者和单位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996678" y="3302368"/>
            <a:ext cx="5718272" cy="874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摘要：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文章概况，核心提炼。方便读者决定是否继续阅读全文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996678" y="4367672"/>
            <a:ext cx="571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图表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：图表及其说明文字了解部分数据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研究结果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996678" y="4928030"/>
            <a:ext cx="5616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结论</a:t>
            </a:r>
            <a:r>
              <a:rPr lang="en-US" altLang="zh-CN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讨论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：文章得出的结果，或针对这一研究的话题讨论。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7060" y="906120"/>
            <a:ext cx="10165009" cy="595188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9781" y="-82977"/>
            <a:ext cx="3592696" cy="908750"/>
            <a:chOff x="4299652" y="-148084"/>
            <a:chExt cx="3592696" cy="908750"/>
          </a:xfrm>
        </p:grpSpPr>
        <p:sp>
          <p:nvSpPr>
            <p:cNvPr id="6" name="Rectangle 1"/>
            <p:cNvSpPr/>
            <p:nvPr/>
          </p:nvSpPr>
          <p:spPr bwMode="auto">
            <a:xfrm>
              <a:off x="5518948" y="224047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初读文献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7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 flipV="1">
            <a:off x="3468801" y="3116234"/>
            <a:ext cx="4409850" cy="1069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flipV="1">
            <a:off x="3924837" y="1869003"/>
            <a:ext cx="3519152" cy="384799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1077061" y="1538220"/>
            <a:ext cx="1912972" cy="5319780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130194" y="-82977"/>
            <a:ext cx="3811942" cy="908750"/>
            <a:chOff x="4190065" y="-148084"/>
            <a:chExt cx="3811942" cy="908750"/>
          </a:xfrm>
        </p:grpSpPr>
        <p:sp>
          <p:nvSpPr>
            <p:cNvPr id="4" name="Rectangle 1"/>
            <p:cNvSpPr/>
            <p:nvPr/>
          </p:nvSpPr>
          <p:spPr bwMode="auto">
            <a:xfrm>
              <a:off x="4190065" y="208658"/>
              <a:ext cx="381194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20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细读文献</a:t>
              </a:r>
              <a:r>
                <a:rPr lang="en-US" altLang="zh-CN" sz="20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——</a:t>
              </a:r>
              <a:r>
                <a:rPr lang="zh-CN" altLang="en-US" sz="20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带着问题阅读</a:t>
              </a:r>
              <a:endParaRPr lang="en-US" sz="20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000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80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80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122563" y="4248123"/>
            <a:ext cx="3910013" cy="2607469"/>
            <a:chOff x="7122563" y="4248123"/>
            <a:chExt cx="3910013" cy="2607469"/>
          </a:xfrm>
        </p:grpSpPr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7122563" y="4248123"/>
              <a:ext cx="3910013" cy="2607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8273456" y="5569702"/>
              <a:ext cx="1849041" cy="10156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6000" b="1" dirty="0">
                  <a:solidFill>
                    <a:srgbClr val="FC465C"/>
                  </a:solidFill>
                </a:rPr>
                <a:t>？</a:t>
              </a:r>
              <a:endParaRPr lang="zh-CN" altLang="en-US" sz="6000" b="1" dirty="0">
                <a:solidFill>
                  <a:srgbClr val="FC465C"/>
                </a:solidFill>
              </a:endParaRPr>
            </a:p>
          </p:txBody>
        </p:sp>
      </p:grpSp>
      <p:sp>
        <p:nvSpPr>
          <p:cNvPr id="11" name="Text Box 11"/>
          <p:cNvSpPr txBox="1">
            <a:spLocks noChangeArrowheads="1"/>
          </p:cNvSpPr>
          <p:nvPr/>
        </p:nvSpPr>
        <p:spPr bwMode="auto">
          <a:xfrm rot="562435">
            <a:off x="1225145" y="5738106"/>
            <a:ext cx="4547818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如果自己是作者，应该怎样写才能写得更好？ 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 rot="20979079">
            <a:off x="2000388" y="1688057"/>
            <a:ext cx="2031325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方正超粗黑简体"/>
                <a:ea typeface="微软雅黑" panose="020B0503020204020204" pitchFamily="34" charset="-122"/>
              </a:rPr>
              <a:t>本文主要讲了什么？</a:t>
            </a:r>
            <a:endParaRPr lang="zh-CN" altLang="en-US" sz="1600" dirty="0">
              <a:latin typeface="方正超粗黑简体"/>
              <a:ea typeface="微软雅黑" panose="020B0503020204020204" pitchFamily="34" charset="-122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322927" y="1524006"/>
            <a:ext cx="2031325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>
                <a:ea typeface="微软雅黑" panose="020B0503020204020204" pitchFamily="34" charset="-122"/>
              </a:rPr>
              <a:t>本文的目的是什么？</a:t>
            </a:r>
            <a:endParaRPr lang="zh-CN" altLang="en-US" sz="1600">
              <a:ea typeface="微软雅黑" panose="020B0503020204020204" pitchFamily="34" charset="-122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 rot="1186856">
            <a:off x="5911138" y="1222356"/>
            <a:ext cx="2031325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ea typeface="微软雅黑" panose="020B0503020204020204" pitchFamily="34" charset="-122"/>
              </a:rPr>
              <a:t>作者用了什么方法？</a:t>
            </a:r>
            <a:endParaRPr lang="zh-CN" altLang="en-US" sz="1600" dirty="0">
              <a:ea typeface="微软雅黑" panose="020B0503020204020204" pitchFamily="34" charset="-122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 rot="20401013">
            <a:off x="7704673" y="1777354"/>
            <a:ext cx="2031325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>
                <a:ea typeface="微软雅黑" panose="020B0503020204020204" pitchFamily="34" charset="-122"/>
              </a:rPr>
              <a:t>作者的结果是什么？</a:t>
            </a:r>
            <a:endParaRPr lang="zh-CN" altLang="en-US" sz="1600">
              <a:ea typeface="微软雅黑" panose="020B0503020204020204" pitchFamily="34" charset="-122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 rot="186739">
            <a:off x="1473536" y="2448410"/>
            <a:ext cx="3877985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>
                <a:ea typeface="微软雅黑" panose="020B0503020204020204" pitchFamily="34" charset="-122"/>
              </a:rPr>
              <a:t>这些结果在这个课题中达到了什么高度？</a:t>
            </a:r>
            <a:endParaRPr lang="zh-CN" altLang="en-US" sz="1600">
              <a:ea typeface="微软雅黑" panose="020B0503020204020204" pitchFamily="34" charset="-122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 rot="20456537">
            <a:off x="5392427" y="2474645"/>
            <a:ext cx="2441694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>
                <a:ea typeface="微软雅黑" panose="020B0503020204020204" pitchFamily="34" charset="-122"/>
              </a:rPr>
              <a:t>是否是非常重要的贡献？</a:t>
            </a:r>
            <a:endParaRPr lang="zh-CN" altLang="en-US" sz="1600">
              <a:ea typeface="微软雅黑" panose="020B0503020204020204" pitchFamily="34" charset="-122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 rot="796390">
            <a:off x="1581893" y="3448592"/>
            <a:ext cx="3877985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ea typeface="微软雅黑" panose="020B0503020204020204" pitchFamily="34" charset="-122"/>
              </a:rPr>
              <a:t>哪些东西是有原创性的，哪些东西没有？</a:t>
            </a:r>
            <a:endParaRPr lang="zh-CN" altLang="en-US" sz="1600" dirty="0">
              <a:ea typeface="微软雅黑" panose="020B0503020204020204" pitchFamily="34" charset="-122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 rot="20944632">
            <a:off x="7706778" y="3223920"/>
            <a:ext cx="367280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>
                <a:ea typeface="微软雅黑" panose="020B0503020204020204" pitchFamily="34" charset="-122"/>
              </a:rPr>
              <a:t>哪些数据是合理解释的，哪些有问题？</a:t>
            </a:r>
            <a:endParaRPr lang="zh-CN" altLang="en-US" sz="1600">
              <a:ea typeface="微软雅黑" panose="020B0503020204020204" pitchFamily="34" charset="-122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 rot="21136490">
            <a:off x="1141503" y="3953368"/>
            <a:ext cx="2031325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ea typeface="微软雅黑" panose="020B0503020204020204" pitchFamily="34" charset="-122"/>
              </a:rPr>
              <a:t>哪些实验做得不好？</a:t>
            </a:r>
            <a:endParaRPr lang="zh-CN" altLang="en-US" sz="1600" dirty="0">
              <a:ea typeface="微软雅黑" panose="020B0503020204020204" pitchFamily="34" charset="-122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 rot="579984">
            <a:off x="4936073" y="3388270"/>
            <a:ext cx="2441694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>
                <a:ea typeface="微软雅黑" panose="020B0503020204020204" pitchFamily="34" charset="-122"/>
              </a:rPr>
              <a:t>哪些问题还没有搞清楚？</a:t>
            </a:r>
            <a:endParaRPr lang="zh-CN" altLang="en-US" sz="1600">
              <a:ea typeface="微软雅黑" panose="020B0503020204020204" pitchFamily="34" charset="-122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4957047" y="4321423"/>
            <a:ext cx="1826141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>
                <a:ea typeface="微软雅黑" panose="020B0503020204020204" pitchFamily="34" charset="-122"/>
              </a:rPr>
              <a:t>还缺乏什么实验？</a:t>
            </a:r>
            <a:endParaRPr lang="zh-CN" altLang="en-US" sz="1600">
              <a:ea typeface="微软雅黑" panose="020B0503020204020204" pitchFamily="34" charset="-122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 rot="20428696">
            <a:off x="5655183" y="4623727"/>
            <a:ext cx="3057247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ea typeface="微软雅黑" panose="020B0503020204020204" pitchFamily="34" charset="-122"/>
              </a:rPr>
              <a:t>这篇文章写得好还是写得不好？</a:t>
            </a:r>
            <a:endParaRPr lang="zh-CN" altLang="en-US" sz="1600" dirty="0">
              <a:ea typeface="微软雅黑" panose="020B0503020204020204" pitchFamily="34" charset="-122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 rot="892097">
            <a:off x="1845188" y="4974210"/>
            <a:ext cx="367280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ea typeface="微软雅黑" panose="020B0503020204020204" pitchFamily="34" charset="-122"/>
              </a:rPr>
              <a:t>哪些部份写得好，哪些部份写得不好？</a:t>
            </a:r>
            <a:endParaRPr lang="zh-CN" altLang="en-US" sz="160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文字&#10;&#10;已生成极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41462" y="578963"/>
            <a:ext cx="371845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经典综艺体简" panose="02010609000101010101" pitchFamily="49" charset="-122"/>
                <a:sym typeface="Calibri" panose="020F0502020204030204" pitchFamily="34" charset="0"/>
              </a:rPr>
              <a:t>CONTENTS</a:t>
            </a:r>
            <a:endParaRPr lang="zh-CN" altLang="en-US" sz="5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经典综艺体简" panose="0201060900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43600" y="2189459"/>
            <a:ext cx="317747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01 . </a:t>
            </a:r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根据阅读目的</a:t>
            </a:r>
            <a:r>
              <a:rPr lang="zh-CN" alt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检索</a:t>
            </a:r>
            <a:endParaRPr lang="zh-CN" altLang="en-US" sz="2400" b="1" dirty="0">
              <a:solidFill>
                <a:schemeClr val="accent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43601" y="2667385"/>
            <a:ext cx="3630214" cy="2539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105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Research Learning Platform</a:t>
            </a:r>
            <a:endParaRPr lang="en-US" altLang="zh-CN" sz="105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43600" y="4351277"/>
            <a:ext cx="317747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03 . </a:t>
            </a:r>
            <a:r>
              <a:rPr lang="zh-CN" alt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笔记摘抄</a:t>
            </a:r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高效整理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43601" y="4829203"/>
            <a:ext cx="3630214" cy="2539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105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Research Learning Platform</a:t>
            </a:r>
            <a:endParaRPr lang="en-US" altLang="zh-CN" sz="105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43600" y="3326920"/>
            <a:ext cx="350365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02 . </a:t>
            </a:r>
            <a:r>
              <a:rPr lang="zh-CN" altLang="en-US" sz="2400" b="1" dirty="0">
                <a:solidFill>
                  <a:srgbClr val="00B0F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快速</a:t>
            </a:r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阅读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VS</a:t>
            </a:r>
            <a:r>
              <a:rPr lang="zh-CN" alt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深层</a:t>
            </a:r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阅读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43601" y="3804846"/>
            <a:ext cx="3708888" cy="2539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105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Research Learning Platform</a:t>
            </a:r>
            <a:endParaRPr lang="en-US" altLang="zh-CN" sz="105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7053790" y="1801359"/>
            <a:ext cx="0" cy="374708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5423" y="1052273"/>
            <a:ext cx="6233275" cy="423645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86" y="1256363"/>
            <a:ext cx="4969293" cy="355325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239781" y="-82977"/>
            <a:ext cx="3592696" cy="908750"/>
            <a:chOff x="4299652" y="-148084"/>
            <a:chExt cx="3592696" cy="908750"/>
          </a:xfrm>
        </p:grpSpPr>
        <p:sp>
          <p:nvSpPr>
            <p:cNvPr id="3" name="Rectangle 1"/>
            <p:cNvSpPr/>
            <p:nvPr/>
          </p:nvSpPr>
          <p:spPr bwMode="auto">
            <a:xfrm>
              <a:off x="5518948" y="224047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细读文献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4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 rot="10800000" flipV="1">
            <a:off x="250869" y="2458246"/>
            <a:ext cx="1287486" cy="374922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43302" y="4951451"/>
            <a:ext cx="4543773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fontAlgn="ctr">
              <a:lnSpc>
                <a:spcPct val="200000"/>
              </a:lnSpc>
            </a:pPr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1. </a:t>
            </a:r>
            <a:r>
              <a:rPr lang="zh-CN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边读边记</a:t>
            </a:r>
            <a:r>
              <a:rPr lang="zh-CN" altLang="zh-CN" sz="28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笔记</a:t>
            </a:r>
            <a:endParaRPr lang="zh-CN" altLang="zh-CN" sz="2800" b="1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13372" y="5515227"/>
            <a:ext cx="5480063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fontAlgn="ctr">
              <a:lnSpc>
                <a:spcPct val="200000"/>
              </a:lnSpc>
            </a:pPr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2. </a:t>
            </a:r>
            <a:r>
              <a:rPr lang="zh-CN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阅读所有有价值的</a:t>
            </a:r>
            <a:r>
              <a:rPr lang="zh-CN" altLang="zh-CN" sz="28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图表</a:t>
            </a:r>
            <a:endParaRPr lang="zh-CN" altLang="zh-CN" sz="2800" b="1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5615423" y="4318819"/>
            <a:ext cx="1534595" cy="96990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/>
          <p:cNvSpPr txBox="1">
            <a:spLocks noChangeArrowheads="1"/>
          </p:cNvSpPr>
          <p:nvPr/>
        </p:nvSpPr>
        <p:spPr bwMode="auto">
          <a:xfrm>
            <a:off x="5054631" y="2261003"/>
            <a:ext cx="1416184" cy="7439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笔记本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010797" y="1199834"/>
            <a:ext cx="2036592" cy="35696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进展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研究方法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实验方法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研究结果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经典表述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闪过的想法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……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8644889" y="1878859"/>
            <a:ext cx="2836122" cy="2346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b="1" u="sng" dirty="0">
                <a:latin typeface="华文中宋" panose="02010600040101010101" pitchFamily="2" charset="-122"/>
                <a:ea typeface="华文中宋" panose="02010600040101010101" pitchFamily="2" charset="-122"/>
              </a:rPr>
              <a:t>过去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已经做过什么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b="1" u="sng" dirty="0">
                <a:latin typeface="华文中宋" panose="02010600040101010101" pitchFamily="2" charset="-122"/>
                <a:ea typeface="华文中宋" panose="02010600040101010101" pitchFamily="2" charset="-122"/>
              </a:rPr>
              <a:t>现在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进展到什么程度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b="1" u="sng" dirty="0">
                <a:latin typeface="华文中宋" panose="02010600040101010101" pitchFamily="2" charset="-122"/>
                <a:ea typeface="华文中宋" panose="02010600040101010101" pitchFamily="2" charset="-122"/>
              </a:rPr>
              <a:t>将来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的热点和发展方向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……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354913" y="2191584"/>
            <a:ext cx="2097476" cy="1072507"/>
            <a:chOff x="6354913" y="2191584"/>
            <a:chExt cx="2097476" cy="1072507"/>
          </a:xfrm>
        </p:grpSpPr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6354913" y="2191584"/>
              <a:ext cx="2097476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定期总结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AutoShape 13"/>
            <p:cNvSpPr>
              <a:spLocks noChangeArrowheads="1"/>
            </p:cNvSpPr>
            <p:nvPr/>
          </p:nvSpPr>
          <p:spPr bwMode="auto">
            <a:xfrm>
              <a:off x="6769776" y="2745886"/>
              <a:ext cx="1416184" cy="518205"/>
            </a:xfrm>
            <a:prstGeom prst="rightArrow">
              <a:avLst>
                <a:gd name="adj1" fmla="val 50000"/>
                <a:gd name="adj2" fmla="val 7311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noFill/>
              <a:miter lim="800000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wrap="none" anchor="ctr"/>
            <a:lstStyle/>
            <a:p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078560" y="-148084"/>
            <a:ext cx="6034881" cy="886397"/>
            <a:chOff x="3078560" y="-148084"/>
            <a:chExt cx="6034881" cy="886397"/>
          </a:xfrm>
        </p:grpSpPr>
        <p:sp>
          <p:nvSpPr>
            <p:cNvPr id="13" name="Rectangle 1"/>
            <p:cNvSpPr/>
            <p:nvPr/>
          </p:nvSpPr>
          <p:spPr bwMode="auto">
            <a:xfrm>
              <a:off x="5374666" y="224048"/>
              <a:ext cx="144270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如何做笔记</a:t>
              </a:r>
              <a:endParaRPr lang="zh-CN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14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078560" y="485487"/>
              <a:ext cx="6034881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99266" y="2191584"/>
            <a:ext cx="2260071" cy="1072507"/>
            <a:chOff x="2899266" y="2191584"/>
            <a:chExt cx="2260071" cy="1072507"/>
          </a:xfrm>
        </p:grpSpPr>
        <p:sp>
          <p:nvSpPr>
            <p:cNvPr id="5" name="Text Box 16"/>
            <p:cNvSpPr txBox="1">
              <a:spLocks noChangeArrowheads="1"/>
            </p:cNvSpPr>
            <p:nvPr/>
          </p:nvSpPr>
          <p:spPr bwMode="auto">
            <a:xfrm>
              <a:off x="2899266" y="2191584"/>
              <a:ext cx="2260071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分类摘录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>
              <a:off x="3339486" y="2745886"/>
              <a:ext cx="1416184" cy="518205"/>
            </a:xfrm>
            <a:prstGeom prst="rightArrow">
              <a:avLst>
                <a:gd name="adj1" fmla="val 50000"/>
                <a:gd name="adj2" fmla="val 7311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noFill/>
              <a:miter lim="800000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wrap="none" anchor="ctr"/>
            <a:lstStyle/>
            <a:p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974" y="3704361"/>
            <a:ext cx="2691777" cy="269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78560" y="-148084"/>
            <a:ext cx="6034881" cy="886397"/>
            <a:chOff x="3078560" y="-148084"/>
            <a:chExt cx="6034881" cy="886397"/>
          </a:xfrm>
        </p:grpSpPr>
        <p:sp>
          <p:nvSpPr>
            <p:cNvPr id="3" name="Rectangle 1"/>
            <p:cNvSpPr/>
            <p:nvPr/>
          </p:nvSpPr>
          <p:spPr bwMode="auto">
            <a:xfrm>
              <a:off x="4797589" y="224048"/>
              <a:ext cx="2596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论文笔记的几种类型</a:t>
              </a:r>
              <a:endParaRPr lang="zh-CN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4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078560" y="485487"/>
              <a:ext cx="6034881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82147" y="955909"/>
            <a:ext cx="11573346" cy="1652746"/>
            <a:chOff x="482147" y="955909"/>
            <a:chExt cx="11573346" cy="1652746"/>
          </a:xfrm>
        </p:grpSpPr>
        <p:sp>
          <p:nvSpPr>
            <p:cNvPr id="6" name="矩形 5"/>
            <p:cNvSpPr/>
            <p:nvPr/>
          </p:nvSpPr>
          <p:spPr>
            <a:xfrm>
              <a:off x="5319604" y="955909"/>
              <a:ext cx="6735889" cy="1202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摘录式笔记</a:t>
              </a:r>
              <a:endParaRPr lang="zh-CN" altLang="en-US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   </a:t>
              </a:r>
              <a:r>
                <a:rPr lang="en-US" altLang="zh-CN" sz="16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a.</a:t>
              </a:r>
              <a:r>
                <a:rPr lang="zh-CN" altLang="en-US" sz="16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原封不动，照抄原文。摘录最能说明问题的部分。</a:t>
              </a:r>
              <a:endParaRPr lang="zh-CN" altLang="en-US" sz="16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   </a:t>
              </a:r>
              <a:r>
                <a:rPr lang="en-US" altLang="zh-CN" sz="16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b.</a:t>
              </a:r>
              <a:r>
                <a:rPr lang="zh-CN" altLang="en-US" sz="16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做内容提要。将原文重要的理论、论点、结论、数据等摘抄下来。</a:t>
              </a:r>
              <a:endParaRPr lang="en-US" altLang="zh-CN" sz="16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82147" y="1026273"/>
              <a:ext cx="4741746" cy="1582382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70498" y="2608655"/>
            <a:ext cx="9608867" cy="4126773"/>
            <a:chOff x="903180" y="2507179"/>
            <a:chExt cx="9608867" cy="412677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68108" y="2507179"/>
              <a:ext cx="3543939" cy="4126773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903180" y="3629263"/>
              <a:ext cx="5419082" cy="2859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b="1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提纲式笔记</a:t>
              </a:r>
              <a:endParaRPr lang="en-US" altLang="zh-CN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sz="16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把原文的基本内容、主题、观点，独到之处、精彩之处等，用自己的话加以概括，应注明思想来源。</a:t>
              </a:r>
              <a:endParaRPr lang="en-US" altLang="zh-CN" sz="16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b="1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概述式笔记</a:t>
              </a:r>
              <a:endParaRPr lang="en-US" altLang="zh-CN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将全书或全篇的内容用自己的话精炼概括。</a:t>
              </a:r>
              <a:endPara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比提纲详细，比原文简要。</a:t>
              </a:r>
              <a:endPara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r">
                <a:lnSpc>
                  <a:spcPct val="150000"/>
                </a:lnSpc>
              </a:pPr>
              <a:endPara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79310" y="3654371"/>
            <a:ext cx="10129827" cy="2681101"/>
            <a:chOff x="674677" y="305311"/>
            <a:chExt cx="10129827" cy="26811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02281" y="305311"/>
              <a:ext cx="4002223" cy="2681101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74677" y="927858"/>
              <a:ext cx="6040273" cy="1705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b="1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心得式笔记</a:t>
              </a:r>
              <a:endParaRPr lang="en-US" altLang="zh-CN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读后感。可以质疑或补充，可以就某一观点进一步分析。记下任何想法，作为思考的起点。</a:t>
              </a:r>
              <a:endPara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尤其要记下受启发产生的新思想、新方法、新构思</a:t>
              </a:r>
              <a:endParaRPr lang="en-US" altLang="zh-CN" sz="16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04976" y="1059741"/>
            <a:ext cx="11182047" cy="2369259"/>
            <a:chOff x="409518" y="555371"/>
            <a:chExt cx="11182047" cy="236925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518" y="555371"/>
              <a:ext cx="5850133" cy="2369259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6557875" y="803857"/>
              <a:ext cx="5033690" cy="1664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rgbClr val="0070C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图表式笔记</a:t>
              </a:r>
              <a:endParaRPr lang="en-US" altLang="zh-CN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文内图表多数是某一个研究话题的结论，可以阅读中跳转浏览。</a:t>
              </a:r>
              <a:endPara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图标下的描述性文字往往是结论，重点关注。</a:t>
              </a:r>
              <a:endParaRPr lang="en-US" altLang="zh-CN" sz="16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078560" y="-148084"/>
            <a:ext cx="6034881" cy="886397"/>
            <a:chOff x="3078560" y="-148084"/>
            <a:chExt cx="6034881" cy="886397"/>
          </a:xfrm>
        </p:grpSpPr>
        <p:sp>
          <p:nvSpPr>
            <p:cNvPr id="10" name="Rectangle 1"/>
            <p:cNvSpPr/>
            <p:nvPr/>
          </p:nvSpPr>
          <p:spPr bwMode="auto">
            <a:xfrm>
              <a:off x="4797589" y="224048"/>
              <a:ext cx="2596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论文笔记的几种类型</a:t>
              </a:r>
              <a:endParaRPr lang="zh-CN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11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078560" y="485487"/>
              <a:ext cx="6034881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>
            <a:fillRect/>
          </a:stretch>
        </p:blipFill>
        <p:spPr bwMode="auto">
          <a:xfrm>
            <a:off x="6215676" y="2895670"/>
            <a:ext cx="5508841" cy="347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3078558" y="-47107"/>
            <a:ext cx="6034881" cy="886397"/>
            <a:chOff x="3078560" y="-148084"/>
            <a:chExt cx="6034881" cy="886397"/>
          </a:xfrm>
        </p:grpSpPr>
        <p:sp>
          <p:nvSpPr>
            <p:cNvPr id="4" name="Rectangle 1"/>
            <p:cNvSpPr/>
            <p:nvPr/>
          </p:nvSpPr>
          <p:spPr bwMode="auto">
            <a:xfrm>
              <a:off x="5181510" y="224048"/>
              <a:ext cx="182902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找到关键</a:t>
              </a:r>
              <a:r>
                <a:rPr lang="en-US" altLang="zh-CN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GAP</a:t>
              </a:r>
              <a:endParaRPr lang="zh-CN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078560" y="485487"/>
              <a:ext cx="6034881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105116" y="1035633"/>
            <a:ext cx="96194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r" fontAlgn="ctr">
              <a:lnSpc>
                <a:spcPct val="150000"/>
              </a:lnSpc>
            </a:pPr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3. </a:t>
            </a: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找文章的</a:t>
            </a:r>
            <a:r>
              <a:rPr lang="en-US" altLang="zh-CN" sz="28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GAP</a:t>
            </a: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空隙。</a:t>
            </a:r>
            <a:endParaRPr lang="en-US" altLang="zh-CN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algn="r" fontAlgn="ctr">
              <a:lnSpc>
                <a:spcPct val="200000"/>
              </a:lnSpc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研究尚未成功，后人仍需努力。</a:t>
            </a:r>
            <a:endParaRPr lang="zh-CN" altLang="zh-CN" sz="2400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23334" y="1386829"/>
            <a:ext cx="4931360" cy="4903893"/>
            <a:chOff x="723334" y="1386829"/>
            <a:chExt cx="4931360" cy="49038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3881" y="1386829"/>
              <a:ext cx="4509354" cy="289346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723334" y="4631485"/>
              <a:ext cx="4931360" cy="1659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类似于四六级阅读</a:t>
              </a:r>
              <a:endParaRPr lang="en-US" altLang="zh-CN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抓住语句间的连词，理清逻辑关系。</a:t>
              </a:r>
              <a:endPara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en-US" altLang="zh-CN" sz="16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but</a:t>
              </a:r>
              <a:r>
                <a:rPr lang="zh-CN" altLang="en-US" sz="16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6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however</a:t>
              </a:r>
              <a:r>
                <a:rPr lang="zh-CN" altLang="en-US" sz="16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6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and</a:t>
              </a:r>
              <a:r>
                <a:rPr lang="zh-CN" altLang="en-US" sz="16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6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still”</a:t>
              </a:r>
              <a:r>
                <a:rPr lang="zh-CN" altLang="en-US" sz="16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等语句连词要注意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后面很有可能是题眼</a:t>
              </a:r>
              <a:endParaRPr lang="en-US" altLang="zh-CN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文本框 23"/>
          <p:cNvSpPr txBox="1">
            <a:spLocks noChangeArrowheads="1"/>
          </p:cNvSpPr>
          <p:nvPr/>
        </p:nvSpPr>
        <p:spPr bwMode="auto">
          <a:xfrm>
            <a:off x="2469645" y="2704471"/>
            <a:ext cx="2732384" cy="657773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240">
              <a:solidFill>
                <a:srgbClr val="FFC000"/>
              </a:solidFill>
            </a:endParaRPr>
          </a:p>
        </p:txBody>
      </p:sp>
      <p:sp>
        <p:nvSpPr>
          <p:cNvPr id="73" name="文本框 23"/>
          <p:cNvSpPr txBox="1">
            <a:spLocks noChangeArrowheads="1"/>
          </p:cNvSpPr>
          <p:nvPr/>
        </p:nvSpPr>
        <p:spPr bwMode="auto">
          <a:xfrm>
            <a:off x="2066211" y="4185522"/>
            <a:ext cx="3369365" cy="657773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240" dirty="0">
              <a:solidFill>
                <a:srgbClr val="FFC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99652" y="-148084"/>
            <a:ext cx="3592696" cy="908750"/>
            <a:chOff x="4299652" y="-148084"/>
            <a:chExt cx="3592696" cy="908750"/>
          </a:xfrm>
        </p:grpSpPr>
        <p:sp>
          <p:nvSpPr>
            <p:cNvPr id="3" name="Rectangle 1"/>
            <p:cNvSpPr/>
            <p:nvPr/>
          </p:nvSpPr>
          <p:spPr bwMode="auto">
            <a:xfrm>
              <a:off x="5374666" y="224047"/>
              <a:ext cx="144270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学习金字塔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4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6" name="任意多边形: 形状 15"/>
          <p:cNvSpPr/>
          <p:nvPr/>
        </p:nvSpPr>
        <p:spPr>
          <a:xfrm>
            <a:off x="1840158" y="1657442"/>
            <a:ext cx="3890460" cy="4685590"/>
          </a:xfrm>
          <a:custGeom>
            <a:avLst/>
            <a:gdLst>
              <a:gd name="connsiteX0" fmla="*/ 291195 w 3890460"/>
              <a:gd name="connsiteY0" fmla="*/ 3984172 h 4685590"/>
              <a:gd name="connsiteX1" fmla="*/ 3599265 w 3890460"/>
              <a:gd name="connsiteY1" fmla="*/ 3984172 h 4685590"/>
              <a:gd name="connsiteX2" fmla="*/ 3890460 w 3890460"/>
              <a:gd name="connsiteY2" fmla="*/ 4685590 h 4685590"/>
              <a:gd name="connsiteX3" fmla="*/ 0 w 3890460"/>
              <a:gd name="connsiteY3" fmla="*/ 4685590 h 4685590"/>
              <a:gd name="connsiteX4" fmla="*/ 594882 w 3890460"/>
              <a:gd name="connsiteY4" fmla="*/ 3252663 h 4685590"/>
              <a:gd name="connsiteX5" fmla="*/ 3295578 w 3890460"/>
              <a:gd name="connsiteY5" fmla="*/ 3252663 h 4685590"/>
              <a:gd name="connsiteX6" fmla="*/ 3563897 w 3890460"/>
              <a:gd name="connsiteY6" fmla="*/ 3898979 h 4685590"/>
              <a:gd name="connsiteX7" fmla="*/ 326563 w 3890460"/>
              <a:gd name="connsiteY7" fmla="*/ 3898979 h 4685590"/>
              <a:gd name="connsiteX8" fmla="*/ 898568 w 3890460"/>
              <a:gd name="connsiteY8" fmla="*/ 2521156 h 4685590"/>
              <a:gd name="connsiteX9" fmla="*/ 2991892 w 3890460"/>
              <a:gd name="connsiteY9" fmla="*/ 2521156 h 4685590"/>
              <a:gd name="connsiteX10" fmla="*/ 3260210 w 3890460"/>
              <a:gd name="connsiteY10" fmla="*/ 3167470 h 4685590"/>
              <a:gd name="connsiteX11" fmla="*/ 630250 w 3890460"/>
              <a:gd name="connsiteY11" fmla="*/ 3167470 h 4685590"/>
              <a:gd name="connsiteX12" fmla="*/ 1202255 w 3890460"/>
              <a:gd name="connsiteY12" fmla="*/ 1789649 h 4685590"/>
              <a:gd name="connsiteX13" fmla="*/ 2688206 w 3890460"/>
              <a:gd name="connsiteY13" fmla="*/ 1789649 h 4685590"/>
              <a:gd name="connsiteX14" fmla="*/ 2956524 w 3890460"/>
              <a:gd name="connsiteY14" fmla="*/ 2435963 h 4685590"/>
              <a:gd name="connsiteX15" fmla="*/ 933936 w 3890460"/>
              <a:gd name="connsiteY15" fmla="*/ 2435963 h 4685590"/>
              <a:gd name="connsiteX16" fmla="*/ 1505941 w 3890460"/>
              <a:gd name="connsiteY16" fmla="*/ 1058142 h 4685590"/>
              <a:gd name="connsiteX17" fmla="*/ 2384519 w 3890460"/>
              <a:gd name="connsiteY17" fmla="*/ 1058142 h 4685590"/>
              <a:gd name="connsiteX18" fmla="*/ 2652838 w 3890460"/>
              <a:gd name="connsiteY18" fmla="*/ 1704456 h 4685590"/>
              <a:gd name="connsiteX19" fmla="*/ 1237623 w 3890460"/>
              <a:gd name="connsiteY19" fmla="*/ 1704456 h 4685590"/>
              <a:gd name="connsiteX20" fmla="*/ 1945230 w 3890460"/>
              <a:gd name="connsiteY20" fmla="*/ 0 h 4685590"/>
              <a:gd name="connsiteX21" fmla="*/ 2349151 w 3890460"/>
              <a:gd name="connsiteY21" fmla="*/ 972949 h 4685590"/>
              <a:gd name="connsiteX22" fmla="*/ 1541309 w 3890460"/>
              <a:gd name="connsiteY22" fmla="*/ 972949 h 468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90460" h="4685590">
                <a:moveTo>
                  <a:pt x="291195" y="3984172"/>
                </a:moveTo>
                <a:lnTo>
                  <a:pt x="3599265" y="3984172"/>
                </a:lnTo>
                <a:lnTo>
                  <a:pt x="3890460" y="4685590"/>
                </a:lnTo>
                <a:lnTo>
                  <a:pt x="0" y="4685590"/>
                </a:lnTo>
                <a:close/>
                <a:moveTo>
                  <a:pt x="594882" y="3252663"/>
                </a:moveTo>
                <a:lnTo>
                  <a:pt x="3295578" y="3252663"/>
                </a:lnTo>
                <a:lnTo>
                  <a:pt x="3563897" y="3898979"/>
                </a:lnTo>
                <a:lnTo>
                  <a:pt x="326563" y="3898979"/>
                </a:lnTo>
                <a:close/>
                <a:moveTo>
                  <a:pt x="898568" y="2521156"/>
                </a:moveTo>
                <a:lnTo>
                  <a:pt x="2991892" y="2521156"/>
                </a:lnTo>
                <a:lnTo>
                  <a:pt x="3260210" y="3167470"/>
                </a:lnTo>
                <a:lnTo>
                  <a:pt x="630250" y="3167470"/>
                </a:lnTo>
                <a:close/>
                <a:moveTo>
                  <a:pt x="1202255" y="1789649"/>
                </a:moveTo>
                <a:lnTo>
                  <a:pt x="2688206" y="1789649"/>
                </a:lnTo>
                <a:lnTo>
                  <a:pt x="2956524" y="2435963"/>
                </a:lnTo>
                <a:lnTo>
                  <a:pt x="933936" y="2435963"/>
                </a:lnTo>
                <a:close/>
                <a:moveTo>
                  <a:pt x="1505941" y="1058142"/>
                </a:moveTo>
                <a:lnTo>
                  <a:pt x="2384519" y="1058142"/>
                </a:lnTo>
                <a:lnTo>
                  <a:pt x="2652838" y="1704456"/>
                </a:lnTo>
                <a:lnTo>
                  <a:pt x="1237623" y="1704456"/>
                </a:lnTo>
                <a:close/>
                <a:moveTo>
                  <a:pt x="1945230" y="0"/>
                </a:moveTo>
                <a:lnTo>
                  <a:pt x="2349151" y="972949"/>
                </a:lnTo>
                <a:lnTo>
                  <a:pt x="1541309" y="972949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1441179" y="4139385"/>
            <a:ext cx="3369366" cy="0"/>
          </a:xfrm>
          <a:prstGeom prst="line">
            <a:avLst/>
          </a:prstGeom>
          <a:ln w="190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521113" y="1795553"/>
            <a:ext cx="1050831" cy="2247140"/>
            <a:chOff x="1563161" y="1640846"/>
            <a:chExt cx="1050831" cy="2247140"/>
          </a:xfrm>
        </p:grpSpPr>
        <p:sp>
          <p:nvSpPr>
            <p:cNvPr id="27" name="左大括号 26"/>
            <p:cNvSpPr/>
            <p:nvPr/>
          </p:nvSpPr>
          <p:spPr>
            <a:xfrm>
              <a:off x="2325757" y="1640846"/>
              <a:ext cx="288235" cy="2247140"/>
            </a:xfrm>
            <a:prstGeom prst="leftBrace">
              <a:avLst>
                <a:gd name="adj1" fmla="val 125574"/>
                <a:gd name="adj2" fmla="val 49289"/>
              </a:avLst>
            </a:prstGeom>
            <a:ln w="28575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563161" y="2194658"/>
              <a:ext cx="492443" cy="1139516"/>
            </a:xfrm>
            <a:prstGeom prst="rect">
              <a:avLst/>
            </a:prstGeom>
            <a:ln>
              <a:solidFill>
                <a:srgbClr val="00CCFF"/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被动学习</a:t>
              </a:r>
              <a:endPara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21113" y="4278284"/>
            <a:ext cx="1050824" cy="1945178"/>
            <a:chOff x="1563168" y="1749528"/>
            <a:chExt cx="1050824" cy="1945178"/>
          </a:xfrm>
        </p:grpSpPr>
        <p:sp>
          <p:nvSpPr>
            <p:cNvPr id="31" name="左大括号 30"/>
            <p:cNvSpPr/>
            <p:nvPr/>
          </p:nvSpPr>
          <p:spPr>
            <a:xfrm>
              <a:off x="2325757" y="1749528"/>
              <a:ext cx="288235" cy="1945178"/>
            </a:xfrm>
            <a:prstGeom prst="leftBrace">
              <a:avLst>
                <a:gd name="adj1" fmla="val 125574"/>
                <a:gd name="adj2" fmla="val 49289"/>
              </a:avLst>
            </a:prstGeom>
            <a:ln w="28575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1563168" y="2141883"/>
              <a:ext cx="492443" cy="1139516"/>
            </a:xfrm>
            <a:prstGeom prst="rect">
              <a:avLst/>
            </a:prstGeom>
            <a:ln>
              <a:solidFill>
                <a:srgbClr val="00CCFF"/>
              </a:solidFill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主动学习</a:t>
              </a:r>
              <a:endPara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1"/>
          <p:cNvSpPr/>
          <p:nvPr/>
        </p:nvSpPr>
        <p:spPr bwMode="auto">
          <a:xfrm>
            <a:off x="2702718" y="2100865"/>
            <a:ext cx="216534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defTabSz="514350"/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听讲（</a:t>
            </a:r>
            <a:r>
              <a: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lecture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）</a:t>
            </a:r>
            <a:endParaRPr lang="en-US" b="1" dirty="0">
              <a:latin typeface="华文中宋" panose="02010600040101010101" pitchFamily="2" charset="-122"/>
              <a:ea typeface="华文中宋" panose="02010600040101010101" pitchFamily="2" charset="-122"/>
              <a:sym typeface="Bebas Neue" charset="0"/>
            </a:endParaRPr>
          </a:p>
        </p:txBody>
      </p:sp>
      <p:sp>
        <p:nvSpPr>
          <p:cNvPr id="35" name="Rectangle 1"/>
          <p:cNvSpPr/>
          <p:nvPr/>
        </p:nvSpPr>
        <p:spPr bwMode="auto">
          <a:xfrm>
            <a:off x="8507073" y="1235294"/>
            <a:ext cx="276498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r" defTabSz="514350"/>
            <a:r>
              <a:rPr lang="zh-CN" altLang="en-US" sz="1800" b="1" spc="4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rPr>
              <a:t>学习内容平均留存率</a:t>
            </a:r>
            <a:endParaRPr lang="en-US" sz="1800" b="1" spc="4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Lato Regular"/>
              <a:sym typeface="Bebas Neue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4677295" y="1832410"/>
            <a:ext cx="6594763" cy="406955"/>
            <a:chOff x="4677295" y="1832410"/>
            <a:chExt cx="6594763" cy="406955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4677295" y="2239364"/>
              <a:ext cx="6594763" cy="1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1"/>
            <p:cNvSpPr/>
            <p:nvPr/>
          </p:nvSpPr>
          <p:spPr bwMode="auto">
            <a:xfrm>
              <a:off x="9106717" y="1832410"/>
              <a:ext cx="21653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r" defTabSz="514350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Bebas Neue" charset="0"/>
                </a:rPr>
                <a:t>5%</a:t>
              </a:r>
              <a:endParaRPr 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Bebas Neue" charset="0"/>
              </a:endParaRPr>
            </a:p>
          </p:txBody>
        </p:sp>
      </p:grpSp>
      <p:sp>
        <p:nvSpPr>
          <p:cNvPr id="42" name="Rectangle 1"/>
          <p:cNvSpPr/>
          <p:nvPr/>
        </p:nvSpPr>
        <p:spPr bwMode="auto">
          <a:xfrm>
            <a:off x="2702718" y="2887764"/>
            <a:ext cx="216534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defTabSz="514350"/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阅读（</a:t>
            </a:r>
            <a:r>
              <a: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reading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）</a:t>
            </a:r>
            <a:endParaRPr lang="en-US" b="1" dirty="0">
              <a:latin typeface="华文中宋" panose="02010600040101010101" pitchFamily="2" charset="-122"/>
              <a:ea typeface="华文中宋" panose="02010600040101010101" pitchFamily="2" charset="-122"/>
              <a:sym typeface="Bebas Neue" charset="0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4868058" y="2587207"/>
            <a:ext cx="6404000" cy="439058"/>
            <a:chOff x="4868058" y="2587207"/>
            <a:chExt cx="6404000" cy="439058"/>
          </a:xfrm>
        </p:grpSpPr>
        <p:cxnSp>
          <p:nvCxnSpPr>
            <p:cNvPr id="41" name="直接连接符 40"/>
            <p:cNvCxnSpPr>
              <a:stCxn id="42" idx="3"/>
            </p:cNvCxnSpPr>
            <p:nvPr/>
          </p:nvCxnSpPr>
          <p:spPr>
            <a:xfrm>
              <a:off x="4868058" y="3026264"/>
              <a:ext cx="6404000" cy="1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1"/>
            <p:cNvSpPr/>
            <p:nvPr/>
          </p:nvSpPr>
          <p:spPr bwMode="auto">
            <a:xfrm>
              <a:off x="9106718" y="2587207"/>
              <a:ext cx="21653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r" defTabSz="514350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Bebas Neue" charset="0"/>
                </a:rPr>
                <a:t>10%</a:t>
              </a:r>
              <a:endParaRPr 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Bebas Neue" charset="0"/>
              </a:endParaRPr>
            </a:p>
          </p:txBody>
        </p:sp>
      </p:grpSp>
      <p:sp>
        <p:nvSpPr>
          <p:cNvPr id="48" name="Rectangle 1"/>
          <p:cNvSpPr/>
          <p:nvPr/>
        </p:nvSpPr>
        <p:spPr bwMode="auto">
          <a:xfrm>
            <a:off x="2571610" y="3627380"/>
            <a:ext cx="242755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defTabSz="514350"/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演示（</a:t>
            </a:r>
            <a:r>
              <a: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demonstration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）</a:t>
            </a:r>
            <a:endParaRPr lang="en-US" b="1" dirty="0">
              <a:latin typeface="华文中宋" panose="02010600040101010101" pitchFamily="2" charset="-122"/>
              <a:ea typeface="华文中宋" panose="02010600040101010101" pitchFamily="2" charset="-122"/>
              <a:sym typeface="Bebas Neue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5148349" y="3350381"/>
            <a:ext cx="6123709" cy="406955"/>
            <a:chOff x="5148349" y="3350381"/>
            <a:chExt cx="6123709" cy="406955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5148349" y="3757335"/>
              <a:ext cx="6123709" cy="1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1"/>
            <p:cNvSpPr/>
            <p:nvPr/>
          </p:nvSpPr>
          <p:spPr bwMode="auto">
            <a:xfrm>
              <a:off x="9106718" y="3350381"/>
              <a:ext cx="21653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r" defTabSz="514350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Bebas Neue" charset="0"/>
                </a:rPr>
                <a:t>30%</a:t>
              </a:r>
              <a:endParaRPr 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Bebas Neue" charset="0"/>
              </a:endParaRPr>
            </a:p>
          </p:txBody>
        </p:sp>
      </p:grpSp>
      <p:sp>
        <p:nvSpPr>
          <p:cNvPr id="53" name="Rectangle 1"/>
          <p:cNvSpPr/>
          <p:nvPr/>
        </p:nvSpPr>
        <p:spPr bwMode="auto">
          <a:xfrm>
            <a:off x="2702718" y="4379050"/>
            <a:ext cx="216534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defTabSz="514350"/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讨论（</a:t>
            </a:r>
            <a:r>
              <a: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discussion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）</a:t>
            </a:r>
            <a:endParaRPr lang="en-US" b="1" dirty="0">
              <a:latin typeface="华文中宋" panose="02010600040101010101" pitchFamily="2" charset="-122"/>
              <a:ea typeface="华文中宋" panose="02010600040101010101" pitchFamily="2" charset="-122"/>
              <a:sym typeface="Bebas Neue" charset="0"/>
            </a:endParaRPr>
          </a:p>
        </p:txBody>
      </p:sp>
      <p:sp>
        <p:nvSpPr>
          <p:cNvPr id="63" name="Rectangle 1"/>
          <p:cNvSpPr/>
          <p:nvPr/>
        </p:nvSpPr>
        <p:spPr bwMode="auto">
          <a:xfrm>
            <a:off x="2702718" y="5084042"/>
            <a:ext cx="216534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defTabSz="514350"/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创作（</a:t>
            </a:r>
            <a:r>
              <a: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create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）</a:t>
            </a:r>
            <a:endParaRPr lang="en-US" b="1" dirty="0">
              <a:latin typeface="华文中宋" panose="02010600040101010101" pitchFamily="2" charset="-122"/>
              <a:ea typeface="华文中宋" panose="02010600040101010101" pitchFamily="2" charset="-122"/>
              <a:sym typeface="Bebas Neue" charset="0"/>
            </a:endParaRPr>
          </a:p>
        </p:txBody>
      </p:sp>
      <p:sp>
        <p:nvSpPr>
          <p:cNvPr id="64" name="Rectangle 1"/>
          <p:cNvSpPr/>
          <p:nvPr/>
        </p:nvSpPr>
        <p:spPr bwMode="auto">
          <a:xfrm>
            <a:off x="2702718" y="5843587"/>
            <a:ext cx="216534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defTabSz="514350"/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传授（</a:t>
            </a:r>
            <a:r>
              <a: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teach other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  <a:sym typeface="Bebas Neue" charset="0"/>
              </a:rPr>
              <a:t>）</a:t>
            </a:r>
            <a:endParaRPr lang="en-US" b="1" dirty="0">
              <a:latin typeface="华文中宋" panose="02010600040101010101" pitchFamily="2" charset="-122"/>
              <a:ea typeface="华文中宋" panose="02010600040101010101" pitchFamily="2" charset="-122"/>
              <a:sym typeface="Bebas Neue" charset="0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5372665" y="4112960"/>
            <a:ext cx="5899393" cy="404590"/>
            <a:chOff x="5372665" y="4112960"/>
            <a:chExt cx="5899393" cy="404590"/>
          </a:xfrm>
        </p:grpSpPr>
        <p:cxnSp>
          <p:nvCxnSpPr>
            <p:cNvPr id="52" name="直接连接符 51"/>
            <p:cNvCxnSpPr/>
            <p:nvPr/>
          </p:nvCxnSpPr>
          <p:spPr>
            <a:xfrm>
              <a:off x="5372665" y="4488406"/>
              <a:ext cx="5899393" cy="29144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1"/>
            <p:cNvSpPr/>
            <p:nvPr/>
          </p:nvSpPr>
          <p:spPr bwMode="auto">
            <a:xfrm>
              <a:off x="9106718" y="4112960"/>
              <a:ext cx="21653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r" defTabSz="514350"/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Bebas Neue" charset="0"/>
                </a:rPr>
                <a:t>50%</a:t>
              </a:r>
              <a:endParaRPr 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 Neue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826935" y="4883064"/>
            <a:ext cx="5445123" cy="371978"/>
            <a:chOff x="5826935" y="4883064"/>
            <a:chExt cx="5445123" cy="371978"/>
          </a:xfrm>
        </p:grpSpPr>
        <p:cxnSp>
          <p:nvCxnSpPr>
            <p:cNvPr id="65" name="直接连接符 64"/>
            <p:cNvCxnSpPr/>
            <p:nvPr/>
          </p:nvCxnSpPr>
          <p:spPr>
            <a:xfrm>
              <a:off x="5826935" y="5240397"/>
              <a:ext cx="5445122" cy="14645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1"/>
            <p:cNvSpPr/>
            <p:nvPr/>
          </p:nvSpPr>
          <p:spPr bwMode="auto">
            <a:xfrm>
              <a:off x="9106718" y="4883064"/>
              <a:ext cx="21653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r" defTabSz="514350"/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Bebas Neue" charset="0"/>
                </a:rPr>
                <a:t>75%</a:t>
              </a:r>
              <a:endParaRPr 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 Neue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096000" y="5654187"/>
            <a:ext cx="5179974" cy="357532"/>
            <a:chOff x="6096000" y="5654187"/>
            <a:chExt cx="5179974" cy="357532"/>
          </a:xfrm>
        </p:grpSpPr>
        <p:cxnSp>
          <p:nvCxnSpPr>
            <p:cNvPr id="66" name="直接连接符 65"/>
            <p:cNvCxnSpPr/>
            <p:nvPr/>
          </p:nvCxnSpPr>
          <p:spPr>
            <a:xfrm>
              <a:off x="6096000" y="5963390"/>
              <a:ext cx="5176057" cy="48329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1"/>
            <p:cNvSpPr/>
            <p:nvPr/>
          </p:nvSpPr>
          <p:spPr bwMode="auto">
            <a:xfrm>
              <a:off x="9110634" y="5654187"/>
              <a:ext cx="21653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r" defTabSz="514350"/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Bebas Neue" charset="0"/>
                </a:rPr>
                <a:t>90%</a:t>
              </a:r>
              <a:endParaRPr 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Bebas Neue" charset="0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5274361" y="6292942"/>
            <a:ext cx="6096000" cy="275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900" dirty="0"/>
              <a:t>——</a:t>
            </a:r>
            <a:r>
              <a:rPr lang="zh-CN" altLang="en-US" sz="900" dirty="0">
                <a:solidFill>
                  <a:srgbClr val="333333"/>
                </a:solidFill>
                <a:latin typeface="Arial" panose="020B0604020202020204" pitchFamily="34" charset="0"/>
              </a:rPr>
              <a:t>爱德加</a:t>
            </a:r>
            <a:r>
              <a:rPr lang="en-US" altLang="zh-CN" sz="900" dirty="0">
                <a:solidFill>
                  <a:srgbClr val="333333"/>
                </a:solidFill>
                <a:latin typeface="Arial" panose="020B0604020202020204" pitchFamily="34" charset="0"/>
              </a:rPr>
              <a:t>·</a:t>
            </a:r>
            <a:r>
              <a:rPr lang="zh-CN" altLang="en-US" sz="900" dirty="0">
                <a:solidFill>
                  <a:srgbClr val="333333"/>
                </a:solidFill>
                <a:latin typeface="Arial" panose="020B0604020202020204" pitchFamily="34" charset="0"/>
              </a:rPr>
              <a:t>戴尔（美）</a:t>
            </a:r>
            <a:r>
              <a:rPr lang="en-US" altLang="zh-CN" sz="900" dirty="0">
                <a:solidFill>
                  <a:srgbClr val="333333"/>
                </a:solidFill>
                <a:latin typeface="Arial" panose="020B0604020202020204" pitchFamily="34" charset="0"/>
              </a:rPr>
              <a:t>1946</a:t>
            </a:r>
            <a:endParaRPr lang="zh-CN" altLang="en-US" sz="9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16" grpId="0" animBg="1"/>
      <p:bldP spid="36" grpId="0"/>
      <p:bldP spid="35" grpId="0"/>
      <p:bldP spid="42" grpId="0"/>
      <p:bldP spid="48" grpId="0"/>
      <p:bldP spid="53" grpId="0"/>
      <p:bldP spid="63" grpId="0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39781" y="-82977"/>
            <a:ext cx="3592696" cy="908750"/>
            <a:chOff x="4299652" y="-148084"/>
            <a:chExt cx="3592696" cy="908750"/>
          </a:xfrm>
        </p:grpSpPr>
        <p:sp>
          <p:nvSpPr>
            <p:cNvPr id="3" name="Rectangle 1"/>
            <p:cNvSpPr/>
            <p:nvPr/>
          </p:nvSpPr>
          <p:spPr bwMode="auto">
            <a:xfrm>
              <a:off x="5518948" y="224047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细读文献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4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3698" y="1284647"/>
            <a:ext cx="6763646" cy="451870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 rot="10800000" flipV="1">
            <a:off x="7971546" y="4863728"/>
            <a:ext cx="1194893" cy="1020968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483698" y="5722460"/>
            <a:ext cx="726598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fontAlgn="ctr">
              <a:lnSpc>
                <a:spcPct val="200000"/>
              </a:lnSpc>
            </a:pPr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4. </a:t>
            </a: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用自己的话进行内容</a:t>
            </a:r>
            <a:r>
              <a:rPr lang="zh-CN" altLang="en-US" sz="28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概括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100-300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个字）</a:t>
            </a: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39781" y="-82977"/>
            <a:ext cx="3592696" cy="908750"/>
            <a:chOff x="4299652" y="-148084"/>
            <a:chExt cx="3592696" cy="908750"/>
          </a:xfrm>
        </p:grpSpPr>
        <p:sp>
          <p:nvSpPr>
            <p:cNvPr id="5" name="Rectangle 1"/>
            <p:cNvSpPr/>
            <p:nvPr/>
          </p:nvSpPr>
          <p:spPr bwMode="auto">
            <a:xfrm>
              <a:off x="5230411" y="224047"/>
              <a:ext cx="17312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量化点评文章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6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aphicFrame>
        <p:nvGraphicFramePr>
          <p:cNvPr id="2" name="表格 2"/>
          <p:cNvGraphicFramePr>
            <a:graphicFrameLocks noGrp="1"/>
          </p:cNvGraphicFramePr>
          <p:nvPr/>
        </p:nvGraphicFramePr>
        <p:xfrm>
          <a:off x="968242" y="1949058"/>
          <a:ext cx="10135774" cy="337674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564272"/>
                <a:gridCol w="1897040"/>
                <a:gridCol w="1668725"/>
                <a:gridCol w="2005737"/>
              </a:tblGrid>
              <a:tr h="47712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CN" altLang="en-US" dirty="0"/>
                        <a:t>文献阅读工作核对表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CN" altLang="en-US" dirty="0"/>
                        <a:t>是否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CN" altLang="en-US" dirty="0"/>
                        <a:t>评分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/>
                        <a:t>文献是否与拟研究问题有关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CN" alt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</a:t>
                      </a:r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zh-CN" altLang="en-US" dirty="0"/>
                        <a:t>文献是否有助于增进对拟研究问题的了解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</a:t>
                      </a:r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/>
                        <a:t>文献是否提供了该领域的最新进展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否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/>
                        <a:t>文献是否改变了你对该领域重要问题的认识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zh-CN" altLang="en-US" dirty="0"/>
                        <a:t>文献是否有值得在论文中引用的内容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文字&#10;&#10;已生成极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872507" y="2198035"/>
            <a:ext cx="250779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经典综艺体简" panose="02010609000101010101" pitchFamily="49" charset="-122"/>
                <a:sym typeface="Calibri" panose="020F0502020204030204" pitchFamily="34" charset="0"/>
              </a:rPr>
              <a:t>PART 03</a:t>
            </a:r>
            <a:endParaRPr lang="zh-CN" altLang="en-US" sz="48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经典综艺体简" panose="0201060900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48568" y="3029032"/>
            <a:ext cx="484697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dist"/>
            <a:r>
              <a:rPr lang="zh-CN" altLang="en-US" sz="4000" dirty="0">
                <a:solidFill>
                  <a:schemeClr val="accent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笔记摘抄</a:t>
            </a:r>
            <a:r>
              <a: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高效整理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46034" y="3798473"/>
            <a:ext cx="4349503" cy="2819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dist"/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Research Learning Platform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666379" y="2013332"/>
            <a:ext cx="0" cy="28313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2820" y="1121137"/>
            <a:ext cx="6770676" cy="54420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078560" y="-148084"/>
            <a:ext cx="6034881" cy="886397"/>
            <a:chOff x="3078560" y="-148084"/>
            <a:chExt cx="6034881" cy="886397"/>
          </a:xfrm>
        </p:grpSpPr>
        <p:sp>
          <p:nvSpPr>
            <p:cNvPr id="4" name="Rectangle 1"/>
            <p:cNvSpPr/>
            <p:nvPr/>
          </p:nvSpPr>
          <p:spPr bwMode="auto">
            <a:xfrm>
              <a:off x="5518936" y="224048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笔记汇编</a:t>
              </a:r>
              <a:endParaRPr lang="zh-CN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078560" y="485487"/>
              <a:ext cx="6034881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251" y="1062418"/>
            <a:ext cx="1588245" cy="66920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8910670" y="738313"/>
            <a:ext cx="3032826" cy="993309"/>
            <a:chOff x="1960568" y="1665366"/>
            <a:chExt cx="5288978" cy="178730"/>
          </a:xfrm>
        </p:grpSpPr>
        <p:sp>
          <p:nvSpPr>
            <p:cNvPr id="13" name="文本框 23"/>
            <p:cNvSpPr txBox="1">
              <a:spLocks noChangeArrowheads="1"/>
            </p:cNvSpPr>
            <p:nvPr/>
          </p:nvSpPr>
          <p:spPr bwMode="auto">
            <a:xfrm>
              <a:off x="4479788" y="1723683"/>
              <a:ext cx="2769758" cy="120413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240" dirty="0">
                <a:solidFill>
                  <a:srgbClr val="FFC000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960568" y="1665366"/>
              <a:ext cx="2049345" cy="16046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sz="1400" dirty="0">
                  <a:ln w="0"/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全部笔记</a:t>
              </a:r>
              <a:endParaRPr lang="en-US" altLang="zh-CN" sz="1400" dirty="0">
                <a:ln w="0"/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lvl="0" algn="ctr"/>
              <a:r>
                <a:rPr lang="zh-CN" altLang="en-US" sz="1400" dirty="0">
                  <a:ln w="0"/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一键汇编</a:t>
              </a:r>
              <a:endParaRPr lang="en-US" altLang="zh-CN" sz="1400" dirty="0">
                <a:ln w="0"/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74" y="1121137"/>
            <a:ext cx="7232024" cy="556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>
            <a:off x="2591609" y="1731622"/>
            <a:ext cx="4944307" cy="4831527"/>
            <a:chOff x="-771307" y="2100754"/>
            <a:chExt cx="8622430" cy="869355"/>
          </a:xfrm>
        </p:grpSpPr>
        <p:sp>
          <p:nvSpPr>
            <p:cNvPr id="21" name="文本框 23"/>
            <p:cNvSpPr txBox="1">
              <a:spLocks noChangeArrowheads="1"/>
            </p:cNvSpPr>
            <p:nvPr/>
          </p:nvSpPr>
          <p:spPr bwMode="auto">
            <a:xfrm>
              <a:off x="-771307" y="2100754"/>
              <a:ext cx="8622430" cy="869355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240">
                <a:solidFill>
                  <a:srgbClr val="FFC000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984724" y="2566835"/>
              <a:ext cx="3110364" cy="13104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/>
              <a:r>
                <a:rPr lang="zh-CN" altLang="en-US" sz="1400" dirty="0">
                  <a:ln w="0"/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导成</a:t>
              </a:r>
              <a:r>
                <a:rPr lang="en-US" altLang="zh-CN" sz="1400" dirty="0">
                  <a:ln w="0"/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WORD</a:t>
              </a:r>
              <a:r>
                <a:rPr lang="zh-CN" altLang="en-US" sz="1400" dirty="0">
                  <a:ln w="0"/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编辑器</a:t>
              </a:r>
              <a:endParaRPr lang="en-US" altLang="zh-CN" sz="1400" dirty="0">
                <a:ln w="0"/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lvl="0"/>
              <a:r>
                <a:rPr lang="zh-CN" altLang="en-US" sz="1400" dirty="0">
                  <a:ln w="0"/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根据需要编辑撰写</a:t>
              </a:r>
              <a:endParaRPr lang="zh-CN" altLang="en-US" sz="1400" dirty="0">
                <a:ln w="0"/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文字&#10;&#10;已生成极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872507" y="2198035"/>
            <a:ext cx="250779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经典综艺体简" panose="02010609000101010101" pitchFamily="49" charset="-122"/>
                <a:sym typeface="Calibri" panose="020F0502020204030204" pitchFamily="34" charset="0"/>
              </a:rPr>
              <a:t>PART 01</a:t>
            </a:r>
            <a:endParaRPr lang="zh-CN" altLang="en-US" sz="48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经典综艺体简" panose="0201060900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46036" y="3029032"/>
            <a:ext cx="4349503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dist"/>
            <a:r>
              <a: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根据阅读目的</a:t>
            </a:r>
            <a:r>
              <a:rPr lang="zh-CN" altLang="en-US" sz="4000" dirty="0">
                <a:solidFill>
                  <a:schemeClr val="accent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检索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46034" y="3798473"/>
            <a:ext cx="4349503" cy="2819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dist"/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Research Learning Platform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666379" y="2013332"/>
            <a:ext cx="0" cy="28313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9652" y="1155789"/>
            <a:ext cx="7641293" cy="5312979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256530" y="1696971"/>
            <a:ext cx="1848110" cy="1291383"/>
            <a:chOff x="3896963" y="2100754"/>
            <a:chExt cx="4787262" cy="880524"/>
          </a:xfrm>
        </p:grpSpPr>
        <p:sp>
          <p:nvSpPr>
            <p:cNvPr id="10" name="文本框 23"/>
            <p:cNvSpPr txBox="1">
              <a:spLocks noChangeArrowheads="1"/>
            </p:cNvSpPr>
            <p:nvPr/>
          </p:nvSpPr>
          <p:spPr bwMode="auto">
            <a:xfrm>
              <a:off x="4110337" y="2100754"/>
              <a:ext cx="3740786" cy="254475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240">
                <a:solidFill>
                  <a:srgbClr val="FFC00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896963" y="2444708"/>
              <a:ext cx="4787262" cy="5365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sz="1400" dirty="0">
                  <a:ln w="0"/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笔记标签思维导图化</a:t>
              </a:r>
              <a:endParaRPr lang="en-US" altLang="zh-CN" sz="1400" dirty="0">
                <a:ln w="0"/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lvl="0" algn="ctr"/>
              <a:r>
                <a:rPr lang="zh-CN" altLang="en-US" sz="1400" dirty="0">
                  <a:ln w="0"/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分类整理凌乱笔记</a:t>
              </a:r>
              <a:endParaRPr lang="zh-CN" altLang="en-US" sz="1400" dirty="0">
                <a:ln w="0"/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06" y="2894066"/>
            <a:ext cx="3124893" cy="3669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组合 12"/>
          <p:cNvGrpSpPr/>
          <p:nvPr/>
        </p:nvGrpSpPr>
        <p:grpSpPr>
          <a:xfrm>
            <a:off x="1365521" y="2775503"/>
            <a:ext cx="1966424" cy="837877"/>
            <a:chOff x="5583354" y="1674869"/>
            <a:chExt cx="3849266" cy="169227"/>
          </a:xfrm>
        </p:grpSpPr>
        <p:sp>
          <p:nvSpPr>
            <p:cNvPr id="14" name="文本框 23"/>
            <p:cNvSpPr txBox="1">
              <a:spLocks noChangeArrowheads="1"/>
            </p:cNvSpPr>
            <p:nvPr/>
          </p:nvSpPr>
          <p:spPr bwMode="auto">
            <a:xfrm>
              <a:off x="5583354" y="1769954"/>
              <a:ext cx="1666192" cy="74142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240" dirty="0">
                <a:solidFill>
                  <a:srgbClr val="FFC0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933589" y="1674869"/>
              <a:ext cx="3499031" cy="7620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sz="1400" dirty="0">
                  <a:ln w="0"/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笔记添加标签</a:t>
              </a:r>
              <a:endParaRPr lang="en-US" altLang="zh-CN" sz="1400" dirty="0">
                <a:ln w="0"/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116" y="128915"/>
            <a:ext cx="3321871" cy="245281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299652" y="-148084"/>
            <a:ext cx="3592696" cy="908750"/>
            <a:chOff x="4299652" y="-148084"/>
            <a:chExt cx="3592696" cy="908750"/>
          </a:xfrm>
        </p:grpSpPr>
        <p:sp>
          <p:nvSpPr>
            <p:cNvPr id="5" name="Rectangle 1"/>
            <p:cNvSpPr/>
            <p:nvPr/>
          </p:nvSpPr>
          <p:spPr bwMode="auto">
            <a:xfrm>
              <a:off x="5518937" y="224047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笔记标签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6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078560" y="-148084"/>
            <a:ext cx="6034881" cy="886397"/>
            <a:chOff x="3078560" y="-148084"/>
            <a:chExt cx="6034881" cy="886397"/>
          </a:xfrm>
        </p:grpSpPr>
        <p:sp>
          <p:nvSpPr>
            <p:cNvPr id="4" name="Rectangle 1"/>
            <p:cNvSpPr/>
            <p:nvPr/>
          </p:nvSpPr>
          <p:spPr bwMode="auto">
            <a:xfrm>
              <a:off x="5518939" y="224048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标签管理</a:t>
              </a:r>
              <a:endParaRPr lang="zh-CN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078560" y="485487"/>
              <a:ext cx="6034881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43346" y="804673"/>
            <a:ext cx="11421687" cy="5877828"/>
            <a:chOff x="443346" y="804673"/>
            <a:chExt cx="11421687" cy="58778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3346" y="804673"/>
              <a:ext cx="11421687" cy="587782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6100" y="895464"/>
              <a:ext cx="201392" cy="252911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443346" y="804674"/>
            <a:ext cx="6148519" cy="2376241"/>
            <a:chOff x="443346" y="804674"/>
            <a:chExt cx="6148519" cy="2376241"/>
          </a:xfrm>
        </p:grpSpPr>
        <p:grpSp>
          <p:nvGrpSpPr>
            <p:cNvPr id="9" name="组合 8"/>
            <p:cNvGrpSpPr/>
            <p:nvPr/>
          </p:nvGrpSpPr>
          <p:grpSpPr>
            <a:xfrm>
              <a:off x="443346" y="1316525"/>
              <a:ext cx="6148519" cy="1864390"/>
              <a:chOff x="2265550" y="1509494"/>
              <a:chExt cx="10722470" cy="335467"/>
            </a:xfrm>
          </p:grpSpPr>
          <p:sp>
            <p:nvSpPr>
              <p:cNvPr id="10" name="文本框 23"/>
              <p:cNvSpPr txBox="1">
                <a:spLocks noChangeArrowheads="1"/>
              </p:cNvSpPr>
              <p:nvPr/>
            </p:nvSpPr>
            <p:spPr bwMode="auto">
              <a:xfrm>
                <a:off x="2265550" y="1768098"/>
                <a:ext cx="821476" cy="76863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 sz="2240">
                  <a:solidFill>
                    <a:srgbClr val="FFC000"/>
                  </a:solidFill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158243" y="1509494"/>
                <a:ext cx="3829777" cy="16046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/>
                <a:r>
                  <a:rPr lang="zh-CN" altLang="en-US" sz="1400" dirty="0">
                    <a:ln w="0"/>
                    <a:solidFill>
                      <a:schemeClr val="bg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统一标签管理笔记及文献</a:t>
                </a:r>
                <a:endParaRPr lang="zh-CN" altLang="en-US" sz="1400" dirty="0">
                  <a:ln w="0"/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  <p:sp>
          <p:nvSpPr>
            <p:cNvPr id="12" name="文本框 23"/>
            <p:cNvSpPr txBox="1">
              <a:spLocks noChangeArrowheads="1"/>
            </p:cNvSpPr>
            <p:nvPr/>
          </p:nvSpPr>
          <p:spPr bwMode="auto">
            <a:xfrm>
              <a:off x="3006437" y="804674"/>
              <a:ext cx="2366228" cy="511852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240">
                <a:solidFill>
                  <a:srgbClr val="FFC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002" y="825910"/>
            <a:ext cx="10301996" cy="60320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078560" y="-148084"/>
            <a:ext cx="6034881" cy="886397"/>
            <a:chOff x="3078560" y="-148084"/>
            <a:chExt cx="6034881" cy="886397"/>
          </a:xfrm>
        </p:grpSpPr>
        <p:sp>
          <p:nvSpPr>
            <p:cNvPr id="4" name="Rectangle 1"/>
            <p:cNvSpPr/>
            <p:nvPr/>
          </p:nvSpPr>
          <p:spPr bwMode="auto">
            <a:xfrm>
              <a:off x="5147046" y="224048"/>
              <a:ext cx="18979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笔记</a:t>
              </a:r>
              <a:r>
                <a:rPr lang="en-US" altLang="zh-CN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/</a:t>
              </a:r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文摘管理</a:t>
              </a:r>
              <a:endParaRPr lang="zh-CN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078560" y="485487"/>
              <a:ext cx="6034881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45002" y="1199931"/>
            <a:ext cx="2967986" cy="3184763"/>
            <a:chOff x="443346" y="297330"/>
            <a:chExt cx="2967986" cy="3184763"/>
          </a:xfrm>
        </p:grpSpPr>
        <p:grpSp>
          <p:nvGrpSpPr>
            <p:cNvPr id="8" name="组合 7"/>
            <p:cNvGrpSpPr/>
            <p:nvPr/>
          </p:nvGrpSpPr>
          <p:grpSpPr>
            <a:xfrm>
              <a:off x="443346" y="2590310"/>
              <a:ext cx="2967986" cy="891783"/>
              <a:chOff x="2265550" y="1738691"/>
              <a:chExt cx="5175904" cy="160462"/>
            </a:xfrm>
          </p:grpSpPr>
          <p:sp>
            <p:nvSpPr>
              <p:cNvPr id="10" name="文本框 23"/>
              <p:cNvSpPr txBox="1">
                <a:spLocks noChangeArrowheads="1"/>
              </p:cNvSpPr>
              <p:nvPr/>
            </p:nvSpPr>
            <p:spPr bwMode="auto">
              <a:xfrm>
                <a:off x="2265550" y="1768098"/>
                <a:ext cx="821476" cy="76863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 sz="2240">
                  <a:solidFill>
                    <a:srgbClr val="FFC000"/>
                  </a:solidFill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611677" y="1738691"/>
                <a:ext cx="3829777" cy="16046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/>
                <a:r>
                  <a:rPr lang="zh-CN" altLang="en-US" sz="1400" dirty="0">
                    <a:ln w="0"/>
                    <a:solidFill>
                      <a:schemeClr val="bg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统一查看管理笔记</a:t>
                </a:r>
                <a:r>
                  <a:rPr lang="en-US" altLang="zh-CN" sz="1400" dirty="0">
                    <a:ln w="0"/>
                    <a:solidFill>
                      <a:schemeClr val="bg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/</a:t>
                </a:r>
                <a:r>
                  <a:rPr lang="zh-CN" altLang="en-US" sz="1400" dirty="0">
                    <a:ln w="0"/>
                    <a:solidFill>
                      <a:schemeClr val="bg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文摘</a:t>
                </a:r>
                <a:endParaRPr lang="zh-CN" altLang="en-US" sz="1400" dirty="0">
                  <a:ln w="0"/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  <p:sp>
          <p:nvSpPr>
            <p:cNvPr id="9" name="文本框 23"/>
            <p:cNvSpPr txBox="1">
              <a:spLocks noChangeArrowheads="1"/>
            </p:cNvSpPr>
            <p:nvPr/>
          </p:nvSpPr>
          <p:spPr bwMode="auto">
            <a:xfrm>
              <a:off x="914400" y="297330"/>
              <a:ext cx="1858086" cy="711460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240">
                <a:solidFill>
                  <a:srgbClr val="FFC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Rectangle 47"/>
          <p:cNvSpPr>
            <a:spLocks noGrp="1" noChangeArrowheads="1"/>
          </p:cNvSpPr>
          <p:nvPr>
            <p:ph type="body" idx="4294967295"/>
          </p:nvPr>
        </p:nvSpPr>
        <p:spPr>
          <a:xfrm>
            <a:off x="1985310" y="1304044"/>
            <a:ext cx="7988942" cy="5068469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“研究”的英文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看文献阅读</a:t>
            </a:r>
            <a:endParaRPr lang="zh-CN" altLang="en-US" sz="3600" b="1" dirty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Research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Re-</a:t>
            </a:r>
            <a:r>
              <a:rPr lang="en-US" altLang="zh-CN" sz="3200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search</a:t>
            </a: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→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不断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查找</a:t>
            </a:r>
            <a:endParaRPr lang="zh-CN" altLang="en-US" sz="3200" dirty="0">
              <a:solidFill>
                <a:srgbClr val="0070C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Study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阅读</a:t>
            </a:r>
            <a:r>
              <a:rPr lang="en-US" altLang="zh-CN" sz="32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学习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→已有成果</a:t>
            </a:r>
            <a:endParaRPr lang="zh-CN" altLang="en-US" sz="3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Investigation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调查→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找原因</a:t>
            </a:r>
            <a:r>
              <a:rPr lang="en-US" altLang="zh-CN" sz="32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发现问题</a:t>
            </a:r>
            <a:r>
              <a:rPr lang="en-US" altLang="zh-CN" sz="32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发现新知识</a:t>
            </a:r>
            <a:endParaRPr lang="zh-CN" altLang="en-US" sz="3200" b="1" dirty="0">
              <a:solidFill>
                <a:srgbClr val="0070C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078560" y="-148084"/>
            <a:ext cx="6034881" cy="886397"/>
            <a:chOff x="3078560" y="-148084"/>
            <a:chExt cx="6034881" cy="886397"/>
          </a:xfrm>
        </p:grpSpPr>
        <p:sp>
          <p:nvSpPr>
            <p:cNvPr id="6" name="Rectangle 1"/>
            <p:cNvSpPr/>
            <p:nvPr/>
          </p:nvSpPr>
          <p:spPr bwMode="auto">
            <a:xfrm>
              <a:off x="5147046" y="224048"/>
              <a:ext cx="18979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514350"/>
              <a:r>
                <a:rPr lang="en-US" altLang="zh-CN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Research</a:t>
              </a:r>
              <a:endParaRPr lang="en-US" altLang="zh-CN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7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078560" y="485487"/>
              <a:ext cx="6034881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 descr="图片包含 室内, 电子产品&#10;&#10;已生成高可信度的说明"/>
          <p:cNvPicPr>
            <a:picLocks noGrp="1" noChangeAspect="1"/>
          </p:cNvPicPr>
          <p:nvPr>
            <p:ph type="pic" sz="quarter" idx="16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" b="3467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75" y="1752600"/>
            <a:ext cx="6165761" cy="440365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078560" y="-148084"/>
            <a:ext cx="6034881" cy="886397"/>
            <a:chOff x="3078560" y="-148084"/>
            <a:chExt cx="6034881" cy="886397"/>
          </a:xfrm>
        </p:grpSpPr>
        <p:sp>
          <p:nvSpPr>
            <p:cNvPr id="28" name="Rectangle 1"/>
            <p:cNvSpPr/>
            <p:nvPr/>
          </p:nvSpPr>
          <p:spPr bwMode="auto">
            <a:xfrm>
              <a:off x="5147046" y="224048"/>
              <a:ext cx="18979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值得注意</a:t>
              </a:r>
              <a:endParaRPr lang="zh-CN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29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078560" y="485487"/>
              <a:ext cx="6034881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61742" y="1586926"/>
            <a:ext cx="4765664" cy="1710661"/>
            <a:chOff x="661742" y="1586926"/>
            <a:chExt cx="4765664" cy="1710661"/>
          </a:xfrm>
        </p:grpSpPr>
        <p:sp>
          <p:nvSpPr>
            <p:cNvPr id="4" name="矩形 3"/>
            <p:cNvSpPr/>
            <p:nvPr/>
          </p:nvSpPr>
          <p:spPr>
            <a:xfrm>
              <a:off x="1065540" y="1586926"/>
              <a:ext cx="4361866" cy="17106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b="1" dirty="0">
                  <a:ea typeface="微软雅黑" panose="020B0503020204020204" pitchFamily="34" charset="-122"/>
                </a:rPr>
                <a:t>我们很容赞同别人或受人追捧的观点（比如，认为论文观点都是对的）。</a:t>
              </a:r>
              <a:endParaRPr lang="zh-CN" altLang="zh-CN" dirty="0"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b="1" dirty="0">
                  <a:ea typeface="微软雅黑" panose="020B0503020204020204" pitchFamily="34" charset="-122"/>
                </a:rPr>
                <a:t>但是在评论中，</a:t>
              </a:r>
              <a:r>
                <a:rPr lang="zh-CN" altLang="zh-CN" b="1" dirty="0">
                  <a:solidFill>
                    <a:srgbClr val="FFC000"/>
                  </a:solidFill>
                  <a:ea typeface="微软雅黑" panose="020B0503020204020204" pitchFamily="34" charset="-122"/>
                </a:rPr>
                <a:t>保持批判性以及中立的思维</a:t>
              </a:r>
              <a:r>
                <a:rPr lang="zh-CN" altLang="zh-CN" b="1" dirty="0">
                  <a:ea typeface="微软雅黑" panose="020B0503020204020204" pitchFamily="34" charset="-122"/>
                </a:rPr>
                <a:t>，是很重要的。</a:t>
              </a:r>
              <a:endParaRPr lang="zh-CN" altLang="zh-CN" dirty="0">
                <a:ea typeface="微软雅黑" panose="020B0503020204020204" pitchFamily="34" charset="-122"/>
              </a:endParaRPr>
            </a:p>
          </p:txBody>
        </p:sp>
        <p:sp>
          <p:nvSpPr>
            <p:cNvPr id="11" name="星形: 五角 10"/>
            <p:cNvSpPr/>
            <p:nvPr/>
          </p:nvSpPr>
          <p:spPr>
            <a:xfrm>
              <a:off x="661742" y="1586926"/>
              <a:ext cx="403798" cy="403798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61742" y="3954425"/>
            <a:ext cx="4765664" cy="1295163"/>
            <a:chOff x="661742" y="3954425"/>
            <a:chExt cx="4765664" cy="1295163"/>
          </a:xfrm>
        </p:grpSpPr>
        <p:sp>
          <p:nvSpPr>
            <p:cNvPr id="6" name="矩形 5"/>
            <p:cNvSpPr/>
            <p:nvPr/>
          </p:nvSpPr>
          <p:spPr>
            <a:xfrm>
              <a:off x="1065540" y="3954425"/>
              <a:ext cx="4361866" cy="1295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b="1" dirty="0">
                  <a:solidFill>
                    <a:srgbClr val="000000"/>
                  </a:solidFill>
                  <a:ea typeface="微软雅黑" panose="020B0503020204020204" pitchFamily="34" charset="-122"/>
                </a:rPr>
                <a:t>取其精华，去其糟粕</a:t>
              </a:r>
              <a:endParaRPr lang="zh-CN" altLang="zh-CN" dirty="0">
                <a:solidFill>
                  <a:srgbClr val="000000"/>
                </a:solidFill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b="1" dirty="0">
                  <a:ea typeface="微软雅黑" panose="020B0503020204020204" pitchFamily="34" charset="-122"/>
                </a:rPr>
                <a:t>即便听了此次的课程，或看了别人的论文，也要去</a:t>
              </a:r>
              <a:r>
                <a:rPr lang="zh-CN" altLang="zh-CN" b="1" dirty="0">
                  <a:solidFill>
                    <a:srgbClr val="FFC000"/>
                  </a:solidFill>
                  <a:ea typeface="微软雅黑" panose="020B0503020204020204" pitchFamily="34" charset="-122"/>
                </a:rPr>
                <a:t>寻找最适合自己的方法</a:t>
              </a:r>
              <a:r>
                <a:rPr lang="zh-CN" altLang="zh-CN" b="1" dirty="0">
                  <a:ea typeface="微软雅黑" panose="020B0503020204020204" pitchFamily="34" charset="-122"/>
                </a:rPr>
                <a:t>。</a:t>
              </a:r>
              <a:endParaRPr lang="zh-CN" altLang="zh-CN" dirty="0">
                <a:ea typeface="微软雅黑" panose="020B0503020204020204" pitchFamily="34" charset="-122"/>
              </a:endParaRPr>
            </a:p>
          </p:txBody>
        </p:sp>
        <p:sp>
          <p:nvSpPr>
            <p:cNvPr id="32" name="星形: 五角 31"/>
            <p:cNvSpPr/>
            <p:nvPr/>
          </p:nvSpPr>
          <p:spPr>
            <a:xfrm>
              <a:off x="661742" y="4004679"/>
              <a:ext cx="403798" cy="403798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1623524" y="2183290"/>
            <a:ext cx="162112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Poppins SemiBold" charset="0"/>
                <a:ea typeface="Poppins SemiBold" charset="0"/>
                <a:cs typeface="Poppins SemiBold" charset="0"/>
              </a:rPr>
              <a:t>①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关掉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WIFI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23524" y="3526046"/>
            <a:ext cx="3249514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Poppins SemiBold" charset="0"/>
                <a:ea typeface="Poppins SemiBold" charset="0"/>
                <a:cs typeface="Poppins SemiBold" charset="0"/>
              </a:rPr>
              <a:t>②将手机作为闹钟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23524" y="4851808"/>
            <a:ext cx="165088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Poppins SemiBold" charset="0"/>
                <a:ea typeface="Poppins SemiBold" charset="0"/>
                <a:cs typeface="Poppins SemiBold" charset="0"/>
              </a:rPr>
              <a:t>③来杯咖啡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3078560" y="-148084"/>
            <a:ext cx="6034881" cy="886397"/>
            <a:chOff x="3078560" y="-148084"/>
            <a:chExt cx="6034881" cy="886397"/>
          </a:xfrm>
        </p:grpSpPr>
        <p:sp>
          <p:nvSpPr>
            <p:cNvPr id="43" name="Rectangle 1"/>
            <p:cNvSpPr/>
            <p:nvPr/>
          </p:nvSpPr>
          <p:spPr bwMode="auto">
            <a:xfrm>
              <a:off x="5147046" y="224048"/>
              <a:ext cx="18979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集中注意力</a:t>
              </a:r>
              <a:endParaRPr lang="zh-CN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44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3078560" y="485487"/>
              <a:ext cx="6034881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55503"/>
            <a:ext cx="5024360" cy="5024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84" y="800100"/>
            <a:ext cx="10469432" cy="548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5"/>
          <p:cNvSpPr txBox="1"/>
          <p:nvPr>
            <p:custDataLst>
              <p:tags r:id="rId1"/>
            </p:custDataLst>
          </p:nvPr>
        </p:nvSpPr>
        <p:spPr>
          <a:xfrm>
            <a:off x="2746086" y="4755274"/>
            <a:ext cx="6964325" cy="106784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需要获取</a:t>
            </a:r>
            <a:r>
              <a:rPr lang="en-US" altLang="zh-CN" sz="2000" b="1" dirty="0">
                <a:solidFill>
                  <a:schemeClr val="bg1"/>
                </a:solidFill>
              </a:rPr>
              <a:t>PPT</a:t>
            </a:r>
            <a:r>
              <a:rPr lang="zh-CN" altLang="en-US" sz="2000" b="1" dirty="0">
                <a:solidFill>
                  <a:schemeClr val="bg1"/>
                </a:solidFill>
              </a:rPr>
              <a:t>、回放资料的同学，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请扫码进群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669" y="952346"/>
            <a:ext cx="3677160" cy="3677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5" y="311115"/>
            <a:ext cx="2368381" cy="68956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97178" y="1270781"/>
            <a:ext cx="3086100" cy="4316438"/>
            <a:chOff x="1273617" y="2516383"/>
            <a:chExt cx="4114800" cy="5755250"/>
          </a:xfrm>
        </p:grpSpPr>
        <p:grpSp>
          <p:nvGrpSpPr>
            <p:cNvPr id="3" name="组合 2"/>
            <p:cNvGrpSpPr/>
            <p:nvPr/>
          </p:nvGrpSpPr>
          <p:grpSpPr>
            <a:xfrm>
              <a:off x="1273617" y="3170480"/>
              <a:ext cx="4114800" cy="5101153"/>
              <a:chOff x="8661400" y="1992009"/>
              <a:chExt cx="4114800" cy="5101153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8661400" y="1992009"/>
                <a:ext cx="4114800" cy="5101153"/>
                <a:chOff x="7485574" y="866010"/>
                <a:chExt cx="3800296" cy="4711260"/>
              </a:xfrm>
            </p:grpSpPr>
            <p:sp>
              <p:nvSpPr>
                <p:cNvPr id="7" name="文本框 6"/>
                <p:cNvSpPr txBox="1"/>
                <p:nvPr/>
              </p:nvSpPr>
              <p:spPr>
                <a:xfrm>
                  <a:off x="8304572" y="4636078"/>
                  <a:ext cx="2833050" cy="9411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3300" b="1" dirty="0">
                      <a:solidFill>
                        <a:schemeClr val="bg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微信公众号</a:t>
                  </a:r>
                  <a:endParaRPr lang="en-US" altLang="zh-CN" sz="3300" b="1" dirty="0">
                    <a:solidFill>
                      <a:schemeClr val="bg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>
                <a:blip r:embed="rId1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574" y="866010"/>
                  <a:ext cx="3800296" cy="3800299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2191" y="6252890"/>
                <a:ext cx="766762" cy="717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822910" y="2516383"/>
              <a:ext cx="3016212" cy="611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公众号“知网研学”</a:t>
              </a:r>
              <a:endPara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24056" y="1325670"/>
            <a:ext cx="3509164" cy="4344893"/>
            <a:chOff x="8686085" y="2503890"/>
            <a:chExt cx="4678885" cy="5793191"/>
          </a:xfrm>
        </p:grpSpPr>
        <p:grpSp>
          <p:nvGrpSpPr>
            <p:cNvPr id="10" name="组合 9"/>
            <p:cNvGrpSpPr/>
            <p:nvPr/>
          </p:nvGrpSpPr>
          <p:grpSpPr>
            <a:xfrm>
              <a:off x="8686085" y="3277615"/>
              <a:ext cx="4678885" cy="5019466"/>
              <a:chOff x="534960" y="3959838"/>
              <a:chExt cx="2587873" cy="2776247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534960" y="3959838"/>
                <a:ext cx="2587873" cy="2704636"/>
                <a:chOff x="9272526" y="1758674"/>
                <a:chExt cx="3052502" cy="3190231"/>
              </a:xfrm>
            </p:grpSpPr>
            <p:pic>
              <p:nvPicPr>
                <p:cNvPr id="15" name="图片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72526" y="1758674"/>
                  <a:ext cx="2578577" cy="2496457"/>
                </a:xfrm>
                <a:prstGeom prst="rect">
                  <a:avLst/>
                </a:prstGeom>
              </p:spPr>
            </p:pic>
            <p:sp>
              <p:nvSpPr>
                <p:cNvPr id="16" name="文本框 2"/>
                <p:cNvSpPr txBox="1">
                  <a:spLocks noChangeArrowheads="1"/>
                </p:cNvSpPr>
                <p:nvPr/>
              </p:nvSpPr>
              <p:spPr bwMode="auto">
                <a:xfrm>
                  <a:off x="9573404" y="4426842"/>
                  <a:ext cx="2751624" cy="522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3300" b="1" dirty="0">
                      <a:solidFill>
                        <a:schemeClr val="bg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微博</a:t>
                  </a:r>
                  <a:endParaRPr lang="zh-CN" altLang="en-US" sz="3300" b="1" dirty="0">
                    <a:solidFill>
                      <a:schemeClr val="bg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14" name="Picture 2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813" y="6189945"/>
                <a:ext cx="872428" cy="546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9308096" y="2503890"/>
              <a:ext cx="2708433" cy="611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微博“知网研学”</a:t>
              </a:r>
              <a:endPara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t="3457" r="20319" b="51022"/>
          <a:stretch>
            <a:fillRect/>
          </a:stretch>
        </p:blipFill>
        <p:spPr>
          <a:xfrm>
            <a:off x="9223963" y="2075070"/>
            <a:ext cx="2323657" cy="22782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756240" y="4647769"/>
            <a:ext cx="1379310" cy="1456683"/>
            <a:chOff x="9517531" y="4386058"/>
            <a:chExt cx="2073537" cy="218985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517531" y="4386058"/>
              <a:ext cx="2073537" cy="167800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9533297" y="6033025"/>
              <a:ext cx="2043525" cy="542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400" b="1" i="0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Helvetica Light"/>
                </a:rPr>
                <a:t>还有我，我我我</a:t>
              </a:r>
              <a:endParaRPr kumimoji="0" lang="zh-CN" altLang="en-US" sz="1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 descr="图片包含 室内, 电子产品&#10;&#10;已生成高可信度的说明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9" r="26269"/>
          <a:stretch>
            <a:fillRect/>
          </a:stretch>
        </p:blipFill>
        <p:spPr/>
      </p:pic>
      <p:pic>
        <p:nvPicPr>
          <p:cNvPr id="13" name="图片占位符 12" descr="图片包含 室内, 墙壁, 地板, 窗户&#10;&#10;已生成极高可信度的说明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r="30304"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r="7699"/>
          <a:stretch>
            <a:fillRect/>
          </a:stretch>
        </p:blipFill>
        <p:spPr/>
      </p:pic>
      <p:pic>
        <p:nvPicPr>
          <p:cNvPr id="17" name="图片占位符 16" descr="图片包含 室内, 笔记本电脑, 计算机, 人员&#10;&#10;已生成极高可信度的说明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r="12449"/>
          <a:stretch>
            <a:fillRect/>
          </a:stretch>
        </p:blipFill>
        <p:spPr/>
      </p:pic>
      <p:pic>
        <p:nvPicPr>
          <p:cNvPr id="19" name="图片占位符 18" descr="图片包含 室内, 沙发, 床, 餐桌&#10;&#10;已生成极高可信度的说明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r="7699"/>
          <a:stretch>
            <a:fillRect/>
          </a:stretch>
        </p:blipFill>
        <p:spPr/>
      </p:pic>
      <p:pic>
        <p:nvPicPr>
          <p:cNvPr id="21" name="图片占位符 20" descr="图片包含 墙壁, 室内, 办公桌, 电子产品&#10;&#10;已生成极高可信度的说明"/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2" r="30792"/>
          <a:stretch>
            <a:fillRect/>
          </a:stretch>
        </p:blipFill>
        <p:spPr/>
      </p:pic>
      <p:sp>
        <p:nvSpPr>
          <p:cNvPr id="8" name="Shape 1965"/>
          <p:cNvSpPr txBox="1"/>
          <p:nvPr/>
        </p:nvSpPr>
        <p:spPr>
          <a:xfrm>
            <a:off x="1016000" y="854174"/>
            <a:ext cx="4775298" cy="257482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rm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r>
              <a:rPr kumimoji="0" lang="de-DE" sz="56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 Bold"/>
                <a:sym typeface="Montserrat Semi Bold"/>
              </a:rPr>
              <a:t>THANK YOU</a:t>
            </a:r>
            <a:endParaRPr kumimoji="0" lang="de-DE" sz="5600" b="0" i="0" u="none" strike="noStrike" kern="0" cap="none" spc="2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 Bold"/>
              <a:sym typeface="Montserrat Semi Bold"/>
            </a:endParaRPr>
          </a:p>
        </p:txBody>
      </p:sp>
      <p:sp>
        <p:nvSpPr>
          <p:cNvPr id="9" name="Shape 1966"/>
          <p:cNvSpPr/>
          <p:nvPr/>
        </p:nvSpPr>
        <p:spPr>
          <a:xfrm>
            <a:off x="1016000" y="3594100"/>
            <a:ext cx="3813077" cy="2412256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/>
          <a:lstStyle/>
          <a:p>
            <a:pPr lvl="0" defTabSz="412750" hangingPunct="0">
              <a:lnSpc>
                <a:spcPct val="120000"/>
              </a:lnSpc>
              <a:spcBef>
                <a:spcPts val="2950"/>
              </a:spcBef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n-US" sz="15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ontserrat Light"/>
              </a:rPr>
              <a:t>Research Learning Platform</a:t>
            </a:r>
            <a:endParaRPr lang="en-US" sz="15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ontserrat Light"/>
            </a:endParaRPr>
          </a:p>
          <a:p>
            <a:pPr lvl="0" defTabSz="412750" hangingPunct="0">
              <a:lnSpc>
                <a:spcPct val="120000"/>
              </a:lnSpc>
              <a:spcBef>
                <a:spcPts val="2950"/>
              </a:spcBef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altLang="en-US" sz="1500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ontserrat Light"/>
              </a:rPr>
              <a:t>中国知网 研学平台事业本部</a:t>
            </a:r>
            <a:endParaRPr lang="zh-CN" altLang="en-US" sz="1500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ontserrat Light"/>
            </a:endParaRPr>
          </a:p>
          <a:p>
            <a:pPr lvl="0" defTabSz="412750" hangingPunct="0">
              <a:lnSpc>
                <a:spcPct val="120000"/>
              </a:lnSpc>
              <a:spcBef>
                <a:spcPts val="2950"/>
              </a:spcBef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zh-CN" altLang="en-US" sz="15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ontserrat Light"/>
              </a:rPr>
              <a:t>主讲人：郭子嫣</a:t>
            </a:r>
            <a:endParaRPr lang="en-US" sz="15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ontserrat Light"/>
            </a:endParaRPr>
          </a:p>
          <a:p>
            <a:pPr lvl="0" defTabSz="412750" hangingPunct="0">
              <a:lnSpc>
                <a:spcPct val="120000"/>
              </a:lnSpc>
              <a:spcBef>
                <a:spcPts val="2950"/>
              </a:spcBef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en-US" sz="15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ontserrat Light"/>
            </a:endParaRPr>
          </a:p>
          <a:p>
            <a:pPr lvl="0" defTabSz="412750" hangingPunct="0">
              <a:lnSpc>
                <a:spcPct val="120000"/>
              </a:lnSpc>
              <a:spcBef>
                <a:spcPts val="2950"/>
              </a:spcBef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en-US" sz="15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ontserrat Light"/>
            </a:endParaRPr>
          </a:p>
        </p:txBody>
      </p:sp>
      <p:pic>
        <p:nvPicPr>
          <p:cNvPr id="10" name="图片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9" y="2269101"/>
            <a:ext cx="898385" cy="8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Rectangle 101"/>
          <p:cNvSpPr>
            <a:spLocks noGrp="1" noChangeArrowheads="1"/>
          </p:cNvSpPr>
          <p:nvPr>
            <p:ph type="body" idx="4294967295"/>
          </p:nvPr>
        </p:nvSpPr>
        <p:spPr>
          <a:xfrm>
            <a:off x="2941645" y="1056681"/>
            <a:ext cx="8421405" cy="5753122"/>
          </a:xfrm>
        </p:spPr>
        <p:txBody>
          <a:bodyPr>
            <a:normAutofit lnSpcReduction="10000"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经评审的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(referred)</a:t>
            </a:r>
            <a:r>
              <a:rPr lang="zh-CN" altLang="en-US" sz="2400" b="1" dirty="0">
                <a:solidFill>
                  <a:srgbClr val="FF99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国际学术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期刊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(journal)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博士学位论文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专利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国际权威机构的报告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经评审的</a:t>
            </a:r>
            <a:r>
              <a:rPr lang="zh-CN" altLang="en-US" sz="2400" b="1" dirty="0">
                <a:solidFill>
                  <a:srgbClr val="FF99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国际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会议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(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英文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)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论文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(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收录于论文集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)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经评审的国内</a:t>
            </a:r>
            <a:r>
              <a:rPr lang="zh-CN" altLang="en-US" sz="2400" b="1" dirty="0">
                <a:solidFill>
                  <a:srgbClr val="FF99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核心学术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期刊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(journal)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公认的好书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(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教材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研究专著等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)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硕士学位论文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国际一般</a:t>
            </a:r>
            <a:r>
              <a:rPr lang="zh-CN" altLang="en-US" sz="2400" b="1" dirty="0">
                <a:solidFill>
                  <a:srgbClr val="FF99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期刊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或杂志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(magazine)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或书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(book)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或报告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(report)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经评审的国内会议论文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国内一般</a:t>
            </a:r>
            <a:r>
              <a:rPr lang="zh-CN" altLang="en-US" sz="2400" b="1" dirty="0">
                <a:solidFill>
                  <a:srgbClr val="FF99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期刊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或杂志或书或报告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本科毕业论文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报纸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互联网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00605" y="1434273"/>
            <a:ext cx="678516" cy="4572933"/>
            <a:chOff x="1632231" y="1476842"/>
            <a:chExt cx="678516" cy="4572933"/>
          </a:xfrm>
        </p:grpSpPr>
        <p:sp>
          <p:nvSpPr>
            <p:cNvPr id="2151" name="Line 103"/>
            <p:cNvSpPr>
              <a:spLocks noChangeShapeType="1"/>
            </p:cNvSpPr>
            <p:nvPr/>
          </p:nvSpPr>
          <p:spPr bwMode="auto">
            <a:xfrm>
              <a:off x="2310747" y="1653055"/>
              <a:ext cx="0" cy="4248150"/>
            </a:xfrm>
            <a:prstGeom prst="line">
              <a:avLst/>
            </a:prstGeom>
            <a:ln w="76200"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152" name="Rectangle 104"/>
            <p:cNvSpPr>
              <a:spLocks noChangeArrowheads="1"/>
            </p:cNvSpPr>
            <p:nvPr/>
          </p:nvSpPr>
          <p:spPr bwMode="auto">
            <a:xfrm>
              <a:off x="1632231" y="1476842"/>
              <a:ext cx="54534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1000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zh-CN" altLang="en-US" sz="2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汉仪星球体W" panose="00020600040101010101" pitchFamily="18" charset="-122"/>
                  <a:ea typeface="汉仪星球体W" panose="00020600040101010101" pitchFamily="18" charset="-122"/>
                </a:rPr>
                <a:t>高</a:t>
              </a:r>
              <a:endParaRPr lang="zh-CN" alt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星球体W" panose="00020600040101010101" pitchFamily="18" charset="-122"/>
                <a:ea typeface="汉仪星球体W" panose="00020600040101010101" pitchFamily="18" charset="-122"/>
              </a:endParaRPr>
            </a:p>
          </p:txBody>
        </p:sp>
        <p:sp>
          <p:nvSpPr>
            <p:cNvPr id="2153" name="Rectangle 105"/>
            <p:cNvSpPr>
              <a:spLocks noChangeArrowheads="1"/>
            </p:cNvSpPr>
            <p:nvPr/>
          </p:nvSpPr>
          <p:spPr bwMode="auto">
            <a:xfrm>
              <a:off x="1651281" y="5526555"/>
              <a:ext cx="54534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SzPct val="10000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1000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zh-CN" altLang="en-US" sz="280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汉仪星球体W" panose="00020600040101010101" pitchFamily="18" charset="-122"/>
                  <a:ea typeface="汉仪星球体W" panose="00020600040101010101" pitchFamily="18" charset="-122"/>
                </a:rPr>
                <a:t>低</a:t>
              </a:r>
              <a:endParaRPr lang="zh-CN" altLang="en-US"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星球体W" panose="00020600040101010101" pitchFamily="18" charset="-122"/>
                <a:ea typeface="汉仪星球体W" panose="00020600040101010101" pitchFamily="18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99652" y="-148084"/>
            <a:ext cx="3592696" cy="908750"/>
            <a:chOff x="4299652" y="-148084"/>
            <a:chExt cx="3592696" cy="908750"/>
          </a:xfrm>
        </p:grpSpPr>
        <p:sp>
          <p:nvSpPr>
            <p:cNvPr id="9" name="Rectangle 1"/>
            <p:cNvSpPr/>
            <p:nvPr/>
          </p:nvSpPr>
          <p:spPr bwMode="auto">
            <a:xfrm>
              <a:off x="5374668" y="224047"/>
              <a:ext cx="144270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文献的质量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10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4521326" y="6292942"/>
            <a:ext cx="6096000" cy="278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900" dirty="0"/>
              <a:t>——</a:t>
            </a:r>
            <a:r>
              <a:rPr lang="zh-CN" altLang="en-US" sz="900" dirty="0">
                <a:solidFill>
                  <a:srgbClr val="333333"/>
                </a:solidFill>
                <a:latin typeface="Arial" panose="020B0604020202020204" pitchFamily="34" charset="0"/>
              </a:rPr>
              <a:t>中国科学院大学，唐家奎教授</a:t>
            </a:r>
            <a:r>
              <a:rPr lang="en-US" altLang="zh-CN" sz="900" dirty="0">
                <a:solidFill>
                  <a:srgbClr val="333333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900" dirty="0">
                <a:solidFill>
                  <a:srgbClr val="333333"/>
                </a:solidFill>
                <a:latin typeface="Arial" panose="020B0604020202020204" pitchFamily="34" charset="0"/>
              </a:rPr>
              <a:t>如何进行文献阅读</a:t>
            </a:r>
            <a:r>
              <a:rPr lang="en-US" altLang="zh-CN" sz="900" dirty="0">
                <a:solidFill>
                  <a:srgbClr val="333333"/>
                </a:solidFill>
                <a:latin typeface="Arial" panose="020B0604020202020204" pitchFamily="34" charset="0"/>
              </a:rPr>
              <a:t>》</a:t>
            </a:r>
            <a:endParaRPr lang="zh-CN" altLang="en-US" sz="9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1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26519" y="1378690"/>
            <a:ext cx="5568571" cy="12686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Semibold" panose="020B0706030804020204" pitchFamily="34" charset="0"/>
              </a:rPr>
              <a:t>我想写的方向是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 Semibold" panose="020B07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Semibold" panose="020B0706030804020204" pitchFamily="34" charset="0"/>
              </a:rPr>
              <a:t>汉语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Semibold" panose="020B0706030804020204" pitchFamily="34" charset="0"/>
              </a:rPr>
              <a:t>教学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Semibold" panose="020B0706030804020204" pitchFamily="34" charset="0"/>
              </a:rPr>
              <a:t>研究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 Semibold" panose="020B0706030804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65918" y="2970381"/>
            <a:ext cx="2170384" cy="32755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panose="020B0706030804020204" pitchFamily="34" charset="0"/>
              </a:rPr>
              <a:t>汉语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panose="020B07060308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语音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汉字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词汇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语法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表达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4936302" y="2970381"/>
            <a:ext cx="2170384" cy="32755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panose="020B0706030804020204" pitchFamily="34" charset="0"/>
              </a:rPr>
              <a:t>教学</a:t>
            </a:r>
            <a:endParaRPr lang="en-US" altLang="zh-CN" sz="2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panose="020B07060308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讲授法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讨论法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演示法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练习法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任务法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7106686" y="2970381"/>
            <a:ext cx="2170384" cy="32696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panose="020B0706030804020204" pitchFamily="34" charset="0"/>
              </a:rPr>
              <a:t>研究</a:t>
            </a:r>
            <a:endParaRPr lang="en-US" altLang="zh-CN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panose="020B07060308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研究什么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研究场景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研究对象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研究目的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299652" y="-148084"/>
            <a:ext cx="3592696" cy="908750"/>
            <a:chOff x="4299652" y="-148084"/>
            <a:chExt cx="3592696" cy="908750"/>
          </a:xfrm>
        </p:grpSpPr>
        <p:sp>
          <p:nvSpPr>
            <p:cNvPr id="14" name="Rectangle 1"/>
            <p:cNvSpPr/>
            <p:nvPr/>
          </p:nvSpPr>
          <p:spPr bwMode="auto">
            <a:xfrm>
              <a:off x="5518938" y="224047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确定主题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15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63991" y="1488635"/>
            <a:ext cx="5157255" cy="1191699"/>
            <a:chOff x="963991" y="1488635"/>
            <a:chExt cx="5157255" cy="1191699"/>
          </a:xfrm>
        </p:grpSpPr>
        <p:sp>
          <p:nvSpPr>
            <p:cNvPr id="33" name="Subtitle 2"/>
            <p:cNvSpPr txBox="1"/>
            <p:nvPr/>
          </p:nvSpPr>
          <p:spPr>
            <a:xfrm>
              <a:off x="963991" y="1871232"/>
              <a:ext cx="5157255" cy="809102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755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510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630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385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40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54356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在某些学科领域中最能反映该学科的学术水平，信息量大、利用率高、普遍受到重视的权威性期刊。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Poppins Light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22777" y="1488635"/>
              <a:ext cx="1230431" cy="4222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SemiBold" charset="0"/>
                </a:rPr>
                <a:t>核心期刊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Poppins SemiBold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63991" y="3068798"/>
            <a:ext cx="5157255" cy="822367"/>
            <a:chOff x="995451" y="2831391"/>
            <a:chExt cx="5157255" cy="822367"/>
          </a:xfrm>
        </p:grpSpPr>
        <p:sp>
          <p:nvSpPr>
            <p:cNvPr id="36" name="Subtitle 2"/>
            <p:cNvSpPr txBox="1"/>
            <p:nvPr/>
          </p:nvSpPr>
          <p:spPr>
            <a:xfrm>
              <a:off x="995451" y="3213988"/>
              <a:ext cx="5157255" cy="439770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755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510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630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385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40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54356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知名检索工具收录（如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SCI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、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EI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、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CA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等）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Poppins Light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54238" y="2831391"/>
              <a:ext cx="728215" cy="4222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SemiBold" charset="0"/>
                </a:rPr>
                <a:t>国外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Poppins SemiBold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22777" y="4177667"/>
            <a:ext cx="5157255" cy="2079827"/>
            <a:chOff x="1015351" y="4157153"/>
            <a:chExt cx="5157255" cy="2079827"/>
          </a:xfrm>
        </p:grpSpPr>
        <p:sp>
          <p:nvSpPr>
            <p:cNvPr id="39" name="Subtitle 2"/>
            <p:cNvSpPr txBox="1"/>
            <p:nvPr/>
          </p:nvSpPr>
          <p:spPr>
            <a:xfrm>
              <a:off x="1015351" y="4539750"/>
              <a:ext cx="5157255" cy="1697230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755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510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630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385" indent="0" algn="ctr" defTabSz="1087755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40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755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54356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知名检索工具收录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Poppins Light" charset="0"/>
              </a:endParaRPr>
            </a:p>
            <a:p>
              <a:pPr marL="0" marR="0" lvl="0" indent="0" algn="l" defTabSz="54356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lang="zh-CN" altLang="en-US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如</a:t>
              </a:r>
              <a:r>
                <a:rPr lang="en-US" altLang="zh-CN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《</a:t>
              </a:r>
              <a:r>
                <a:rPr lang="zh-CN" altLang="en-US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Poppins Light" charset="0"/>
                </a:rPr>
                <a:t>中文</a:t>
              </a:r>
              <a:r>
                <a:rPr lang="zh-CN" altLang="en-US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社会科学引文索引</a:t>
              </a:r>
              <a:r>
                <a:rPr lang="en-US" altLang="zh-CN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》CSSCI——</a:t>
              </a:r>
              <a:r>
                <a:rPr lang="zh-CN" altLang="en-US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南大</a:t>
              </a:r>
              <a:endParaRPr lang="en-US" altLang="zh-CN" sz="1600" b="1" dirty="0">
                <a:solidFill>
                  <a:srgbClr val="7F7F7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marL="0" marR="0" lvl="0" indent="0" algn="l" defTabSz="54356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lang="en-US" altLang="zh-CN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《</a:t>
              </a:r>
              <a:r>
                <a:rPr lang="zh-CN" altLang="en-US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中文核心期刊要目总览</a:t>
              </a:r>
              <a:r>
                <a:rPr lang="en-US" altLang="zh-CN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》——</a:t>
              </a:r>
              <a:r>
                <a:rPr lang="zh-CN" altLang="en-US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北大</a:t>
              </a:r>
              <a:endParaRPr lang="en-US" altLang="zh-CN" sz="1600" b="1" dirty="0">
                <a:solidFill>
                  <a:srgbClr val="7F7F7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lvl="0" algn="l" defTabSz="543560">
                <a:lnSpc>
                  <a:spcPct val="150000"/>
                </a:lnSpc>
                <a:defRPr/>
              </a:pPr>
              <a:r>
                <a:rPr lang="en-US" altLang="zh-CN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《</a:t>
              </a:r>
              <a:r>
                <a:rPr lang="zh-CN" altLang="en-US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中国科学引文数据库</a:t>
              </a:r>
              <a:r>
                <a:rPr lang="en-US" altLang="zh-CN" sz="1600" b="1" dirty="0">
                  <a:solidFill>
                    <a:srgbClr val="7F7F7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》CSCD</a:t>
              </a:r>
              <a:endParaRPr lang="en-US" sz="1600" b="1" dirty="0">
                <a:solidFill>
                  <a:srgbClr val="7F7F7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74138" y="4157153"/>
              <a:ext cx="728215" cy="42229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  <a:cs typeface="Poppins SemiBold" charset="0"/>
                </a:rPr>
                <a:t>国内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Poppins SemiBold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299652" y="-148084"/>
            <a:ext cx="3592696" cy="908750"/>
            <a:chOff x="4299652" y="-148084"/>
            <a:chExt cx="3592696" cy="908750"/>
          </a:xfrm>
        </p:grpSpPr>
        <p:sp>
          <p:nvSpPr>
            <p:cNvPr id="31" name="Rectangle 1"/>
            <p:cNvSpPr/>
            <p:nvPr/>
          </p:nvSpPr>
          <p:spPr bwMode="auto">
            <a:xfrm>
              <a:off x="5518940" y="224047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期刊选择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35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900" y="2319449"/>
            <a:ext cx="4873339" cy="324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299652" y="-148084"/>
            <a:ext cx="3592696" cy="908750"/>
            <a:chOff x="4299652" y="-148084"/>
            <a:chExt cx="3592696" cy="908750"/>
          </a:xfrm>
        </p:grpSpPr>
        <p:sp>
          <p:nvSpPr>
            <p:cNvPr id="4" name="Rectangle 1"/>
            <p:cNvSpPr/>
            <p:nvPr/>
          </p:nvSpPr>
          <p:spPr bwMode="auto">
            <a:xfrm>
              <a:off x="5230401" y="224047"/>
              <a:ext cx="17312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文献分类选择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1030" y="1241822"/>
            <a:ext cx="3159573" cy="49483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203648" y="4049486"/>
            <a:ext cx="2118454" cy="425963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018" y="1138946"/>
            <a:ext cx="2099302" cy="5154149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r="2059" b="12629"/>
          <a:stretch>
            <a:fillRect/>
          </a:stretch>
        </p:blipFill>
        <p:spPr>
          <a:xfrm>
            <a:off x="919728" y="1226494"/>
            <a:ext cx="10352543" cy="540745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299652" y="-148084"/>
            <a:ext cx="3592696" cy="908750"/>
            <a:chOff x="4299652" y="-148084"/>
            <a:chExt cx="3592696" cy="908750"/>
          </a:xfrm>
        </p:grpSpPr>
        <p:sp>
          <p:nvSpPr>
            <p:cNvPr id="5" name="Rectangle 1"/>
            <p:cNvSpPr/>
            <p:nvPr/>
          </p:nvSpPr>
          <p:spPr bwMode="auto">
            <a:xfrm>
              <a:off x="5518946" y="224047"/>
              <a:ext cx="11541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高级检索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6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515002" y="2936304"/>
            <a:ext cx="6527174" cy="1856250"/>
            <a:chOff x="1515002" y="2936304"/>
            <a:chExt cx="6527174" cy="1856250"/>
          </a:xfrm>
        </p:grpSpPr>
        <p:sp>
          <p:nvSpPr>
            <p:cNvPr id="8" name="矩形 7"/>
            <p:cNvSpPr/>
            <p:nvPr/>
          </p:nvSpPr>
          <p:spPr>
            <a:xfrm>
              <a:off x="4844616" y="2936304"/>
              <a:ext cx="3197560" cy="492696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407970" y="3648480"/>
              <a:ext cx="1703583" cy="338531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263815" y="4454023"/>
              <a:ext cx="1369438" cy="338531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515002" y="4104768"/>
              <a:ext cx="1703583" cy="338531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99652" y="-148084"/>
            <a:ext cx="3592696" cy="908750"/>
            <a:chOff x="4299652" y="-148084"/>
            <a:chExt cx="3592696" cy="908750"/>
          </a:xfrm>
        </p:grpSpPr>
        <p:sp>
          <p:nvSpPr>
            <p:cNvPr id="3" name="Rectangle 1"/>
            <p:cNvSpPr/>
            <p:nvPr/>
          </p:nvSpPr>
          <p:spPr bwMode="auto">
            <a:xfrm>
              <a:off x="5374678" y="224047"/>
              <a:ext cx="144270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514350"/>
              <a:r>
                <a:rPr lang="zh-CN" altLang="en-US" sz="1800" b="1" spc="450" dirty="0">
                  <a:solidFill>
                    <a:srgbClr val="18181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  <a:sym typeface="Bebas Neue" charset="0"/>
                </a:rPr>
                <a:t>可视化分析</a:t>
              </a:r>
              <a:endParaRPr lang="en-US" sz="1800" b="1" spc="450" dirty="0">
                <a:solidFill>
                  <a:srgbClr val="181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Bebas Neue" charset="0"/>
              </a:endParaRPr>
            </a:p>
          </p:txBody>
        </p:sp>
        <p:sp>
          <p:nvSpPr>
            <p:cNvPr id="4" name="圆角矩形 4"/>
            <p:cNvSpPr/>
            <p:nvPr/>
          </p:nvSpPr>
          <p:spPr>
            <a:xfrm>
              <a:off x="5372665" y="-148084"/>
              <a:ext cx="1446671" cy="276999"/>
            </a:xfrm>
            <a:prstGeom prst="roundRect">
              <a:avLst>
                <a:gd name="adj" fmla="val 1289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99652" y="507840"/>
              <a:ext cx="3592696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514350">
                <a:lnSpc>
                  <a:spcPct val="150000"/>
                </a:lnSpc>
                <a:spcBef>
                  <a:spcPts val="675"/>
                </a:spcBef>
                <a:defRPr/>
              </a:pPr>
              <a:r>
                <a:rPr lang="en-US" altLang="zh-CN" sz="790" spc="75" dirty="0">
                  <a:solidFill>
                    <a:srgbClr val="A4A4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Research Learning Platform</a:t>
              </a:r>
              <a:endParaRPr lang="en-US" altLang="zh-CN" sz="790" spc="75" dirty="0">
                <a:solidFill>
                  <a:srgbClr val="A4A4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t="1014" r="2735"/>
          <a:stretch>
            <a:fillRect/>
          </a:stretch>
        </p:blipFill>
        <p:spPr>
          <a:xfrm>
            <a:off x="107559" y="829589"/>
            <a:ext cx="9898183" cy="58981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75047" y="1994240"/>
            <a:ext cx="1794722" cy="425963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87288" y="760666"/>
            <a:ext cx="262203" cy="302136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829" y="3509752"/>
            <a:ext cx="5730305" cy="312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p="http://schemas.openxmlformats.org/presentationml/2006/main">
  <p:tag name="KSO_WM_UNIT_ISCONTENTSTITLE" val="0"/>
  <p:tag name="KSO_WM_UNIT_PRESET_TEXT" val="汇报人署名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2"/>
  <p:tag name="KSO_WM_UNIT_ID" val="custom20193273_1*b*2"/>
  <p:tag name="KSO_WM_TEMPLATE_CATEGORY" val="custom"/>
  <p:tag name="KSO_WM_TEMPLATE_INDEX" val="20193273"/>
  <p:tag name="KSO_WM_UNIT_LAYERLEVEL" val="1"/>
  <p:tag name="KSO_WM_TAG_VERSION" val="1.0"/>
  <p:tag name="KSO_WM_BEAUTIFY_FLAG" val="#wm#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White">
      <a:majorFont>
        <a:latin typeface="Montserrat Semi Bold"/>
        <a:ea typeface="Montserrat Semi Bold"/>
        <a:cs typeface="Montserrat Semi Bold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0" i="0" u="none" strike="noStrike" cap="none" spc="0" normalizeH="0" baseline="0">
            <a:ln>
              <a:noFill/>
            </a:ln>
            <a:solidFill>
              <a:srgbClr val="009193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3749</Words>
  <Application>WPS 演示</Application>
  <PresentationFormat>宽屏</PresentationFormat>
  <Paragraphs>483</Paragraphs>
  <Slides>39</Slides>
  <Notes>11</Notes>
  <HiddenSlides>2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73" baseType="lpstr">
      <vt:lpstr>Arial</vt:lpstr>
      <vt:lpstr>宋体</vt:lpstr>
      <vt:lpstr>Wingdings</vt:lpstr>
      <vt:lpstr>Lato Light</vt:lpstr>
      <vt:lpstr>Helvetica Light</vt:lpstr>
      <vt:lpstr>Montserrat Semi Bold</vt:lpstr>
      <vt:lpstr>Montserrat Light</vt:lpstr>
      <vt:lpstr>Bebas Neue</vt:lpstr>
      <vt:lpstr>Calibri</vt:lpstr>
      <vt:lpstr>微软雅黑</vt:lpstr>
      <vt:lpstr>Bebas Neue</vt:lpstr>
      <vt:lpstr>Segoe Print</vt:lpstr>
      <vt:lpstr>经典综艺体简</vt:lpstr>
      <vt:lpstr>Century Gothic</vt:lpstr>
      <vt:lpstr>华文中宋</vt:lpstr>
      <vt:lpstr>汉仪星球体W</vt:lpstr>
      <vt:lpstr>Lato Regular</vt:lpstr>
      <vt:lpstr>Open Sans Semibold</vt:lpstr>
      <vt:lpstr>Yu Gothic UI Semibold</vt:lpstr>
      <vt:lpstr>Arial</vt:lpstr>
      <vt:lpstr>Open Sans Light</vt:lpstr>
      <vt:lpstr>Open Sans</vt:lpstr>
      <vt:lpstr>Poppins Light</vt:lpstr>
      <vt:lpstr>Poppins SemiBold</vt:lpstr>
      <vt:lpstr>Arial Unicode MS</vt:lpstr>
      <vt:lpstr>等线 Light</vt:lpstr>
      <vt:lpstr>等线</vt:lpstr>
      <vt:lpstr>Helvetica</vt:lpstr>
      <vt:lpstr>Montserrat</vt:lpstr>
      <vt:lpstr>方正超粗黑简体</vt:lpstr>
      <vt:lpstr>Yu Gothic UI</vt:lpstr>
      <vt:lpstr>黑体</vt:lpstr>
      <vt:lpstr>Office 主题​​</vt:lpstr>
      <vt:lpstr>1_White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www.51pptmoban.com</dc:title>
  <dc:creator>ColourPPT</dc:creator>
  <cp:keywords>51PPT模板网</cp:keywords>
  <cp:lastModifiedBy>84845</cp:lastModifiedBy>
  <cp:revision>57</cp:revision>
  <dcterms:created xsi:type="dcterms:W3CDTF">2018-09-13T10:22:00Z</dcterms:created>
  <dcterms:modified xsi:type="dcterms:W3CDTF">2020-03-10T03:55:24Z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