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6" r:id="rId2"/>
    <p:sldId id="297" r:id="rId3"/>
    <p:sldId id="278" r:id="rId4"/>
    <p:sldId id="298" r:id="rId5"/>
    <p:sldId id="284" r:id="rId6"/>
    <p:sldId id="299" r:id="rId7"/>
    <p:sldId id="280" r:id="rId8"/>
    <p:sldId id="300" r:id="rId9"/>
    <p:sldId id="301" r:id="rId10"/>
    <p:sldId id="279" r:id="rId11"/>
    <p:sldId id="302" r:id="rId12"/>
    <p:sldId id="282" r:id="rId13"/>
    <p:sldId id="292" r:id="rId14"/>
    <p:sldId id="287" r:id="rId15"/>
    <p:sldId id="273" r:id="rId16"/>
  </p:sldIdLst>
  <p:sldSz cx="9144000" cy="5143500" type="screen16x9"/>
  <p:notesSz cx="6858000" cy="9144000"/>
  <p:embeddedFontLst>
    <p:embeddedFont>
      <p:font typeface="微软雅黑" pitchFamily="34" charset="-122"/>
      <p:regular r:id="rId18"/>
      <p:bold r:id="rId19"/>
    </p:embeddedFont>
    <p:embeddedFont>
      <p:font typeface="楷体" pitchFamily="49" charset="-12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Impact" pitchFamily="34" charset="0"/>
      <p:regular r:id="rId25"/>
    </p:embeddedFont>
    <p:embeddedFont>
      <p:font typeface="方正兰亭黑_GBK" charset="-122"/>
      <p:regular r:id="rId26"/>
    </p:embeddedFont>
    <p:embeddedFont>
      <p:font typeface="Calibri Light" pitchFamily="34" charset="0"/>
      <p:regular r:id="rId27"/>
      <p: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00"/>
    <a:srgbClr val="A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-594" y="-90"/>
      </p:cViewPr>
      <p:guideLst>
        <p:guide orient="horz" pos="1626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F78A2-0BA6-48A1-A07E-2D1577AED50B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B3455-FF08-4E8E-A295-A7BCCCE989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3455-FF08-4E8E-A295-A7BCCCE989A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006"/>
            <a:ext cx="6858000" cy="17911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279"/>
            <a:ext cx="6858000" cy="124216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920"/>
            <a:ext cx="1971675" cy="436008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920"/>
            <a:ext cx="5800725" cy="43600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60"/>
            <a:ext cx="7886700" cy="214014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054"/>
            <a:ext cx="7886700" cy="112545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599"/>
            <a:ext cx="3886200" cy="32644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99"/>
            <a:ext cx="3886200" cy="32644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20"/>
            <a:ext cx="7886700" cy="9944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223"/>
            <a:ext cx="3868340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329"/>
            <a:ext cx="3868340" cy="27642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223"/>
            <a:ext cx="3887391" cy="6181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329"/>
            <a:ext cx="3887391" cy="27642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96"/>
            <a:ext cx="2949178" cy="12004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74"/>
            <a:ext cx="4629150" cy="36562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78"/>
            <a:ext cx="2949178" cy="2859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96"/>
            <a:ext cx="2949178" cy="12004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74"/>
            <a:ext cx="4629150" cy="365623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78"/>
            <a:ext cx="2949178" cy="2859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20"/>
            <a:ext cx="7886700" cy="994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599"/>
            <a:ext cx="7886700" cy="326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587"/>
            <a:ext cx="2057400" cy="2739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7766-34FB-4BCC-87F1-8A89F4ED1AE4}" type="datetimeFigureOut">
              <a:rPr lang="zh-CN" altLang="en-US" smtClean="0"/>
              <a:pPr/>
              <a:t>2019-10-10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587"/>
            <a:ext cx="3086100" cy="2739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587"/>
            <a:ext cx="2057400" cy="2739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DFD2C-B2F3-47B7-9320-00E3A34365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image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4241" y="1336134"/>
            <a:ext cx="3638164" cy="1037207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1" dirty="0" smtClean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苏新诗柳楷简体-yolan" panose="02000000000000000000" pitchFamily="2" charset="-122"/>
                <a:sym typeface="+mn-lt"/>
              </a:rPr>
              <a:t>不忘初心</a:t>
            </a:r>
            <a:endParaRPr lang="zh-CN" altLang="en-US" sz="6000" b="1" dirty="0">
              <a:ln w="317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方正苏新诗柳楷简体-yolan" panose="02000000000000000000" pitchFamily="2" charset="-122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42403" y="1370497"/>
            <a:ext cx="3555117" cy="1107996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1" dirty="0" smtClean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方正苏新诗柳楷简体-yolan" panose="02000000000000000000" pitchFamily="2" charset="-122"/>
                <a:sym typeface="+mn-lt"/>
              </a:rPr>
              <a:t>牢记使命</a:t>
            </a:r>
            <a:endParaRPr lang="zh-CN" altLang="en-US" sz="6000" b="1" dirty="0">
              <a:ln w="317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方正苏新诗柳楷简体-yolan" panose="02000000000000000000" pitchFamily="2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66233" y="3117803"/>
            <a:ext cx="2069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汪红亮</a:t>
            </a:r>
            <a:endParaRPr lang="en-US" altLang="zh-CN" sz="2100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21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2019</a:t>
            </a:r>
            <a:r>
              <a:rPr lang="zh-CN" altLang="en-US" sz="21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1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1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1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10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日</a:t>
            </a:r>
            <a:endParaRPr lang="zh-CN" altLang="en-US" sz="21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220161"/>
            <a:ext cx="1907386" cy="1354315"/>
          </a:xfrm>
          <a:prstGeom prst="rect">
            <a:avLst/>
          </a:prstGeom>
        </p:spPr>
      </p:pic>
      <p:sp>
        <p:nvSpPr>
          <p:cNvPr id="8" name="文本框 2"/>
          <p:cNvSpPr txBox="1"/>
          <p:nvPr/>
        </p:nvSpPr>
        <p:spPr>
          <a:xfrm>
            <a:off x="1500166" y="247914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机关党总支第一支部学习导学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31"/>
          <a:stretch>
            <a:fillRect/>
          </a:stretch>
        </p:blipFill>
        <p:spPr>
          <a:xfrm>
            <a:off x="1571621" y="1832682"/>
            <a:ext cx="7786116" cy="3180548"/>
          </a:xfrm>
          <a:prstGeom prst="rect">
            <a:avLst/>
          </a:prstGeom>
        </p:spPr>
      </p:pic>
      <p:pic>
        <p:nvPicPr>
          <p:cNvPr id="1026" name="Picture 2" descr="C:\Users\江西电大bgs\Desktop\1453455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0974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4025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9525" y="110490"/>
            <a:ext cx="9153525" cy="511175"/>
            <a:chOff x="-15" y="174"/>
            <a:chExt cx="14415" cy="8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7471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1" y="349"/>
              <a:ext cx="7289" cy="6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defTabSz="913765"/>
              <a:r>
                <a:rPr lang="zh-CN" altLang="en-US" sz="2000" kern="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</a:t>
              </a:r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十一、推动社会主义文化繁荣兴盛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94282" y="1234440"/>
            <a:ext cx="2955437" cy="2955295"/>
            <a:chOff x="4873" y="2250"/>
            <a:chExt cx="4654" cy="4654"/>
          </a:xfrm>
        </p:grpSpPr>
        <p:sp>
          <p:nvSpPr>
            <p:cNvPr id="3" name="等腰三角形 2"/>
            <p:cNvSpPr/>
            <p:nvPr/>
          </p:nvSpPr>
          <p:spPr>
            <a:xfrm rot="2700000" flipV="1">
              <a:off x="4873" y="5034"/>
              <a:ext cx="2009" cy="173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2700000">
              <a:off x="7518" y="2388"/>
              <a:ext cx="2009" cy="173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8900000">
              <a:off x="4873" y="2388"/>
              <a:ext cx="2009" cy="173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8100000" flipH="1">
              <a:off x="7518" y="5034"/>
              <a:ext cx="2009" cy="173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4" name="AutoShape 113"/>
            <p:cNvSpPr/>
            <p:nvPr/>
          </p:nvSpPr>
          <p:spPr bwMode="auto">
            <a:xfrm flipH="1">
              <a:off x="6787" y="3974"/>
              <a:ext cx="825" cy="12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228600" eaLnBrk="1">
                <a:defRPr/>
              </a:pPr>
              <a:endParaRPr 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sym typeface="Gill Sans" charset="0"/>
              </a:endParaRPr>
            </a:p>
          </p:txBody>
        </p:sp>
        <p:sp>
          <p:nvSpPr>
            <p:cNvPr id="25" name="TextBox 76"/>
            <p:cNvSpPr txBox="1"/>
            <p:nvPr/>
          </p:nvSpPr>
          <p:spPr>
            <a:xfrm>
              <a:off x="5711" y="3148"/>
              <a:ext cx="706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1</a:t>
              </a:r>
            </a:p>
          </p:txBody>
        </p:sp>
        <p:sp>
          <p:nvSpPr>
            <p:cNvPr id="26" name="TextBox 76"/>
            <p:cNvSpPr txBox="1"/>
            <p:nvPr/>
          </p:nvSpPr>
          <p:spPr>
            <a:xfrm>
              <a:off x="5711" y="5282"/>
              <a:ext cx="706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2</a:t>
              </a: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7944" y="3148"/>
              <a:ext cx="706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3</a:t>
              </a:r>
            </a:p>
          </p:txBody>
        </p:sp>
        <p:sp>
          <p:nvSpPr>
            <p:cNvPr id="28" name="TextBox 76"/>
            <p:cNvSpPr txBox="1"/>
            <p:nvPr/>
          </p:nvSpPr>
          <p:spPr>
            <a:xfrm>
              <a:off x="7944" y="5282"/>
              <a:ext cx="706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4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6560" y="1082040"/>
            <a:ext cx="2854960" cy="901065"/>
            <a:chOff x="-390" y="4934"/>
            <a:chExt cx="4496" cy="1419"/>
          </a:xfrm>
        </p:grpSpPr>
        <p:sp>
          <p:nvSpPr>
            <p:cNvPr id="29" name="333333"/>
            <p:cNvSpPr txBox="1"/>
            <p:nvPr/>
          </p:nvSpPr>
          <p:spPr>
            <a:xfrm>
              <a:off x="-390" y="4934"/>
              <a:ext cx="4496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坚持中国特色社会主义文化发展道路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30" name="1111"/>
            <p:cNvSpPr txBox="1"/>
            <p:nvPr/>
          </p:nvSpPr>
          <p:spPr>
            <a:xfrm>
              <a:off x="242" y="5891"/>
              <a:ext cx="3427" cy="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文化是一个国家、一个民族的灵魂。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1960" y="2963545"/>
            <a:ext cx="2504440" cy="1425575"/>
            <a:chOff x="306" y="4934"/>
            <a:chExt cx="3944" cy="2245"/>
          </a:xfrm>
        </p:grpSpPr>
        <p:sp>
          <p:nvSpPr>
            <p:cNvPr id="36" name="333333"/>
            <p:cNvSpPr txBox="1"/>
            <p:nvPr/>
          </p:nvSpPr>
          <p:spPr>
            <a:xfrm>
              <a:off x="442" y="4934"/>
              <a:ext cx="3808" cy="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建设具有强大凝聚力和引领力的社会主义意识形态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37" name="1111"/>
            <p:cNvSpPr txBox="1"/>
            <p:nvPr/>
          </p:nvSpPr>
          <p:spPr>
            <a:xfrm>
              <a:off x="306" y="6307"/>
              <a:ext cx="3896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意识形态工作是党的一项极端重要的工作，是为国家立心、为民族立魂的工作。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65875" y="1112520"/>
            <a:ext cx="2453005" cy="1412875"/>
            <a:chOff x="306" y="4934"/>
            <a:chExt cx="3863" cy="2225"/>
          </a:xfrm>
        </p:grpSpPr>
        <p:sp>
          <p:nvSpPr>
            <p:cNvPr id="39" name="333333"/>
            <p:cNvSpPr txBox="1"/>
            <p:nvPr/>
          </p:nvSpPr>
          <p:spPr>
            <a:xfrm>
              <a:off x="306" y="4934"/>
              <a:ext cx="386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用社会主义核心价值观凝心聚力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0" name="1111"/>
            <p:cNvSpPr txBox="1"/>
            <p:nvPr/>
          </p:nvSpPr>
          <p:spPr>
            <a:xfrm>
              <a:off x="306" y="5923"/>
              <a:ext cx="3427" cy="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核心价值观是一个民族赖以维系的精神纽带，是一个国家共同奋斗的思想道德基础。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42" name="333333"/>
          <p:cNvSpPr txBox="1"/>
          <p:nvPr/>
        </p:nvSpPr>
        <p:spPr>
          <a:xfrm>
            <a:off x="6365875" y="2963545"/>
            <a:ext cx="2331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推动中华优秀传统文化创造性转化、创新性发展</a:t>
            </a:r>
            <a:endParaRPr lang="zh-CN" altLang="en-US" dirty="0">
              <a:solidFill>
                <a:srgbClr val="C0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-9525" y="110490"/>
            <a:ext cx="9153525" cy="511175"/>
            <a:chOff x="-15" y="174"/>
            <a:chExt cx="14415" cy="8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7471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1" y="349"/>
              <a:ext cx="7289" cy="6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defTabSz="913765"/>
              <a:r>
                <a:rPr lang="zh-CN" altLang="en-US" sz="2000" kern="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</a:t>
              </a:r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十一、推动社会主义文化繁荣兴盛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8" name="组合 1"/>
          <p:cNvGrpSpPr/>
          <p:nvPr/>
        </p:nvGrpSpPr>
        <p:grpSpPr>
          <a:xfrm>
            <a:off x="3094282" y="1233805"/>
            <a:ext cx="2955437" cy="2955930"/>
            <a:chOff x="4873" y="2249"/>
            <a:chExt cx="4654" cy="4655"/>
          </a:xfrm>
        </p:grpSpPr>
        <p:sp>
          <p:nvSpPr>
            <p:cNvPr id="3" name="等腰三角形 2"/>
            <p:cNvSpPr/>
            <p:nvPr/>
          </p:nvSpPr>
          <p:spPr>
            <a:xfrm rot="2700000" flipV="1">
              <a:off x="4873" y="5034"/>
              <a:ext cx="2009" cy="173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2700000">
              <a:off x="7518" y="2388"/>
              <a:ext cx="2009" cy="173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8900000">
              <a:off x="4873" y="2388"/>
              <a:ext cx="2009" cy="173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8100000" flipH="1">
              <a:off x="7518" y="5034"/>
              <a:ext cx="2009" cy="173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4" name="AutoShape 113"/>
            <p:cNvSpPr/>
            <p:nvPr/>
          </p:nvSpPr>
          <p:spPr bwMode="auto">
            <a:xfrm flipH="1">
              <a:off x="6787" y="3974"/>
              <a:ext cx="825" cy="12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228600" eaLnBrk="1">
                <a:defRPr/>
              </a:pPr>
              <a:endParaRPr lang="en-US" sz="135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sym typeface="Gill Sans" charset="0"/>
              </a:endParaRPr>
            </a:p>
          </p:txBody>
        </p:sp>
        <p:sp>
          <p:nvSpPr>
            <p:cNvPr id="25" name="TextBox 76"/>
            <p:cNvSpPr txBox="1"/>
            <p:nvPr/>
          </p:nvSpPr>
          <p:spPr>
            <a:xfrm>
              <a:off x="5711" y="3148"/>
              <a:ext cx="706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5</a:t>
              </a:r>
              <a:endParaRPr lang="en-US" altLang="zh-CN" sz="210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6" name="TextBox 76"/>
            <p:cNvSpPr txBox="1"/>
            <p:nvPr/>
          </p:nvSpPr>
          <p:spPr>
            <a:xfrm>
              <a:off x="5711" y="5282"/>
              <a:ext cx="706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6</a:t>
              </a:r>
              <a:endParaRPr lang="en-US" altLang="zh-CN" sz="210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7944" y="3148"/>
              <a:ext cx="706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7</a:t>
              </a:r>
              <a:endParaRPr lang="en-US" altLang="zh-CN" sz="210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8" name="TextBox 76"/>
            <p:cNvSpPr txBox="1"/>
            <p:nvPr/>
          </p:nvSpPr>
          <p:spPr>
            <a:xfrm>
              <a:off x="7992" y="5090"/>
              <a:ext cx="706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金句</a:t>
              </a:r>
              <a:endParaRPr lang="en-US" altLang="zh-CN" sz="210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5760" y="1346200"/>
            <a:ext cx="3078480" cy="917575"/>
            <a:chOff x="-470" y="5350"/>
            <a:chExt cx="4848" cy="1445"/>
          </a:xfrm>
        </p:grpSpPr>
        <p:sp>
          <p:nvSpPr>
            <p:cNvPr id="29" name="333333"/>
            <p:cNvSpPr txBox="1"/>
            <p:nvPr/>
          </p:nvSpPr>
          <p:spPr>
            <a:xfrm>
              <a:off x="-470" y="5350"/>
              <a:ext cx="4848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进行无愧于时代的文艺创造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30" name="1111"/>
            <p:cNvSpPr txBox="1"/>
            <p:nvPr/>
          </p:nvSpPr>
          <p:spPr>
            <a:xfrm>
              <a:off x="178" y="5923"/>
              <a:ext cx="3427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文艺事业是党和人民的重要事业，文艺战线是党和人民的重要战线。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16" name="组合 30"/>
          <p:cNvGrpSpPr/>
          <p:nvPr/>
        </p:nvGrpSpPr>
        <p:grpSpPr>
          <a:xfrm>
            <a:off x="462280" y="2963545"/>
            <a:ext cx="2484120" cy="1392555"/>
            <a:chOff x="338" y="4934"/>
            <a:chExt cx="3912" cy="2193"/>
          </a:xfrm>
        </p:grpSpPr>
        <p:sp>
          <p:nvSpPr>
            <p:cNvPr id="36" name="333333"/>
            <p:cNvSpPr txBox="1"/>
            <p:nvPr/>
          </p:nvSpPr>
          <p:spPr>
            <a:xfrm>
              <a:off x="442" y="4934"/>
              <a:ext cx="3808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营造风清气正的网络空间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37" name="1111"/>
            <p:cNvSpPr txBox="1"/>
            <p:nvPr/>
          </p:nvSpPr>
          <p:spPr>
            <a:xfrm>
              <a:off x="338" y="5891"/>
              <a:ext cx="3896" cy="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理直气壮唱响网上主旋律，巩固壮大主流思想舆论，是掌握互联网战场主动权的重中之重。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17" name="组合 37"/>
          <p:cNvGrpSpPr/>
          <p:nvPr/>
        </p:nvGrpSpPr>
        <p:grpSpPr>
          <a:xfrm>
            <a:off x="6315075" y="1397000"/>
            <a:ext cx="2453005" cy="1077595"/>
            <a:chOff x="258" y="5046"/>
            <a:chExt cx="3863" cy="1697"/>
          </a:xfrm>
        </p:grpSpPr>
        <p:sp>
          <p:nvSpPr>
            <p:cNvPr id="39" name="333333"/>
            <p:cNvSpPr txBox="1"/>
            <p:nvPr/>
          </p:nvSpPr>
          <p:spPr>
            <a:xfrm>
              <a:off x="258" y="5046"/>
              <a:ext cx="3863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提高国家文化软实力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0" name="1111"/>
            <p:cNvSpPr txBox="1"/>
            <p:nvPr/>
          </p:nvSpPr>
          <p:spPr>
            <a:xfrm>
              <a:off x="322" y="5507"/>
              <a:ext cx="3427" cy="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讲好中国故事</a:t>
              </a: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是树立</a:t>
              </a: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当代中国良好形象、提升国家文化软实力的重要战略任务。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42" name="333333"/>
          <p:cNvSpPr txBox="1"/>
          <p:nvPr/>
        </p:nvSpPr>
        <p:spPr>
          <a:xfrm>
            <a:off x="6081395" y="2800985"/>
            <a:ext cx="2707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l"/>
            </a:pPr>
            <a:r>
              <a:rPr lang="zh-CN" altLang="en-US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谁掌握了互联网，谁就把握住了时代主动权；谁轻视互联网，谁就会被时代所抛弃。</a:t>
            </a:r>
            <a:endParaRPr lang="en-US" altLang="zh-CN" dirty="0" smtClean="0">
              <a:solidFill>
                <a:srgbClr val="C0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pPr algn="l">
              <a:buFont typeface="Wingdings" pitchFamily="2" charset="2"/>
              <a:buChar char="l"/>
            </a:pPr>
            <a:r>
              <a:rPr lang="zh-CN" altLang="en-US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过不了互联网这一关，就过不了长期执政这一关。</a:t>
            </a:r>
            <a:endParaRPr lang="zh-CN" altLang="en-US" dirty="0">
              <a:solidFill>
                <a:srgbClr val="C0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9525" y="110490"/>
            <a:ext cx="9153525" cy="541655"/>
            <a:chOff x="-15" y="174"/>
            <a:chExt cx="14415" cy="8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8383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551" y="397"/>
              <a:ext cx="7157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3765"/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十二、带领人民创造更加幸福美好生活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16965" y="2148840"/>
            <a:ext cx="6915150" cy="1002665"/>
            <a:chOff x="1759" y="3510"/>
            <a:chExt cx="10890" cy="1579"/>
          </a:xfrm>
        </p:grpSpPr>
        <p:grpSp>
          <p:nvGrpSpPr>
            <p:cNvPr id="11" name="组合 10"/>
            <p:cNvGrpSpPr/>
            <p:nvPr/>
          </p:nvGrpSpPr>
          <p:grpSpPr>
            <a:xfrm>
              <a:off x="1759" y="3510"/>
              <a:ext cx="2088" cy="1579"/>
              <a:chOff x="1350900" y="3482822"/>
              <a:chExt cx="2331146" cy="1762708"/>
            </a:xfrm>
          </p:grpSpPr>
          <p:sp>
            <p:nvSpPr>
              <p:cNvPr id="3" name="任意多边形 2"/>
              <p:cNvSpPr/>
              <p:nvPr/>
            </p:nvSpPr>
            <p:spPr>
              <a:xfrm rot="16200000">
                <a:off x="1635119" y="3198603"/>
                <a:ext cx="1762708" cy="2331146"/>
              </a:xfrm>
              <a:custGeom>
                <a:avLst/>
                <a:gdLst>
                  <a:gd name="connsiteX0" fmla="*/ 881353 w 1762708"/>
                  <a:gd name="connsiteY0" fmla="*/ 0 h 2331146"/>
                  <a:gd name="connsiteX1" fmla="*/ 881354 w 1762708"/>
                  <a:gd name="connsiteY1" fmla="*/ 0 h 2331146"/>
                  <a:gd name="connsiteX2" fmla="*/ 881354 w 1762708"/>
                  <a:gd name="connsiteY2" fmla="*/ 0 h 2331146"/>
                  <a:gd name="connsiteX3" fmla="*/ 1762708 w 1762708"/>
                  <a:gd name="connsiteY3" fmla="*/ 881354 h 2331146"/>
                  <a:gd name="connsiteX4" fmla="*/ 1374127 w 1762708"/>
                  <a:gd name="connsiteY4" fmla="*/ 1612187 h 2331146"/>
                  <a:gd name="connsiteX5" fmla="*/ 1372283 w 1762708"/>
                  <a:gd name="connsiteY5" fmla="*/ 1613188 h 2331146"/>
                  <a:gd name="connsiteX6" fmla="*/ 1372283 w 1762708"/>
                  <a:gd name="connsiteY6" fmla="*/ 1855121 h 2331146"/>
                  <a:gd name="connsiteX7" fmla="*/ 1503445 w 1762708"/>
                  <a:gd name="connsiteY7" fmla="*/ 1855121 h 2331146"/>
                  <a:gd name="connsiteX8" fmla="*/ 881353 w 1762708"/>
                  <a:gd name="connsiteY8" fmla="*/ 2331146 h 2331146"/>
                  <a:gd name="connsiteX9" fmla="*/ 259261 w 1762708"/>
                  <a:gd name="connsiteY9" fmla="*/ 1855121 h 2331146"/>
                  <a:gd name="connsiteX10" fmla="*/ 390423 w 1762708"/>
                  <a:gd name="connsiteY10" fmla="*/ 1855121 h 2331146"/>
                  <a:gd name="connsiteX11" fmla="*/ 390423 w 1762708"/>
                  <a:gd name="connsiteY11" fmla="*/ 1613187 h 2331146"/>
                  <a:gd name="connsiteX12" fmla="*/ 388581 w 1762708"/>
                  <a:gd name="connsiteY12" fmla="*/ 1612187 h 2331146"/>
                  <a:gd name="connsiteX13" fmla="*/ 0 w 1762708"/>
                  <a:gd name="connsiteY13" fmla="*/ 881354 h 2331146"/>
                  <a:gd name="connsiteX14" fmla="*/ 703731 w 1762708"/>
                  <a:gd name="connsiteY14" fmla="*/ 17906 h 2331146"/>
                  <a:gd name="connsiteX15" fmla="*/ 717461 w 1762708"/>
                  <a:gd name="connsiteY15" fmla="*/ 16522 h 2331146"/>
                  <a:gd name="connsiteX16" fmla="*/ 717462 w 1762708"/>
                  <a:gd name="connsiteY16" fmla="*/ 16522 h 2331146"/>
                  <a:gd name="connsiteX17" fmla="*/ 881353 w 1762708"/>
                  <a:gd name="connsiteY17" fmla="*/ 0 h 233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/>
                  </a:solidFill>
                  <a:latin typeface="方正黑体简体" panose="02010601030101010101" charset="-122"/>
                  <a:ea typeface="方正黑体简体" panose="02010601030101010101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567986" y="3691494"/>
                <a:ext cx="1345365" cy="134536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  <a:tileRect/>
              </a:gra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  <a:prstDash val="solid"/>
                <a:miter lim="800000"/>
              </a:ln>
              <a:effectLst>
                <a:outerShdw blurRad="279400" dist="165100" dir="2700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350" kern="0">
                  <a:solidFill>
                    <a:prstClr val="white"/>
                  </a:solidFill>
                  <a:latin typeface="方正黑体简体" panose="02010601030101010101" charset="-122"/>
                  <a:ea typeface="方正黑体简体" panose="02010601030101010101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658" y="3510"/>
              <a:ext cx="2088" cy="1579"/>
              <a:chOff x="3805481" y="3482823"/>
              <a:chExt cx="2331146" cy="1762708"/>
            </a:xfrm>
          </p:grpSpPr>
          <p:sp>
            <p:nvSpPr>
              <p:cNvPr id="15" name="任意多边形 14"/>
              <p:cNvSpPr/>
              <p:nvPr/>
            </p:nvSpPr>
            <p:spPr>
              <a:xfrm rot="16200000">
                <a:off x="4089700" y="3198604"/>
                <a:ext cx="1762708" cy="2331146"/>
              </a:xfrm>
              <a:custGeom>
                <a:avLst/>
                <a:gdLst>
                  <a:gd name="connsiteX0" fmla="*/ 881353 w 1762708"/>
                  <a:gd name="connsiteY0" fmla="*/ 0 h 2331146"/>
                  <a:gd name="connsiteX1" fmla="*/ 881354 w 1762708"/>
                  <a:gd name="connsiteY1" fmla="*/ 0 h 2331146"/>
                  <a:gd name="connsiteX2" fmla="*/ 881354 w 1762708"/>
                  <a:gd name="connsiteY2" fmla="*/ 0 h 2331146"/>
                  <a:gd name="connsiteX3" fmla="*/ 1762708 w 1762708"/>
                  <a:gd name="connsiteY3" fmla="*/ 881354 h 2331146"/>
                  <a:gd name="connsiteX4" fmla="*/ 1374127 w 1762708"/>
                  <a:gd name="connsiteY4" fmla="*/ 1612187 h 2331146"/>
                  <a:gd name="connsiteX5" fmla="*/ 1372283 w 1762708"/>
                  <a:gd name="connsiteY5" fmla="*/ 1613188 h 2331146"/>
                  <a:gd name="connsiteX6" fmla="*/ 1372283 w 1762708"/>
                  <a:gd name="connsiteY6" fmla="*/ 1855121 h 2331146"/>
                  <a:gd name="connsiteX7" fmla="*/ 1503445 w 1762708"/>
                  <a:gd name="connsiteY7" fmla="*/ 1855121 h 2331146"/>
                  <a:gd name="connsiteX8" fmla="*/ 881353 w 1762708"/>
                  <a:gd name="connsiteY8" fmla="*/ 2331146 h 2331146"/>
                  <a:gd name="connsiteX9" fmla="*/ 259261 w 1762708"/>
                  <a:gd name="connsiteY9" fmla="*/ 1855121 h 2331146"/>
                  <a:gd name="connsiteX10" fmla="*/ 390423 w 1762708"/>
                  <a:gd name="connsiteY10" fmla="*/ 1855121 h 2331146"/>
                  <a:gd name="connsiteX11" fmla="*/ 390423 w 1762708"/>
                  <a:gd name="connsiteY11" fmla="*/ 1613187 h 2331146"/>
                  <a:gd name="connsiteX12" fmla="*/ 388581 w 1762708"/>
                  <a:gd name="connsiteY12" fmla="*/ 1612187 h 2331146"/>
                  <a:gd name="connsiteX13" fmla="*/ 0 w 1762708"/>
                  <a:gd name="connsiteY13" fmla="*/ 881354 h 2331146"/>
                  <a:gd name="connsiteX14" fmla="*/ 703731 w 1762708"/>
                  <a:gd name="connsiteY14" fmla="*/ 17906 h 2331146"/>
                  <a:gd name="connsiteX15" fmla="*/ 717461 w 1762708"/>
                  <a:gd name="connsiteY15" fmla="*/ 16522 h 2331146"/>
                  <a:gd name="connsiteX16" fmla="*/ 717462 w 1762708"/>
                  <a:gd name="connsiteY16" fmla="*/ 16522 h 2331146"/>
                  <a:gd name="connsiteX17" fmla="*/ 881353 w 1762708"/>
                  <a:gd name="connsiteY17" fmla="*/ 0 h 233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方正黑体简体" panose="02010601030101010101" charset="-122"/>
                  <a:ea typeface="方正黑体简体" panose="02010601030101010101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022567" y="3691495"/>
                <a:ext cx="1345365" cy="134536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  <a:tileRect/>
              </a:gra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  <a:prstDash val="solid"/>
                <a:miter lim="800000"/>
              </a:ln>
              <a:effectLst>
                <a:outerShdw blurRad="279400" dist="165100" dir="2700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350" kern="0">
                  <a:solidFill>
                    <a:prstClr val="white"/>
                  </a:solidFill>
                  <a:latin typeface="方正黑体简体" panose="02010601030101010101" charset="-122"/>
                  <a:ea typeface="方正黑体简体" panose="02010601030101010101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7557" y="3510"/>
              <a:ext cx="2088" cy="1579"/>
              <a:chOff x="6260062" y="3482823"/>
              <a:chExt cx="2331146" cy="1762708"/>
            </a:xfrm>
          </p:grpSpPr>
          <p:sp>
            <p:nvSpPr>
              <p:cNvPr id="68" name="任意多边形 67"/>
              <p:cNvSpPr/>
              <p:nvPr/>
            </p:nvSpPr>
            <p:spPr>
              <a:xfrm rot="16200000">
                <a:off x="6544281" y="3198604"/>
                <a:ext cx="1762708" cy="2331146"/>
              </a:xfrm>
              <a:custGeom>
                <a:avLst/>
                <a:gdLst>
                  <a:gd name="connsiteX0" fmla="*/ 881353 w 1762708"/>
                  <a:gd name="connsiteY0" fmla="*/ 0 h 2331146"/>
                  <a:gd name="connsiteX1" fmla="*/ 881354 w 1762708"/>
                  <a:gd name="connsiteY1" fmla="*/ 0 h 2331146"/>
                  <a:gd name="connsiteX2" fmla="*/ 881354 w 1762708"/>
                  <a:gd name="connsiteY2" fmla="*/ 0 h 2331146"/>
                  <a:gd name="connsiteX3" fmla="*/ 1762708 w 1762708"/>
                  <a:gd name="connsiteY3" fmla="*/ 881354 h 2331146"/>
                  <a:gd name="connsiteX4" fmla="*/ 1374127 w 1762708"/>
                  <a:gd name="connsiteY4" fmla="*/ 1612187 h 2331146"/>
                  <a:gd name="connsiteX5" fmla="*/ 1372283 w 1762708"/>
                  <a:gd name="connsiteY5" fmla="*/ 1613188 h 2331146"/>
                  <a:gd name="connsiteX6" fmla="*/ 1372283 w 1762708"/>
                  <a:gd name="connsiteY6" fmla="*/ 1855121 h 2331146"/>
                  <a:gd name="connsiteX7" fmla="*/ 1503445 w 1762708"/>
                  <a:gd name="connsiteY7" fmla="*/ 1855121 h 2331146"/>
                  <a:gd name="connsiteX8" fmla="*/ 881353 w 1762708"/>
                  <a:gd name="connsiteY8" fmla="*/ 2331146 h 2331146"/>
                  <a:gd name="connsiteX9" fmla="*/ 259261 w 1762708"/>
                  <a:gd name="connsiteY9" fmla="*/ 1855121 h 2331146"/>
                  <a:gd name="connsiteX10" fmla="*/ 390423 w 1762708"/>
                  <a:gd name="connsiteY10" fmla="*/ 1855121 h 2331146"/>
                  <a:gd name="connsiteX11" fmla="*/ 390423 w 1762708"/>
                  <a:gd name="connsiteY11" fmla="*/ 1613187 h 2331146"/>
                  <a:gd name="connsiteX12" fmla="*/ 388581 w 1762708"/>
                  <a:gd name="connsiteY12" fmla="*/ 1612187 h 2331146"/>
                  <a:gd name="connsiteX13" fmla="*/ 0 w 1762708"/>
                  <a:gd name="connsiteY13" fmla="*/ 881354 h 2331146"/>
                  <a:gd name="connsiteX14" fmla="*/ 703731 w 1762708"/>
                  <a:gd name="connsiteY14" fmla="*/ 17906 h 2331146"/>
                  <a:gd name="connsiteX15" fmla="*/ 717461 w 1762708"/>
                  <a:gd name="connsiteY15" fmla="*/ 16522 h 2331146"/>
                  <a:gd name="connsiteX16" fmla="*/ 717462 w 1762708"/>
                  <a:gd name="connsiteY16" fmla="*/ 16522 h 2331146"/>
                  <a:gd name="connsiteX17" fmla="*/ 881353 w 1762708"/>
                  <a:gd name="connsiteY17" fmla="*/ 0 h 233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方正黑体简体" panose="02010601030101010101" charset="-122"/>
                  <a:ea typeface="方正黑体简体" panose="02010601030101010101" charset="-122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6477148" y="3691495"/>
                <a:ext cx="1345365" cy="134536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  <a:tileRect/>
              </a:gra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  <a:prstDash val="solid"/>
                <a:miter lim="800000"/>
              </a:ln>
              <a:effectLst>
                <a:outerShdw blurRad="279400" dist="165100" dir="2700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350" kern="0">
                  <a:solidFill>
                    <a:prstClr val="white"/>
                  </a:solidFill>
                  <a:latin typeface="方正黑体简体" panose="02010601030101010101" charset="-122"/>
                  <a:ea typeface="方正黑体简体" panose="02010601030101010101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0457" y="3510"/>
              <a:ext cx="2088" cy="1579"/>
              <a:chOff x="8714642" y="3482823"/>
              <a:chExt cx="2331146" cy="1762708"/>
            </a:xfrm>
          </p:grpSpPr>
          <p:sp>
            <p:nvSpPr>
              <p:cNvPr id="71" name="任意多边形 70"/>
              <p:cNvSpPr/>
              <p:nvPr/>
            </p:nvSpPr>
            <p:spPr>
              <a:xfrm rot="16200000">
                <a:off x="8998861" y="3198604"/>
                <a:ext cx="1762708" cy="2331146"/>
              </a:xfrm>
              <a:custGeom>
                <a:avLst/>
                <a:gdLst>
                  <a:gd name="connsiteX0" fmla="*/ 881353 w 1762708"/>
                  <a:gd name="connsiteY0" fmla="*/ 0 h 2331146"/>
                  <a:gd name="connsiteX1" fmla="*/ 881354 w 1762708"/>
                  <a:gd name="connsiteY1" fmla="*/ 0 h 2331146"/>
                  <a:gd name="connsiteX2" fmla="*/ 881354 w 1762708"/>
                  <a:gd name="connsiteY2" fmla="*/ 0 h 2331146"/>
                  <a:gd name="connsiteX3" fmla="*/ 1762708 w 1762708"/>
                  <a:gd name="connsiteY3" fmla="*/ 881354 h 2331146"/>
                  <a:gd name="connsiteX4" fmla="*/ 1374127 w 1762708"/>
                  <a:gd name="connsiteY4" fmla="*/ 1612187 h 2331146"/>
                  <a:gd name="connsiteX5" fmla="*/ 1372283 w 1762708"/>
                  <a:gd name="connsiteY5" fmla="*/ 1613188 h 2331146"/>
                  <a:gd name="connsiteX6" fmla="*/ 1372283 w 1762708"/>
                  <a:gd name="connsiteY6" fmla="*/ 1855121 h 2331146"/>
                  <a:gd name="connsiteX7" fmla="*/ 1503445 w 1762708"/>
                  <a:gd name="connsiteY7" fmla="*/ 1855121 h 2331146"/>
                  <a:gd name="connsiteX8" fmla="*/ 881353 w 1762708"/>
                  <a:gd name="connsiteY8" fmla="*/ 2331146 h 2331146"/>
                  <a:gd name="connsiteX9" fmla="*/ 259261 w 1762708"/>
                  <a:gd name="connsiteY9" fmla="*/ 1855121 h 2331146"/>
                  <a:gd name="connsiteX10" fmla="*/ 390423 w 1762708"/>
                  <a:gd name="connsiteY10" fmla="*/ 1855121 h 2331146"/>
                  <a:gd name="connsiteX11" fmla="*/ 390423 w 1762708"/>
                  <a:gd name="connsiteY11" fmla="*/ 1613187 h 2331146"/>
                  <a:gd name="connsiteX12" fmla="*/ 388581 w 1762708"/>
                  <a:gd name="connsiteY12" fmla="*/ 1612187 h 2331146"/>
                  <a:gd name="connsiteX13" fmla="*/ 0 w 1762708"/>
                  <a:gd name="connsiteY13" fmla="*/ 881354 h 2331146"/>
                  <a:gd name="connsiteX14" fmla="*/ 703731 w 1762708"/>
                  <a:gd name="connsiteY14" fmla="*/ 17906 h 2331146"/>
                  <a:gd name="connsiteX15" fmla="*/ 717461 w 1762708"/>
                  <a:gd name="connsiteY15" fmla="*/ 16522 h 2331146"/>
                  <a:gd name="connsiteX16" fmla="*/ 717462 w 1762708"/>
                  <a:gd name="connsiteY16" fmla="*/ 16522 h 2331146"/>
                  <a:gd name="connsiteX17" fmla="*/ 881353 w 1762708"/>
                  <a:gd name="connsiteY17" fmla="*/ 0 h 233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708" h="2331146">
                    <a:moveTo>
                      <a:pt x="881353" y="0"/>
                    </a:moveTo>
                    <a:lnTo>
                      <a:pt x="881354" y="0"/>
                    </a:lnTo>
                    <a:lnTo>
                      <a:pt x="881354" y="0"/>
                    </a:lnTo>
                    <a:cubicBezTo>
                      <a:pt x="1368112" y="0"/>
                      <a:pt x="1762708" y="394596"/>
                      <a:pt x="1762708" y="881354"/>
                    </a:cubicBezTo>
                    <a:cubicBezTo>
                      <a:pt x="1762708" y="1185578"/>
                      <a:pt x="1608569" y="1453801"/>
                      <a:pt x="1374127" y="1612187"/>
                    </a:cubicBezTo>
                    <a:lnTo>
                      <a:pt x="1372283" y="1613188"/>
                    </a:lnTo>
                    <a:lnTo>
                      <a:pt x="1372283" y="1855121"/>
                    </a:lnTo>
                    <a:lnTo>
                      <a:pt x="1503445" y="1855121"/>
                    </a:lnTo>
                    <a:lnTo>
                      <a:pt x="881353" y="2331146"/>
                    </a:lnTo>
                    <a:lnTo>
                      <a:pt x="259261" y="1855121"/>
                    </a:lnTo>
                    <a:lnTo>
                      <a:pt x="390423" y="1855121"/>
                    </a:lnTo>
                    <a:lnTo>
                      <a:pt x="390423" y="1613187"/>
                    </a:lnTo>
                    <a:lnTo>
                      <a:pt x="388581" y="1612187"/>
                    </a:lnTo>
                    <a:cubicBezTo>
                      <a:pt x="154139" y="1453801"/>
                      <a:pt x="0" y="1185578"/>
                      <a:pt x="0" y="881354"/>
                    </a:cubicBezTo>
                    <a:cubicBezTo>
                      <a:pt x="0" y="455441"/>
                      <a:pt x="302113" y="100089"/>
                      <a:pt x="703731" y="17906"/>
                    </a:cubicBezTo>
                    <a:lnTo>
                      <a:pt x="717461" y="16522"/>
                    </a:lnTo>
                    <a:lnTo>
                      <a:pt x="717462" y="16522"/>
                    </a:lnTo>
                    <a:cubicBezTo>
                      <a:pt x="770400" y="5689"/>
                      <a:pt x="825213" y="0"/>
                      <a:pt x="88135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latin typeface="方正黑体简体" panose="02010601030101010101" charset="-122"/>
                  <a:ea typeface="方正黑体简体" panose="02010601030101010101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8931728" y="3691495"/>
                <a:ext cx="1345365" cy="134536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100000"/>
                    </a:srgbClr>
                  </a:gs>
                  <a:gs pos="0">
                    <a:srgbClr val="D9D9DA"/>
                  </a:gs>
                </a:gsLst>
                <a:lin ang="2700000" scaled="1"/>
                <a:tileRect/>
              </a:gra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3500000" scaled="1"/>
                  <a:tileRect/>
                </a:gradFill>
                <a:prstDash val="solid"/>
                <a:miter lim="800000"/>
              </a:ln>
              <a:effectLst>
                <a:outerShdw blurRad="279400" dist="165100" dir="2700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350" kern="0">
                  <a:solidFill>
                    <a:prstClr val="white"/>
                  </a:solidFill>
                  <a:latin typeface="方正黑体简体" panose="02010601030101010101" charset="-122"/>
                  <a:ea typeface="方正黑体简体" panose="02010601030101010101" charset="-122"/>
                </a:endParaRPr>
              </a:p>
            </p:txBody>
          </p:sp>
        </p:grpSp>
        <p:sp>
          <p:nvSpPr>
            <p:cNvPr id="73" name="椭圆 52"/>
            <p:cNvSpPr/>
            <p:nvPr/>
          </p:nvSpPr>
          <p:spPr>
            <a:xfrm>
              <a:off x="2337" y="4101"/>
              <a:ext cx="438" cy="397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74" name="椭圆 53"/>
            <p:cNvSpPr/>
            <p:nvPr/>
          </p:nvSpPr>
          <p:spPr>
            <a:xfrm>
              <a:off x="5255" y="4080"/>
              <a:ext cx="400" cy="438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75" name="椭圆 54"/>
            <p:cNvSpPr/>
            <p:nvPr/>
          </p:nvSpPr>
          <p:spPr>
            <a:xfrm>
              <a:off x="8135" y="4096"/>
              <a:ext cx="438" cy="406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76" name="椭圆 55"/>
            <p:cNvSpPr/>
            <p:nvPr/>
          </p:nvSpPr>
          <p:spPr>
            <a:xfrm>
              <a:off x="11041" y="4080"/>
              <a:ext cx="424" cy="438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207" y="4024"/>
              <a:ext cx="745" cy="5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5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01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6104" y="4024"/>
              <a:ext cx="745" cy="5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5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02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9005" y="4024"/>
              <a:ext cx="745" cy="5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5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03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1904" y="4024"/>
              <a:ext cx="745" cy="5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5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04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0395" y="3433445"/>
            <a:ext cx="1858645" cy="1195705"/>
            <a:chOff x="696" y="4841"/>
            <a:chExt cx="2927" cy="1883"/>
          </a:xfrm>
        </p:grpSpPr>
        <p:sp>
          <p:nvSpPr>
            <p:cNvPr id="23" name="333333"/>
            <p:cNvSpPr txBox="1"/>
            <p:nvPr/>
          </p:nvSpPr>
          <p:spPr>
            <a:xfrm>
              <a:off x="711" y="4841"/>
              <a:ext cx="286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增进民生福祉是发展的根本目的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4" name="1111"/>
            <p:cNvSpPr txBox="1"/>
            <p:nvPr/>
          </p:nvSpPr>
          <p:spPr>
            <a:xfrm>
              <a:off x="696" y="5852"/>
              <a:ext cx="2927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增进民生福祉是我们党坚持立党为公、执政为民的本质要求。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78960" y="3565525"/>
            <a:ext cx="2255520" cy="921385"/>
            <a:chOff x="868" y="4841"/>
            <a:chExt cx="3552" cy="1451"/>
          </a:xfrm>
        </p:grpSpPr>
        <p:sp>
          <p:nvSpPr>
            <p:cNvPr id="26" name="333333"/>
            <p:cNvSpPr txBox="1"/>
            <p:nvPr/>
          </p:nvSpPr>
          <p:spPr>
            <a:xfrm>
              <a:off x="868" y="4841"/>
              <a:ext cx="355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坚决打赢脱贫攻坚战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7" name="1111"/>
            <p:cNvSpPr txBox="1"/>
            <p:nvPr/>
          </p:nvSpPr>
          <p:spPr>
            <a:xfrm>
              <a:off x="920" y="5420"/>
              <a:ext cx="2813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脱贫攻坚贵在精准、重在精准、成败之举在于精准。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16480" y="908050"/>
            <a:ext cx="2814320" cy="1063625"/>
            <a:chOff x="448" y="4841"/>
            <a:chExt cx="4432" cy="1675"/>
          </a:xfrm>
        </p:grpSpPr>
        <p:sp>
          <p:nvSpPr>
            <p:cNvPr id="29" name="333333"/>
            <p:cNvSpPr txBox="1"/>
            <p:nvPr/>
          </p:nvSpPr>
          <p:spPr>
            <a:xfrm>
              <a:off x="560" y="4841"/>
              <a:ext cx="4096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紧紧抓住人民最关心最直接最现实的利益问题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30" name="1111"/>
            <p:cNvSpPr txBox="1"/>
            <p:nvPr/>
          </p:nvSpPr>
          <p:spPr>
            <a:xfrm>
              <a:off x="448" y="5692"/>
              <a:ext cx="443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教育是国之大计、党之大计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就业是最大的民生工程、民心工程、根基工程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02960" y="898525"/>
            <a:ext cx="2123440" cy="1083945"/>
            <a:chOff x="306" y="4841"/>
            <a:chExt cx="3344" cy="1707"/>
          </a:xfrm>
        </p:grpSpPr>
        <p:sp>
          <p:nvSpPr>
            <p:cNvPr id="32" name="333333"/>
            <p:cNvSpPr txBox="1"/>
            <p:nvPr/>
          </p:nvSpPr>
          <p:spPr>
            <a:xfrm>
              <a:off x="306" y="4841"/>
              <a:ext cx="33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打造共建共治共享的社会治理格局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33" name="1111"/>
            <p:cNvSpPr txBox="1"/>
            <p:nvPr/>
          </p:nvSpPr>
          <p:spPr>
            <a:xfrm>
              <a:off x="552" y="5724"/>
              <a:ext cx="281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加强和创新社会治理，关键在体制创新，核心是人。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</p:spTree>
  </p:cSld>
  <p:clrMapOvr>
    <a:masterClrMapping/>
  </p:clrMapOvr>
  <p:transition spd="slow" advClick="0" advTm="2000">
    <p:random/>
  </p:transition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9525" y="110490"/>
            <a:ext cx="9153525" cy="541655"/>
            <a:chOff x="-15" y="174"/>
            <a:chExt cx="14415" cy="8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6373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583" y="397"/>
              <a:ext cx="4040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3765"/>
              <a:r>
                <a:rPr lang="zh-CN" altLang="en-US" sz="2000" kern="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</a:t>
              </a:r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十三、建设美丽中国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6023629" y="1254148"/>
            <a:ext cx="1604286" cy="802143"/>
          </a:xfrm>
          <a:custGeom>
            <a:avLst/>
            <a:gdLst>
              <a:gd name="connsiteX0" fmla="*/ 1069524 w 2139048"/>
              <a:gd name="connsiteY0" fmla="*/ 0 h 1069524"/>
              <a:gd name="connsiteX1" fmla="*/ 2139048 w 2139048"/>
              <a:gd name="connsiteY1" fmla="*/ 1069524 h 1069524"/>
              <a:gd name="connsiteX2" fmla="*/ 0 w 2139048"/>
              <a:gd name="connsiteY2" fmla="*/ 1069524 h 1069524"/>
              <a:gd name="connsiteX3" fmla="*/ 1069524 w 2139048"/>
              <a:gd name="connsiteY3" fmla="*/ 0 h 106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048" h="1069524">
                <a:moveTo>
                  <a:pt x="1069524" y="0"/>
                </a:moveTo>
                <a:lnTo>
                  <a:pt x="2139048" y="1069524"/>
                </a:lnTo>
                <a:lnTo>
                  <a:pt x="0" y="1069524"/>
                </a:lnTo>
                <a:lnTo>
                  <a:pt x="106952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 flipH="1">
            <a:off x="6621143" y="1583416"/>
            <a:ext cx="5514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rPr>
              <a:t>04</a:t>
            </a:r>
          </a:p>
        </p:txBody>
      </p:sp>
      <p:sp>
        <p:nvSpPr>
          <p:cNvPr id="20" name="任意多边形 19"/>
          <p:cNvSpPr/>
          <p:nvPr/>
        </p:nvSpPr>
        <p:spPr>
          <a:xfrm flipH="1">
            <a:off x="2442866" y="1255418"/>
            <a:ext cx="1604286" cy="802143"/>
          </a:xfrm>
          <a:custGeom>
            <a:avLst/>
            <a:gdLst>
              <a:gd name="connsiteX0" fmla="*/ 1069524 w 2139048"/>
              <a:gd name="connsiteY0" fmla="*/ 0 h 1069524"/>
              <a:gd name="connsiteX1" fmla="*/ 2139048 w 2139048"/>
              <a:gd name="connsiteY1" fmla="*/ 1069524 h 1069524"/>
              <a:gd name="connsiteX2" fmla="*/ 0 w 2139048"/>
              <a:gd name="connsiteY2" fmla="*/ 1069524 h 1069524"/>
              <a:gd name="connsiteX3" fmla="*/ 1069524 w 2139048"/>
              <a:gd name="connsiteY3" fmla="*/ 0 h 106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048" h="1069524">
                <a:moveTo>
                  <a:pt x="1069524" y="0"/>
                </a:moveTo>
                <a:lnTo>
                  <a:pt x="2139048" y="1069524"/>
                </a:lnTo>
                <a:lnTo>
                  <a:pt x="0" y="1069524"/>
                </a:lnTo>
                <a:lnTo>
                  <a:pt x="106952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 flipH="1">
            <a:off x="2908300" y="1522456"/>
            <a:ext cx="5514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rPr>
              <a:t>02</a:t>
            </a:r>
          </a:p>
        </p:txBody>
      </p:sp>
      <p:sp>
        <p:nvSpPr>
          <p:cNvPr id="24" name="任意多边形 23"/>
          <p:cNvSpPr/>
          <p:nvPr/>
        </p:nvSpPr>
        <p:spPr>
          <a:xfrm flipH="1" flipV="1">
            <a:off x="4192607" y="2390865"/>
            <a:ext cx="1604286" cy="802143"/>
          </a:xfrm>
          <a:custGeom>
            <a:avLst/>
            <a:gdLst>
              <a:gd name="connsiteX0" fmla="*/ 1069524 w 2139048"/>
              <a:gd name="connsiteY0" fmla="*/ 0 h 1069524"/>
              <a:gd name="connsiteX1" fmla="*/ 2139048 w 2139048"/>
              <a:gd name="connsiteY1" fmla="*/ 1069524 h 1069524"/>
              <a:gd name="connsiteX2" fmla="*/ 0 w 2139048"/>
              <a:gd name="connsiteY2" fmla="*/ 1069524 h 1069524"/>
              <a:gd name="connsiteX3" fmla="*/ 1069524 w 2139048"/>
              <a:gd name="connsiteY3" fmla="*/ 0 h 106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048" h="1069524">
                <a:moveTo>
                  <a:pt x="1069524" y="0"/>
                </a:moveTo>
                <a:lnTo>
                  <a:pt x="2139048" y="1069524"/>
                </a:lnTo>
                <a:lnTo>
                  <a:pt x="0" y="1069524"/>
                </a:lnTo>
                <a:lnTo>
                  <a:pt x="106952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 flipH="1">
            <a:off x="4712510" y="2462059"/>
            <a:ext cx="5514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rPr>
              <a:t>03</a:t>
            </a:r>
          </a:p>
        </p:txBody>
      </p:sp>
      <p:sp>
        <p:nvSpPr>
          <p:cNvPr id="28" name="任意多边形 27"/>
          <p:cNvSpPr/>
          <p:nvPr/>
        </p:nvSpPr>
        <p:spPr>
          <a:xfrm flipH="1" flipV="1">
            <a:off x="550885" y="2390865"/>
            <a:ext cx="1604286" cy="802143"/>
          </a:xfrm>
          <a:custGeom>
            <a:avLst/>
            <a:gdLst>
              <a:gd name="connsiteX0" fmla="*/ 1069524 w 2139048"/>
              <a:gd name="connsiteY0" fmla="*/ 0 h 1069524"/>
              <a:gd name="connsiteX1" fmla="*/ 2139048 w 2139048"/>
              <a:gd name="connsiteY1" fmla="*/ 1069524 h 1069524"/>
              <a:gd name="connsiteX2" fmla="*/ 0 w 2139048"/>
              <a:gd name="connsiteY2" fmla="*/ 1069524 h 1069524"/>
              <a:gd name="connsiteX3" fmla="*/ 1069524 w 2139048"/>
              <a:gd name="connsiteY3" fmla="*/ 0 h 106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048" h="1069524">
                <a:moveTo>
                  <a:pt x="1069524" y="0"/>
                </a:moveTo>
                <a:lnTo>
                  <a:pt x="2139048" y="1069524"/>
                </a:lnTo>
                <a:lnTo>
                  <a:pt x="0" y="1069524"/>
                </a:lnTo>
                <a:lnTo>
                  <a:pt x="106952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 flipH="1">
            <a:off x="1070787" y="2462059"/>
            <a:ext cx="5514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rPr>
              <a:t>01</a:t>
            </a:r>
          </a:p>
        </p:txBody>
      </p:sp>
      <p:sp>
        <p:nvSpPr>
          <p:cNvPr id="33" name="333333"/>
          <p:cNvSpPr txBox="1"/>
          <p:nvPr/>
        </p:nvSpPr>
        <p:spPr>
          <a:xfrm>
            <a:off x="2478405" y="2411095"/>
            <a:ext cx="148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绿水青山就是金山银山</a:t>
            </a:r>
            <a:endParaRPr lang="zh-CN" altLang="en-US" dirty="0">
              <a:solidFill>
                <a:srgbClr val="C0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36" name="333333"/>
          <p:cNvSpPr txBox="1"/>
          <p:nvPr/>
        </p:nvSpPr>
        <p:spPr>
          <a:xfrm>
            <a:off x="6028690" y="2380615"/>
            <a:ext cx="1167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统筹山水林田湖草系统治理</a:t>
            </a:r>
            <a:endParaRPr lang="zh-CN" altLang="en-US" dirty="0">
              <a:solidFill>
                <a:srgbClr val="C0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77520" y="3234690"/>
            <a:ext cx="2509520" cy="1545590"/>
            <a:chOff x="548" y="4825"/>
            <a:chExt cx="3952" cy="2434"/>
          </a:xfrm>
        </p:grpSpPr>
        <p:sp>
          <p:nvSpPr>
            <p:cNvPr id="39" name="333333"/>
            <p:cNvSpPr txBox="1"/>
            <p:nvPr/>
          </p:nvSpPr>
          <p:spPr>
            <a:xfrm>
              <a:off x="916" y="4825"/>
              <a:ext cx="232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坚持人与自然和谐共生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0" name="1111"/>
            <p:cNvSpPr txBox="1"/>
            <p:nvPr/>
          </p:nvSpPr>
          <p:spPr>
            <a:xfrm>
              <a:off x="548" y="5660"/>
              <a:ext cx="3952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生态兴则文明兴，生态衰则文明衰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既是重大政治问题，也是重大社会问题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要像保护眼睛一样保护生态环境，像对待生命一样对待生态环境。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42" name="333333"/>
          <p:cNvSpPr txBox="1"/>
          <p:nvPr/>
        </p:nvSpPr>
        <p:spPr>
          <a:xfrm>
            <a:off x="4053840" y="327533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推动形成绿色发展方式和生活方式</a:t>
            </a:r>
            <a:endParaRPr lang="zh-CN" altLang="en-US" dirty="0">
              <a:solidFill>
                <a:srgbClr val="C0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 flipH="1" flipV="1">
            <a:off x="7291407" y="2441664"/>
            <a:ext cx="1476673" cy="802143"/>
          </a:xfrm>
          <a:custGeom>
            <a:avLst/>
            <a:gdLst>
              <a:gd name="connsiteX0" fmla="*/ 1069524 w 2139048"/>
              <a:gd name="connsiteY0" fmla="*/ 0 h 1069524"/>
              <a:gd name="connsiteX1" fmla="*/ 2139048 w 2139048"/>
              <a:gd name="connsiteY1" fmla="*/ 1069524 h 1069524"/>
              <a:gd name="connsiteX2" fmla="*/ 0 w 2139048"/>
              <a:gd name="connsiteY2" fmla="*/ 1069524 h 1069524"/>
              <a:gd name="connsiteX3" fmla="*/ 1069524 w 2139048"/>
              <a:gd name="connsiteY3" fmla="*/ 0 h 106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048" h="1069524">
                <a:moveTo>
                  <a:pt x="1069524" y="0"/>
                </a:moveTo>
                <a:lnTo>
                  <a:pt x="2139048" y="1069524"/>
                </a:lnTo>
                <a:lnTo>
                  <a:pt x="0" y="1069524"/>
                </a:lnTo>
                <a:lnTo>
                  <a:pt x="106952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 flipH="1">
            <a:off x="7811310" y="2512859"/>
            <a:ext cx="5514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 smtClean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</a:rPr>
              <a:t>05</a:t>
            </a:r>
            <a:endParaRPr lang="en-US" altLang="zh-CN" sz="2100" dirty="0">
              <a:solidFill>
                <a:schemeClr val="bg1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44" name="333333"/>
          <p:cNvSpPr txBox="1"/>
          <p:nvPr/>
        </p:nvSpPr>
        <p:spPr>
          <a:xfrm>
            <a:off x="7451090" y="3376295"/>
            <a:ext cx="132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实行最严格的生态环境保护制度</a:t>
            </a:r>
            <a:endParaRPr lang="zh-CN" altLang="en-US" dirty="0">
              <a:solidFill>
                <a:srgbClr val="C0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9525" y="110490"/>
            <a:ext cx="9153525" cy="521335"/>
            <a:chOff x="-15" y="174"/>
            <a:chExt cx="14415" cy="82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9647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567" y="365"/>
              <a:ext cx="7965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3765"/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十四、坚持维护国家主权、安全、发展利益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84250" y="1800225"/>
            <a:ext cx="646430" cy="646430"/>
            <a:chOff x="1550" y="4167"/>
            <a:chExt cx="1018" cy="1018"/>
          </a:xfrm>
        </p:grpSpPr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550" y="4167"/>
              <a:ext cx="1019" cy="10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1910" y="4414"/>
              <a:ext cx="293" cy="409"/>
            </a:xfrm>
            <a:custGeom>
              <a:avLst/>
              <a:gdLst>
                <a:gd name="T0" fmla="*/ 195 w 346"/>
                <a:gd name="T1" fmla="*/ 0 h 479"/>
                <a:gd name="T2" fmla="*/ 195 w 346"/>
                <a:gd name="T3" fmla="*/ 0 h 479"/>
                <a:gd name="T4" fmla="*/ 160 w 346"/>
                <a:gd name="T5" fmla="*/ 0 h 479"/>
                <a:gd name="T6" fmla="*/ 160 w 346"/>
                <a:gd name="T7" fmla="*/ 328 h 479"/>
                <a:gd name="T8" fmla="*/ 80 w 346"/>
                <a:gd name="T9" fmla="*/ 328 h 479"/>
                <a:gd name="T10" fmla="*/ 10 w 346"/>
                <a:gd name="T11" fmla="*/ 425 h 479"/>
                <a:gd name="T12" fmla="*/ 124 w 346"/>
                <a:gd name="T13" fmla="*/ 461 h 479"/>
                <a:gd name="T14" fmla="*/ 195 w 346"/>
                <a:gd name="T15" fmla="*/ 372 h 479"/>
                <a:gd name="T16" fmla="*/ 195 w 346"/>
                <a:gd name="T17" fmla="*/ 106 h 479"/>
                <a:gd name="T18" fmla="*/ 257 w 346"/>
                <a:gd name="T19" fmla="*/ 230 h 479"/>
                <a:gd name="T20" fmla="*/ 275 w 346"/>
                <a:gd name="T21" fmla="*/ 230 h 479"/>
                <a:gd name="T22" fmla="*/ 195 w 346"/>
                <a:gd name="T2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479">
                  <a:moveTo>
                    <a:pt x="195" y="0"/>
                  </a:moveTo>
                  <a:lnTo>
                    <a:pt x="195" y="0"/>
                  </a:lnTo>
                  <a:cubicBezTo>
                    <a:pt x="160" y="0"/>
                    <a:pt x="160" y="0"/>
                    <a:pt x="160" y="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33" y="319"/>
                    <a:pt x="107" y="319"/>
                    <a:pt x="80" y="328"/>
                  </a:cubicBezTo>
                  <a:cubicBezTo>
                    <a:pt x="26" y="346"/>
                    <a:pt x="0" y="390"/>
                    <a:pt x="10" y="425"/>
                  </a:cubicBezTo>
                  <a:cubicBezTo>
                    <a:pt x="26" y="461"/>
                    <a:pt x="71" y="478"/>
                    <a:pt x="124" y="461"/>
                  </a:cubicBezTo>
                  <a:cubicBezTo>
                    <a:pt x="169" y="443"/>
                    <a:pt x="195" y="408"/>
                    <a:pt x="195" y="372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66" y="124"/>
                    <a:pt x="266" y="212"/>
                    <a:pt x="257" y="230"/>
                  </a:cubicBezTo>
                  <a:cubicBezTo>
                    <a:pt x="257" y="239"/>
                    <a:pt x="266" y="248"/>
                    <a:pt x="275" y="230"/>
                  </a:cubicBezTo>
                  <a:cubicBezTo>
                    <a:pt x="345" y="115"/>
                    <a:pt x="195" y="62"/>
                    <a:pt x="19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5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84250" y="3353435"/>
            <a:ext cx="646430" cy="646430"/>
            <a:chOff x="1550" y="5908"/>
            <a:chExt cx="1018" cy="1018"/>
          </a:xfrm>
        </p:grpSpPr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1550" y="5908"/>
              <a:ext cx="1018" cy="10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1868" y="6270"/>
              <a:ext cx="424" cy="356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5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90465" y="1800225"/>
            <a:ext cx="645160" cy="646430"/>
            <a:chOff x="8174" y="4167"/>
            <a:chExt cx="1016" cy="1018"/>
          </a:xfrm>
        </p:grpSpPr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8174" y="4167"/>
              <a:ext cx="1016" cy="10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01"/>
            <p:cNvSpPr>
              <a:spLocks noChangeArrowheads="1"/>
            </p:cNvSpPr>
            <p:nvPr/>
          </p:nvSpPr>
          <p:spPr bwMode="auto">
            <a:xfrm>
              <a:off x="8470" y="4423"/>
              <a:ext cx="424" cy="326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5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90465" y="3448685"/>
            <a:ext cx="645160" cy="646430"/>
            <a:chOff x="8174" y="5908"/>
            <a:chExt cx="1016" cy="1018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8174" y="5908"/>
              <a:ext cx="1016" cy="10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ru-RU" altLang="en-US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14"/>
            <p:cNvSpPr>
              <a:spLocks noChangeArrowheads="1"/>
            </p:cNvSpPr>
            <p:nvPr/>
          </p:nvSpPr>
          <p:spPr bwMode="auto">
            <a:xfrm>
              <a:off x="8496" y="6223"/>
              <a:ext cx="394" cy="416"/>
            </a:xfrm>
            <a:custGeom>
              <a:avLst/>
              <a:gdLst>
                <a:gd name="T0" fmla="*/ 443 w 462"/>
                <a:gd name="T1" fmla="*/ 301 h 488"/>
                <a:gd name="T2" fmla="*/ 443 w 462"/>
                <a:gd name="T3" fmla="*/ 301 h 488"/>
                <a:gd name="T4" fmla="*/ 408 w 462"/>
                <a:gd name="T5" fmla="*/ 266 h 488"/>
                <a:gd name="T6" fmla="*/ 408 w 462"/>
                <a:gd name="T7" fmla="*/ 221 h 488"/>
                <a:gd name="T8" fmla="*/ 443 w 462"/>
                <a:gd name="T9" fmla="*/ 186 h 488"/>
                <a:gd name="T10" fmla="*/ 443 w 462"/>
                <a:gd name="T11" fmla="*/ 160 h 488"/>
                <a:gd name="T12" fmla="*/ 381 w 462"/>
                <a:gd name="T13" fmla="*/ 151 h 488"/>
                <a:gd name="T14" fmla="*/ 364 w 462"/>
                <a:gd name="T15" fmla="*/ 124 h 488"/>
                <a:gd name="T16" fmla="*/ 390 w 462"/>
                <a:gd name="T17" fmla="*/ 36 h 488"/>
                <a:gd name="T18" fmla="*/ 381 w 462"/>
                <a:gd name="T19" fmla="*/ 27 h 488"/>
                <a:gd name="T20" fmla="*/ 311 w 462"/>
                <a:gd name="T21" fmla="*/ 71 h 488"/>
                <a:gd name="T22" fmla="*/ 267 w 462"/>
                <a:gd name="T23" fmla="*/ 53 h 488"/>
                <a:gd name="T24" fmla="*/ 248 w 462"/>
                <a:gd name="T25" fmla="*/ 17 h 488"/>
                <a:gd name="T26" fmla="*/ 213 w 462"/>
                <a:gd name="T27" fmla="*/ 17 h 488"/>
                <a:gd name="T28" fmla="*/ 195 w 462"/>
                <a:gd name="T29" fmla="*/ 53 h 488"/>
                <a:gd name="T30" fmla="*/ 151 w 462"/>
                <a:gd name="T31" fmla="*/ 71 h 488"/>
                <a:gd name="T32" fmla="*/ 116 w 462"/>
                <a:gd name="T33" fmla="*/ 53 h 488"/>
                <a:gd name="T34" fmla="*/ 89 w 462"/>
                <a:gd name="T35" fmla="*/ 71 h 488"/>
                <a:gd name="T36" fmla="*/ 89 w 462"/>
                <a:gd name="T37" fmla="*/ 106 h 488"/>
                <a:gd name="T38" fmla="*/ 63 w 462"/>
                <a:gd name="T39" fmla="*/ 142 h 488"/>
                <a:gd name="T40" fmla="*/ 18 w 462"/>
                <a:gd name="T41" fmla="*/ 160 h 488"/>
                <a:gd name="T42" fmla="*/ 18 w 462"/>
                <a:gd name="T43" fmla="*/ 186 h 488"/>
                <a:gd name="T44" fmla="*/ 63 w 462"/>
                <a:gd name="T45" fmla="*/ 221 h 488"/>
                <a:gd name="T46" fmla="*/ 63 w 462"/>
                <a:gd name="T47" fmla="*/ 266 h 488"/>
                <a:gd name="T48" fmla="*/ 18 w 462"/>
                <a:gd name="T49" fmla="*/ 301 h 488"/>
                <a:gd name="T50" fmla="*/ 27 w 462"/>
                <a:gd name="T51" fmla="*/ 319 h 488"/>
                <a:gd name="T52" fmla="*/ 71 w 462"/>
                <a:gd name="T53" fmla="*/ 328 h 488"/>
                <a:gd name="T54" fmla="*/ 98 w 462"/>
                <a:gd name="T55" fmla="*/ 364 h 488"/>
                <a:gd name="T56" fmla="*/ 71 w 462"/>
                <a:gd name="T57" fmla="*/ 443 h 488"/>
                <a:gd name="T58" fmla="*/ 89 w 462"/>
                <a:gd name="T59" fmla="*/ 461 h 488"/>
                <a:gd name="T60" fmla="*/ 142 w 462"/>
                <a:gd name="T61" fmla="*/ 425 h 488"/>
                <a:gd name="T62" fmla="*/ 186 w 462"/>
                <a:gd name="T63" fmla="*/ 434 h 488"/>
                <a:gd name="T64" fmla="*/ 213 w 462"/>
                <a:gd name="T65" fmla="*/ 470 h 488"/>
                <a:gd name="T66" fmla="*/ 248 w 462"/>
                <a:gd name="T67" fmla="*/ 470 h 488"/>
                <a:gd name="T68" fmla="*/ 267 w 462"/>
                <a:gd name="T69" fmla="*/ 425 h 488"/>
                <a:gd name="T70" fmla="*/ 311 w 462"/>
                <a:gd name="T71" fmla="*/ 408 h 488"/>
                <a:gd name="T72" fmla="*/ 355 w 462"/>
                <a:gd name="T73" fmla="*/ 434 h 488"/>
                <a:gd name="T74" fmla="*/ 373 w 462"/>
                <a:gd name="T75" fmla="*/ 417 h 488"/>
                <a:gd name="T76" fmla="*/ 373 w 462"/>
                <a:gd name="T77" fmla="*/ 372 h 488"/>
                <a:gd name="T78" fmla="*/ 399 w 462"/>
                <a:gd name="T79" fmla="*/ 337 h 488"/>
                <a:gd name="T80" fmla="*/ 443 w 462"/>
                <a:gd name="T81" fmla="*/ 328 h 488"/>
                <a:gd name="T82" fmla="*/ 443 w 462"/>
                <a:gd name="T83" fmla="*/ 301 h 488"/>
                <a:gd name="T84" fmla="*/ 257 w 462"/>
                <a:gd name="T85" fmla="*/ 346 h 488"/>
                <a:gd name="T86" fmla="*/ 257 w 462"/>
                <a:gd name="T87" fmla="*/ 346 h 488"/>
                <a:gd name="T88" fmla="*/ 204 w 462"/>
                <a:gd name="T89" fmla="*/ 346 h 488"/>
                <a:gd name="T90" fmla="*/ 204 w 462"/>
                <a:gd name="T91" fmla="*/ 292 h 488"/>
                <a:gd name="T92" fmla="*/ 257 w 462"/>
                <a:gd name="T93" fmla="*/ 292 h 488"/>
                <a:gd name="T94" fmla="*/ 257 w 462"/>
                <a:gd name="T95" fmla="*/ 346 h 488"/>
                <a:gd name="T96" fmla="*/ 257 w 462"/>
                <a:gd name="T97" fmla="*/ 266 h 488"/>
                <a:gd name="T98" fmla="*/ 257 w 462"/>
                <a:gd name="T99" fmla="*/ 266 h 488"/>
                <a:gd name="T100" fmla="*/ 204 w 462"/>
                <a:gd name="T101" fmla="*/ 266 h 488"/>
                <a:gd name="T102" fmla="*/ 204 w 462"/>
                <a:gd name="T103" fmla="*/ 133 h 488"/>
                <a:gd name="T104" fmla="*/ 257 w 462"/>
                <a:gd name="T105" fmla="*/ 133 h 488"/>
                <a:gd name="T106" fmla="*/ 257 w 462"/>
                <a:gd name="T107" fmla="*/ 26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2" h="488">
                  <a:moveTo>
                    <a:pt x="443" y="301"/>
                  </a:moveTo>
                  <a:lnTo>
                    <a:pt x="443" y="301"/>
                  </a:lnTo>
                  <a:cubicBezTo>
                    <a:pt x="408" y="266"/>
                    <a:pt x="408" y="266"/>
                    <a:pt x="408" y="266"/>
                  </a:cubicBezTo>
                  <a:cubicBezTo>
                    <a:pt x="390" y="248"/>
                    <a:pt x="390" y="230"/>
                    <a:pt x="408" y="221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61" y="168"/>
                    <a:pt x="452" y="160"/>
                    <a:pt x="443" y="160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64" y="151"/>
                    <a:pt x="355" y="142"/>
                    <a:pt x="364" y="124"/>
                  </a:cubicBezTo>
                  <a:cubicBezTo>
                    <a:pt x="390" y="36"/>
                    <a:pt x="390" y="36"/>
                    <a:pt x="390" y="36"/>
                  </a:cubicBezTo>
                  <a:cubicBezTo>
                    <a:pt x="399" y="27"/>
                    <a:pt x="390" y="17"/>
                    <a:pt x="381" y="27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2" y="80"/>
                    <a:pt x="275" y="71"/>
                    <a:pt x="267" y="53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39" y="0"/>
                    <a:pt x="222" y="0"/>
                    <a:pt x="213" y="17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86" y="71"/>
                    <a:pt x="169" y="71"/>
                    <a:pt x="151" y="71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98" y="45"/>
                    <a:pt x="80" y="53"/>
                    <a:pt x="89" y="71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24"/>
                    <a:pt x="80" y="142"/>
                    <a:pt x="63" y="142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9" y="160"/>
                    <a:pt x="0" y="168"/>
                    <a:pt x="18" y="186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71" y="230"/>
                    <a:pt x="71" y="248"/>
                    <a:pt x="63" y="266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311"/>
                    <a:pt x="9" y="319"/>
                    <a:pt x="27" y="319"/>
                  </a:cubicBezTo>
                  <a:cubicBezTo>
                    <a:pt x="71" y="328"/>
                    <a:pt x="71" y="328"/>
                    <a:pt x="71" y="328"/>
                  </a:cubicBezTo>
                  <a:cubicBezTo>
                    <a:pt x="89" y="328"/>
                    <a:pt x="98" y="346"/>
                    <a:pt x="98" y="364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63" y="461"/>
                    <a:pt x="71" y="461"/>
                    <a:pt x="89" y="461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60" y="417"/>
                    <a:pt x="177" y="417"/>
                    <a:pt x="186" y="434"/>
                  </a:cubicBezTo>
                  <a:cubicBezTo>
                    <a:pt x="213" y="470"/>
                    <a:pt x="213" y="470"/>
                    <a:pt x="213" y="470"/>
                  </a:cubicBezTo>
                  <a:cubicBezTo>
                    <a:pt x="222" y="487"/>
                    <a:pt x="239" y="478"/>
                    <a:pt x="248" y="470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75" y="408"/>
                    <a:pt x="292" y="408"/>
                    <a:pt x="311" y="408"/>
                  </a:cubicBezTo>
                  <a:cubicBezTo>
                    <a:pt x="355" y="434"/>
                    <a:pt x="355" y="434"/>
                    <a:pt x="355" y="434"/>
                  </a:cubicBezTo>
                  <a:cubicBezTo>
                    <a:pt x="364" y="443"/>
                    <a:pt x="381" y="434"/>
                    <a:pt x="373" y="417"/>
                  </a:cubicBezTo>
                  <a:cubicBezTo>
                    <a:pt x="373" y="372"/>
                    <a:pt x="373" y="372"/>
                    <a:pt x="373" y="372"/>
                  </a:cubicBezTo>
                  <a:cubicBezTo>
                    <a:pt x="373" y="364"/>
                    <a:pt x="390" y="346"/>
                    <a:pt x="399" y="337"/>
                  </a:cubicBezTo>
                  <a:cubicBezTo>
                    <a:pt x="443" y="328"/>
                    <a:pt x="443" y="328"/>
                    <a:pt x="443" y="328"/>
                  </a:cubicBezTo>
                  <a:cubicBezTo>
                    <a:pt x="452" y="319"/>
                    <a:pt x="461" y="311"/>
                    <a:pt x="443" y="301"/>
                  </a:cubicBezTo>
                  <a:close/>
                  <a:moveTo>
                    <a:pt x="257" y="346"/>
                  </a:moveTo>
                  <a:lnTo>
                    <a:pt x="257" y="346"/>
                  </a:lnTo>
                  <a:cubicBezTo>
                    <a:pt x="204" y="346"/>
                    <a:pt x="204" y="346"/>
                    <a:pt x="204" y="346"/>
                  </a:cubicBezTo>
                  <a:cubicBezTo>
                    <a:pt x="204" y="292"/>
                    <a:pt x="204" y="292"/>
                    <a:pt x="204" y="292"/>
                  </a:cubicBezTo>
                  <a:cubicBezTo>
                    <a:pt x="257" y="292"/>
                    <a:pt x="257" y="292"/>
                    <a:pt x="257" y="292"/>
                  </a:cubicBezTo>
                  <a:lnTo>
                    <a:pt x="257" y="346"/>
                  </a:lnTo>
                  <a:close/>
                  <a:moveTo>
                    <a:pt x="257" y="266"/>
                  </a:moveTo>
                  <a:lnTo>
                    <a:pt x="257" y="266"/>
                  </a:lnTo>
                  <a:cubicBezTo>
                    <a:pt x="204" y="266"/>
                    <a:pt x="204" y="266"/>
                    <a:pt x="204" y="266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57" y="133"/>
                    <a:pt x="257" y="133"/>
                    <a:pt x="257" y="133"/>
                  </a:cubicBezTo>
                  <a:lnTo>
                    <a:pt x="257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5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74825" y="1523365"/>
            <a:ext cx="2797175" cy="1119505"/>
            <a:chOff x="306" y="5080"/>
            <a:chExt cx="4405" cy="1763"/>
          </a:xfrm>
        </p:grpSpPr>
        <p:sp>
          <p:nvSpPr>
            <p:cNvPr id="18" name="333333"/>
            <p:cNvSpPr txBox="1"/>
            <p:nvPr/>
          </p:nvSpPr>
          <p:spPr>
            <a:xfrm>
              <a:off x="306" y="5080"/>
              <a:ext cx="4405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国家安全是安邦定国的重要基石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" name="1111"/>
            <p:cNvSpPr txBox="1"/>
            <p:nvPr/>
          </p:nvSpPr>
          <p:spPr>
            <a:xfrm>
              <a:off x="306" y="5971"/>
              <a:ext cx="4264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总体国家安全观，关键在“总体”，突出的是“大安全”。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54505" y="3124835"/>
            <a:ext cx="2715895" cy="1672590"/>
            <a:chOff x="274" y="5080"/>
            <a:chExt cx="4277" cy="2634"/>
          </a:xfrm>
        </p:grpSpPr>
        <p:sp>
          <p:nvSpPr>
            <p:cNvPr id="22" name="333333"/>
            <p:cNvSpPr txBox="1"/>
            <p:nvPr/>
          </p:nvSpPr>
          <p:spPr>
            <a:xfrm>
              <a:off x="306" y="5080"/>
              <a:ext cx="4245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走出一条中国特色国家安全道路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3" name="1111"/>
            <p:cNvSpPr txBox="1"/>
            <p:nvPr/>
          </p:nvSpPr>
          <p:spPr>
            <a:xfrm>
              <a:off x="274" y="6115"/>
              <a:ext cx="4264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坚持人民安全、政治安全、国家利益至上的有机统一。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坚持党对国家安全工作的绝对领导，是做好国家安全工作的根本原则。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49950" y="1523365"/>
            <a:ext cx="2797810" cy="855345"/>
            <a:chOff x="306" y="5080"/>
            <a:chExt cx="4406" cy="1347"/>
          </a:xfrm>
        </p:grpSpPr>
        <p:sp>
          <p:nvSpPr>
            <p:cNvPr id="41" name="333333"/>
            <p:cNvSpPr txBox="1"/>
            <p:nvPr/>
          </p:nvSpPr>
          <p:spPr>
            <a:xfrm>
              <a:off x="306" y="5080"/>
              <a:ext cx="44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维护重点领域国家安全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5" name="1111"/>
            <p:cNvSpPr txBox="1"/>
            <p:nvPr/>
          </p:nvSpPr>
          <p:spPr>
            <a:xfrm>
              <a:off x="306" y="5555"/>
              <a:ext cx="4264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政治安全</a:t>
              </a:r>
              <a:r>
                <a:rPr lang="en-US" altLang="zh-CN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    </a:t>
              </a: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国土安全</a:t>
              </a:r>
              <a:r>
                <a:rPr lang="en-US" altLang="zh-CN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     </a:t>
              </a: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经济安全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社会安全</a:t>
              </a:r>
              <a:r>
                <a:rPr lang="en-US" altLang="zh-CN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    </a:t>
              </a: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网络安全</a:t>
              </a:r>
              <a:r>
                <a:rPr lang="en-US" altLang="zh-CN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     </a:t>
              </a: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外部安全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929630" y="3124835"/>
            <a:ext cx="2828290" cy="1550670"/>
            <a:chOff x="274" y="5080"/>
            <a:chExt cx="4454" cy="2442"/>
          </a:xfrm>
        </p:grpSpPr>
        <p:sp>
          <p:nvSpPr>
            <p:cNvPr id="47" name="333333"/>
            <p:cNvSpPr txBox="1"/>
            <p:nvPr/>
          </p:nvSpPr>
          <p:spPr>
            <a:xfrm>
              <a:off x="306" y="5080"/>
              <a:ext cx="4422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增强忧患意识，防范风险挑战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7" name="1111"/>
            <p:cNvSpPr txBox="1"/>
            <p:nvPr/>
          </p:nvSpPr>
          <p:spPr>
            <a:xfrm>
              <a:off x="274" y="5923"/>
              <a:ext cx="4264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习近平总书记强调：前进的道路不可能一帆风顺，越是前景光明，越是要增强忧患意识，做到居安思危，全面认识和有力应对一些重大风险挑战。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31"/>
          <a:stretch>
            <a:fillRect/>
          </a:stretch>
        </p:blipFill>
        <p:spPr>
          <a:xfrm>
            <a:off x="1028700" y="1593334"/>
            <a:ext cx="7786116" cy="3180548"/>
          </a:xfrm>
          <a:prstGeom prst="rect">
            <a:avLst/>
          </a:prstGeom>
        </p:spPr>
      </p:pic>
      <p:sp>
        <p:nvSpPr>
          <p:cNvPr id="5" name="TextBox 59"/>
          <p:cNvSpPr>
            <a:spLocks noChangeArrowheads="1"/>
          </p:cNvSpPr>
          <p:nvPr/>
        </p:nvSpPr>
        <p:spPr bwMode="auto">
          <a:xfrm flipH="1">
            <a:off x="598556" y="1849509"/>
            <a:ext cx="544567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720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sym typeface="方正兰亭黑_GBK" panose="02000000000000000000" pitchFamily="2" charset="-122"/>
              </a:rPr>
              <a:t>T H A N K S</a:t>
            </a:r>
          </a:p>
        </p:txBody>
      </p:sp>
      <p:sp>
        <p:nvSpPr>
          <p:cNvPr id="10" name="矩形 9"/>
          <p:cNvSpPr/>
          <p:nvPr/>
        </p:nvSpPr>
        <p:spPr>
          <a:xfrm>
            <a:off x="383627" y="386475"/>
            <a:ext cx="8392472" cy="43934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>
            <a:off x="3301488" y="463179"/>
            <a:ext cx="4420112" cy="402152"/>
            <a:chOff x="5131596" y="1756984"/>
            <a:chExt cx="5681546" cy="536203"/>
          </a:xfrm>
        </p:grpSpPr>
        <p:sp>
          <p:nvSpPr>
            <p:cNvPr id="77" name="流程图: 可选过程 76"/>
            <p:cNvSpPr/>
            <p:nvPr/>
          </p:nvSpPr>
          <p:spPr>
            <a:xfrm>
              <a:off x="5714920" y="1756984"/>
              <a:ext cx="5098222" cy="53620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42" name="流程图: 可选过程 41"/>
            <p:cNvSpPr/>
            <p:nvPr/>
          </p:nvSpPr>
          <p:spPr>
            <a:xfrm>
              <a:off x="5131596" y="1756984"/>
              <a:ext cx="768636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021256" y="1781096"/>
              <a:ext cx="27084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 smtClean="0">
                  <a:gradFill>
                    <a:gsLst>
                      <a:gs pos="90000">
                        <a:srgbClr val="C00000"/>
                      </a:gs>
                      <a:gs pos="30000">
                        <a:srgbClr val="FF3300"/>
                      </a:gs>
                    </a:gsLst>
                    <a:lin ang="5400000" scaled="1"/>
                  </a:gradFill>
                  <a:latin typeface="方正大标宋简体" panose="02010601030101010101" charset="-122"/>
                  <a:ea typeface="方正大标宋简体" panose="02010601030101010101" charset="-122"/>
                  <a:cs typeface="+mn-ea"/>
                  <a:sym typeface="+mn-lt"/>
                </a:rPr>
                <a:t>全面推进依法治国</a:t>
              </a:r>
              <a:endParaRPr lang="zh-CN" altLang="en-US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大标宋简体" panose="02010601030101010101" charset="-122"/>
                <a:ea typeface="方正大标宋简体" panose="02010601030101010101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274377" y="1797193"/>
              <a:ext cx="5546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08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组合 44"/>
          <p:cNvGrpSpPr/>
          <p:nvPr/>
        </p:nvGrpSpPr>
        <p:grpSpPr>
          <a:xfrm>
            <a:off x="3301486" y="984360"/>
            <a:ext cx="4897633" cy="402152"/>
            <a:chOff x="5131595" y="2451585"/>
            <a:chExt cx="6329867" cy="536203"/>
          </a:xfrm>
        </p:grpSpPr>
        <p:sp>
          <p:nvSpPr>
            <p:cNvPr id="78" name="流程图: 可选过程 77"/>
            <p:cNvSpPr/>
            <p:nvPr/>
          </p:nvSpPr>
          <p:spPr>
            <a:xfrm>
              <a:off x="5699154" y="2451585"/>
              <a:ext cx="5113988" cy="53620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46" name="流程图: 可选过程 45"/>
            <p:cNvSpPr/>
            <p:nvPr/>
          </p:nvSpPr>
          <p:spPr>
            <a:xfrm>
              <a:off x="5131595" y="2451585"/>
              <a:ext cx="768637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021256" y="2475697"/>
              <a:ext cx="54402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gradFill>
                    <a:gsLst>
                      <a:gs pos="90000">
                        <a:srgbClr val="C00000"/>
                      </a:gs>
                      <a:gs pos="30000">
                        <a:srgbClr val="FF3300"/>
                      </a:gs>
                    </a:gsLst>
                    <a:lin ang="5400000" scaled="1"/>
                  </a:gradFill>
                  <a:latin typeface="方正大标宋简体" panose="02010601030101010101" charset="-122"/>
                  <a:ea typeface="方正大标宋简体" panose="02010601030101010101" charset="-122"/>
                  <a:cs typeface="+mn-ea"/>
                  <a:sym typeface="+mn-lt"/>
                </a:rPr>
                <a:t>以新发展理念引领经济高质量发展</a:t>
              </a:r>
              <a:endParaRPr lang="zh-CN" altLang="en-US" b="1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方正大标宋简体" panose="02010601030101010101" charset="-122"/>
                <a:ea typeface="方正大标宋简体" panose="02010601030101010101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274377" y="2474646"/>
              <a:ext cx="55979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09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8"/>
          <p:cNvGrpSpPr/>
          <p:nvPr/>
        </p:nvGrpSpPr>
        <p:grpSpPr>
          <a:xfrm>
            <a:off x="3301488" y="1495379"/>
            <a:ext cx="4613152" cy="412312"/>
            <a:chOff x="5131596" y="3164741"/>
            <a:chExt cx="5836920" cy="549750"/>
          </a:xfrm>
        </p:grpSpPr>
        <p:sp>
          <p:nvSpPr>
            <p:cNvPr id="79" name="流程图: 可选过程 78"/>
            <p:cNvSpPr/>
            <p:nvPr/>
          </p:nvSpPr>
          <p:spPr>
            <a:xfrm>
              <a:off x="5548155" y="3164741"/>
              <a:ext cx="5224345" cy="53620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50" name="流程图: 可选过程 49"/>
            <p:cNvSpPr/>
            <p:nvPr/>
          </p:nvSpPr>
          <p:spPr>
            <a:xfrm>
              <a:off x="5131596" y="3178288"/>
              <a:ext cx="768636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21443" y="3201997"/>
              <a:ext cx="494707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gradFill>
                    <a:gsLst>
                      <a:gs pos="90000">
                        <a:srgbClr val="C00000"/>
                      </a:gs>
                      <a:gs pos="30000">
                        <a:srgbClr val="FF3300"/>
                      </a:gs>
                    </a:gsLst>
                    <a:lin ang="5400000" scaled="1"/>
                  </a:gradFill>
                  <a:cs typeface="+mn-ea"/>
                </a:defRPr>
              </a:lvl1pPr>
            </a:lstStyle>
            <a:p>
              <a:r>
                <a:rPr lang="zh-CN" altLang="en-US" sz="1800" dirty="0" smtClean="0">
                  <a:latin typeface="方正大标宋简体" panose="02010601030101010101" charset="-122"/>
                  <a:ea typeface="方正大标宋简体" panose="02010601030101010101" charset="-122"/>
                  <a:sym typeface="+mn-lt"/>
                </a:rPr>
                <a:t>发展社会主义民主政治</a:t>
              </a:r>
              <a:endParaRPr lang="zh-CN" altLang="en-US" sz="1800" dirty="0">
                <a:latin typeface="方正大标宋简体" panose="02010601030101010101" charset="-122"/>
                <a:ea typeface="方正大标宋简体" panose="02010601030101010101" charset="-122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274378" y="3201350"/>
              <a:ext cx="5013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10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60"/>
          <p:cNvGrpSpPr/>
          <p:nvPr/>
        </p:nvGrpSpPr>
        <p:grpSpPr>
          <a:xfrm>
            <a:off x="3301488" y="2026722"/>
            <a:ext cx="4420112" cy="402152"/>
            <a:chOff x="5131596" y="3178288"/>
            <a:chExt cx="5681544" cy="536203"/>
          </a:xfrm>
        </p:grpSpPr>
        <p:sp>
          <p:nvSpPr>
            <p:cNvPr id="80" name="流程图: 可选过程 79"/>
            <p:cNvSpPr/>
            <p:nvPr/>
          </p:nvSpPr>
          <p:spPr>
            <a:xfrm>
              <a:off x="5714920" y="3178288"/>
              <a:ext cx="5098220" cy="53620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62" name="流程图: 可选过程 61"/>
            <p:cNvSpPr/>
            <p:nvPr/>
          </p:nvSpPr>
          <p:spPr>
            <a:xfrm>
              <a:off x="5131596" y="3178288"/>
              <a:ext cx="768636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021443" y="3201995"/>
              <a:ext cx="4791287" cy="49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gradFill>
                    <a:gsLst>
                      <a:gs pos="90000">
                        <a:srgbClr val="C00000"/>
                      </a:gs>
                      <a:gs pos="30000">
                        <a:srgbClr val="FF3300"/>
                      </a:gs>
                    </a:gsLst>
                    <a:lin ang="5400000" scaled="1"/>
                  </a:gradFill>
                  <a:cs typeface="+mn-ea"/>
                </a:defRPr>
              </a:lvl1pPr>
            </a:lstStyle>
            <a:p>
              <a:r>
                <a:rPr lang="zh-CN" altLang="en-US" sz="1800" dirty="0" smtClean="0">
                  <a:latin typeface="方正大标宋简体" panose="02010601030101010101" charset="-122"/>
                  <a:ea typeface="方正大标宋简体" panose="02010601030101010101" charset="-122"/>
                  <a:sym typeface="+mn-lt"/>
                </a:rPr>
                <a:t>推动社会主义文化繁荣昌盛</a:t>
              </a:r>
              <a:endParaRPr lang="zh-CN" altLang="en-US" sz="1800" dirty="0">
                <a:latin typeface="方正大标宋简体" panose="02010601030101010101" charset="-122"/>
                <a:ea typeface="方正大标宋简体" panose="02010601030101010101" charset="-122"/>
                <a:sym typeface="+mn-l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274377" y="3201349"/>
              <a:ext cx="464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11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4"/>
          <p:cNvGrpSpPr/>
          <p:nvPr/>
        </p:nvGrpSpPr>
        <p:grpSpPr>
          <a:xfrm>
            <a:off x="1221512" y="1040315"/>
            <a:ext cx="1518989" cy="2896585"/>
            <a:chOff x="1666782" y="413353"/>
            <a:chExt cx="2025319" cy="3862113"/>
          </a:xfrm>
        </p:grpSpPr>
        <p:grpSp>
          <p:nvGrpSpPr>
            <p:cNvPr id="8" name="组合 69"/>
            <p:cNvGrpSpPr/>
            <p:nvPr/>
          </p:nvGrpSpPr>
          <p:grpSpPr>
            <a:xfrm>
              <a:off x="1683448" y="413353"/>
              <a:ext cx="2008653" cy="2835363"/>
              <a:chOff x="2071256" y="716093"/>
              <a:chExt cx="2008653" cy="2184014"/>
            </a:xfrm>
          </p:grpSpPr>
          <p:sp>
            <p:nvSpPr>
              <p:cNvPr id="71" name="Freeform 9"/>
              <p:cNvSpPr/>
              <p:nvPr/>
            </p:nvSpPr>
            <p:spPr bwMode="auto">
              <a:xfrm>
                <a:off x="2071256" y="1544228"/>
                <a:ext cx="2008653" cy="1355879"/>
              </a:xfrm>
              <a:custGeom>
                <a:avLst/>
                <a:gdLst>
                  <a:gd name="T0" fmla="*/ 33 w 711"/>
                  <a:gd name="T1" fmla="*/ 450 h 621"/>
                  <a:gd name="T2" fmla="*/ 76 w 711"/>
                  <a:gd name="T3" fmla="*/ 407 h 621"/>
                  <a:gd name="T4" fmla="*/ 406 w 711"/>
                  <a:gd name="T5" fmla="*/ 470 h 621"/>
                  <a:gd name="T6" fmla="*/ 209 w 711"/>
                  <a:gd name="T7" fmla="*/ 271 h 621"/>
                  <a:gd name="T8" fmla="*/ 155 w 711"/>
                  <a:gd name="T9" fmla="*/ 326 h 621"/>
                  <a:gd name="T10" fmla="*/ 72 w 711"/>
                  <a:gd name="T11" fmla="*/ 244 h 621"/>
                  <a:gd name="T12" fmla="*/ 219 w 711"/>
                  <a:gd name="T13" fmla="*/ 94 h 621"/>
                  <a:gd name="T14" fmla="*/ 314 w 711"/>
                  <a:gd name="T15" fmla="*/ 77 h 621"/>
                  <a:gd name="T16" fmla="*/ 356 w 711"/>
                  <a:gd name="T17" fmla="*/ 120 h 621"/>
                  <a:gd name="T18" fmla="*/ 283 w 711"/>
                  <a:gd name="T19" fmla="*/ 196 h 621"/>
                  <a:gd name="T20" fmla="*/ 482 w 711"/>
                  <a:gd name="T21" fmla="*/ 396 h 621"/>
                  <a:gd name="T22" fmla="*/ 324 w 711"/>
                  <a:gd name="T23" fmla="*/ 0 h 621"/>
                  <a:gd name="T24" fmla="*/ 556 w 711"/>
                  <a:gd name="T25" fmla="*/ 470 h 621"/>
                  <a:gd name="T26" fmla="*/ 610 w 711"/>
                  <a:gd name="T27" fmla="*/ 526 h 621"/>
                  <a:gd name="T28" fmla="*/ 539 w 711"/>
                  <a:gd name="T29" fmla="*/ 595 h 621"/>
                  <a:gd name="T30" fmla="*/ 484 w 711"/>
                  <a:gd name="T31" fmla="*/ 543 h 621"/>
                  <a:gd name="T32" fmla="*/ 108 w 711"/>
                  <a:gd name="T33" fmla="*/ 531 h 621"/>
                  <a:gd name="T34" fmla="*/ 84 w 711"/>
                  <a:gd name="T35" fmla="*/ 584 h 621"/>
                  <a:gd name="T36" fmla="*/ 24 w 711"/>
                  <a:gd name="T37" fmla="*/ 573 h 621"/>
                  <a:gd name="T38" fmla="*/ 76 w 711"/>
                  <a:gd name="T39" fmla="*/ 502 h 621"/>
                  <a:gd name="T40" fmla="*/ 33 w 711"/>
                  <a:gd name="T41" fmla="*/ 45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1" h="621">
                    <a:moveTo>
                      <a:pt x="33" y="450"/>
                    </a:moveTo>
                    <a:lnTo>
                      <a:pt x="76" y="407"/>
                    </a:lnTo>
                    <a:cubicBezTo>
                      <a:pt x="166" y="484"/>
                      <a:pt x="271" y="535"/>
                      <a:pt x="406" y="470"/>
                    </a:cubicBezTo>
                    <a:lnTo>
                      <a:pt x="209" y="271"/>
                    </a:lnTo>
                    <a:lnTo>
                      <a:pt x="155" y="326"/>
                    </a:lnTo>
                    <a:lnTo>
                      <a:pt x="72" y="244"/>
                    </a:lnTo>
                    <a:lnTo>
                      <a:pt x="219" y="94"/>
                    </a:lnTo>
                    <a:cubicBezTo>
                      <a:pt x="241" y="104"/>
                      <a:pt x="274" y="105"/>
                      <a:pt x="314" y="77"/>
                    </a:cubicBezTo>
                    <a:lnTo>
                      <a:pt x="356" y="120"/>
                    </a:lnTo>
                    <a:lnTo>
                      <a:pt x="283" y="196"/>
                    </a:lnTo>
                    <a:lnTo>
                      <a:pt x="482" y="396"/>
                    </a:lnTo>
                    <a:cubicBezTo>
                      <a:pt x="556" y="271"/>
                      <a:pt x="495" y="85"/>
                      <a:pt x="324" y="0"/>
                    </a:cubicBezTo>
                    <a:cubicBezTo>
                      <a:pt x="493" y="8"/>
                      <a:pt x="711" y="202"/>
                      <a:pt x="556" y="470"/>
                    </a:cubicBezTo>
                    <a:lnTo>
                      <a:pt x="610" y="526"/>
                    </a:lnTo>
                    <a:lnTo>
                      <a:pt x="539" y="595"/>
                    </a:lnTo>
                    <a:lnTo>
                      <a:pt x="484" y="543"/>
                    </a:lnTo>
                    <a:cubicBezTo>
                      <a:pt x="341" y="621"/>
                      <a:pt x="211" y="612"/>
                      <a:pt x="108" y="531"/>
                    </a:cubicBezTo>
                    <a:cubicBezTo>
                      <a:pt x="114" y="549"/>
                      <a:pt x="102" y="571"/>
                      <a:pt x="84" y="584"/>
                    </a:cubicBezTo>
                    <a:cubicBezTo>
                      <a:pt x="62" y="598"/>
                      <a:pt x="37" y="593"/>
                      <a:pt x="24" y="573"/>
                    </a:cubicBezTo>
                    <a:cubicBezTo>
                      <a:pt x="0" y="537"/>
                      <a:pt x="38" y="493"/>
                      <a:pt x="76" y="502"/>
                    </a:cubicBezTo>
                    <a:cubicBezTo>
                      <a:pt x="61" y="486"/>
                      <a:pt x="47" y="469"/>
                      <a:pt x="33" y="450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C00000"/>
                  </a:gs>
                  <a:gs pos="30000">
                    <a:srgbClr val="FF330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 dirty="0"/>
              </a:p>
            </p:txBody>
          </p:sp>
          <p:sp useBgFill="1">
            <p:nvSpPr>
              <p:cNvPr id="72" name="文本框 71"/>
              <p:cNvSpPr txBox="1"/>
              <p:nvPr/>
            </p:nvSpPr>
            <p:spPr>
              <a:xfrm>
                <a:off x="2120413" y="716093"/>
                <a:ext cx="1658082" cy="733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gradFill>
                      <a:gsLst>
                        <a:gs pos="90000">
                          <a:srgbClr val="C00000"/>
                        </a:gs>
                        <a:gs pos="30000">
                          <a:srgbClr val="FF3300"/>
                        </a:gs>
                      </a:gsLst>
                      <a:lin ang="5400000" scaled="1"/>
                    </a:gradFill>
                    <a:cs typeface="+mn-ea"/>
                  </a:defRPr>
                </a:lvl1pPr>
              </a:lstStyle>
              <a:p>
                <a:pPr algn="ctr"/>
                <a:r>
                  <a:rPr lang="zh-CN" altLang="en-US" sz="4050" dirty="0">
                    <a:latin typeface="方正大标宋简体" panose="02010601030101010101" charset="-122"/>
                    <a:ea typeface="方正大标宋简体" panose="02010601030101010101" charset="-122"/>
                  </a:rPr>
                  <a:t>目录</a:t>
                </a:r>
              </a:p>
            </p:txBody>
          </p:sp>
        </p:grpSp>
        <p:pic>
          <p:nvPicPr>
            <p:cNvPr id="67" name="Picture 73" descr="红鸟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rightnessContrast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8168"/>
            <a:stretch>
              <a:fillRect/>
            </a:stretch>
          </p:blipFill>
          <p:spPr bwMode="auto">
            <a:xfrm>
              <a:off x="1666782" y="3583530"/>
              <a:ext cx="1152325" cy="69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72" descr="红鸟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brightnessContrast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775" y="3359365"/>
              <a:ext cx="877698" cy="56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410" y="450"/>
            <a:ext cx="2485358" cy="10957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61979" y="-843611"/>
            <a:ext cx="12115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noFill/>
              </a:rPr>
              <a:t>延迟符可删除</a:t>
            </a:r>
          </a:p>
        </p:txBody>
      </p:sp>
      <p:grpSp>
        <p:nvGrpSpPr>
          <p:cNvPr id="9" name="组合 29"/>
          <p:cNvGrpSpPr/>
          <p:nvPr/>
        </p:nvGrpSpPr>
        <p:grpSpPr>
          <a:xfrm>
            <a:off x="3311238" y="2598226"/>
            <a:ext cx="4440842" cy="402152"/>
            <a:chOff x="5131596" y="3178288"/>
            <a:chExt cx="5681544" cy="536203"/>
          </a:xfrm>
        </p:grpSpPr>
        <p:sp>
          <p:nvSpPr>
            <p:cNvPr id="31" name="流程图: 可选过程 30"/>
            <p:cNvSpPr/>
            <p:nvPr/>
          </p:nvSpPr>
          <p:spPr>
            <a:xfrm>
              <a:off x="5714920" y="3178288"/>
              <a:ext cx="5098220" cy="53620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32" name="流程图: 可选过程 31"/>
            <p:cNvSpPr/>
            <p:nvPr/>
          </p:nvSpPr>
          <p:spPr>
            <a:xfrm>
              <a:off x="5131596" y="3178288"/>
              <a:ext cx="768636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33" name="文本框 62"/>
            <p:cNvSpPr txBox="1"/>
            <p:nvPr/>
          </p:nvSpPr>
          <p:spPr>
            <a:xfrm>
              <a:off x="6021443" y="3201995"/>
              <a:ext cx="4791287" cy="49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gradFill>
                    <a:gsLst>
                      <a:gs pos="90000">
                        <a:srgbClr val="C00000"/>
                      </a:gs>
                      <a:gs pos="30000">
                        <a:srgbClr val="FF3300"/>
                      </a:gs>
                    </a:gsLst>
                    <a:lin ang="5400000" scaled="1"/>
                  </a:gradFill>
                  <a:cs typeface="+mn-ea"/>
                </a:defRPr>
              </a:lvl1pPr>
            </a:lstStyle>
            <a:p>
              <a:r>
                <a:rPr lang="zh-CN" altLang="en-US" sz="1800" dirty="0" smtClean="0">
                  <a:latin typeface="方正大标宋简体" panose="02010601030101010101" charset="-122"/>
                  <a:ea typeface="方正大标宋简体" panose="02010601030101010101" charset="-122"/>
                  <a:sym typeface="+mn-lt"/>
                </a:rPr>
                <a:t>带领人民创造更加幸福美好生活</a:t>
              </a:r>
              <a:endParaRPr lang="zh-CN" altLang="en-US" sz="1800" dirty="0">
                <a:latin typeface="方正大标宋简体" panose="02010601030101010101" charset="-122"/>
                <a:ea typeface="方正大标宋简体" panose="02010601030101010101" charset="-122"/>
                <a:sym typeface="+mn-lt"/>
              </a:endParaRPr>
            </a:p>
          </p:txBody>
        </p:sp>
        <p:sp>
          <p:nvSpPr>
            <p:cNvPr id="34" name="文本框 63"/>
            <p:cNvSpPr txBox="1"/>
            <p:nvPr/>
          </p:nvSpPr>
          <p:spPr>
            <a:xfrm>
              <a:off x="5274377" y="3201349"/>
              <a:ext cx="49671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12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34"/>
          <p:cNvGrpSpPr/>
          <p:nvPr/>
        </p:nvGrpSpPr>
        <p:grpSpPr>
          <a:xfrm>
            <a:off x="3311238" y="3169730"/>
            <a:ext cx="4440842" cy="402152"/>
            <a:chOff x="5131596" y="3178288"/>
            <a:chExt cx="5681544" cy="536203"/>
          </a:xfrm>
        </p:grpSpPr>
        <p:sp>
          <p:nvSpPr>
            <p:cNvPr id="36" name="流程图: 可选过程 35"/>
            <p:cNvSpPr/>
            <p:nvPr/>
          </p:nvSpPr>
          <p:spPr>
            <a:xfrm>
              <a:off x="5714920" y="3178288"/>
              <a:ext cx="5098220" cy="53620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37" name="流程图: 可选过程 36"/>
            <p:cNvSpPr/>
            <p:nvPr/>
          </p:nvSpPr>
          <p:spPr>
            <a:xfrm>
              <a:off x="5131596" y="3178288"/>
              <a:ext cx="768636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38" name="文本框 62"/>
            <p:cNvSpPr txBox="1"/>
            <p:nvPr/>
          </p:nvSpPr>
          <p:spPr>
            <a:xfrm>
              <a:off x="6021443" y="3201995"/>
              <a:ext cx="4791287" cy="49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gradFill>
                    <a:gsLst>
                      <a:gs pos="90000">
                        <a:srgbClr val="C00000"/>
                      </a:gs>
                      <a:gs pos="30000">
                        <a:srgbClr val="FF3300"/>
                      </a:gs>
                    </a:gsLst>
                    <a:lin ang="5400000" scaled="1"/>
                  </a:gradFill>
                  <a:cs typeface="+mn-ea"/>
                </a:defRPr>
              </a:lvl1pPr>
            </a:lstStyle>
            <a:p>
              <a:r>
                <a:rPr lang="zh-CN" altLang="en-US" sz="1800" dirty="0" smtClean="0">
                  <a:latin typeface="方正大标宋简体" panose="02010601030101010101" charset="-122"/>
                  <a:ea typeface="方正大标宋简体" panose="02010601030101010101" charset="-122"/>
                  <a:sym typeface="+mn-lt"/>
                </a:rPr>
                <a:t>建设美丽中国</a:t>
              </a:r>
              <a:endParaRPr lang="zh-CN" altLang="en-US" sz="1800" dirty="0">
                <a:latin typeface="方正大标宋简体" panose="02010601030101010101" charset="-122"/>
                <a:ea typeface="方正大标宋简体" panose="02010601030101010101" charset="-122"/>
                <a:sym typeface="+mn-lt"/>
              </a:endParaRPr>
            </a:p>
          </p:txBody>
        </p:sp>
        <p:sp>
          <p:nvSpPr>
            <p:cNvPr id="39" name="文本框 63"/>
            <p:cNvSpPr txBox="1"/>
            <p:nvPr/>
          </p:nvSpPr>
          <p:spPr>
            <a:xfrm>
              <a:off x="5274377" y="3201349"/>
              <a:ext cx="50492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13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39"/>
          <p:cNvGrpSpPr/>
          <p:nvPr/>
        </p:nvGrpSpPr>
        <p:grpSpPr>
          <a:xfrm>
            <a:off x="3311238" y="3714758"/>
            <a:ext cx="4796442" cy="402152"/>
            <a:chOff x="5131596" y="3178288"/>
            <a:chExt cx="6070134" cy="536203"/>
          </a:xfrm>
        </p:grpSpPr>
        <p:sp>
          <p:nvSpPr>
            <p:cNvPr id="53" name="流程图: 可选过程 52"/>
            <p:cNvSpPr/>
            <p:nvPr/>
          </p:nvSpPr>
          <p:spPr>
            <a:xfrm>
              <a:off x="5714920" y="3178288"/>
              <a:ext cx="5098220" cy="53620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54" name="流程图: 可选过程 53"/>
            <p:cNvSpPr/>
            <p:nvPr/>
          </p:nvSpPr>
          <p:spPr>
            <a:xfrm>
              <a:off x="5131596" y="3178288"/>
              <a:ext cx="768636" cy="536203"/>
            </a:xfrm>
            <a:prstGeom prst="flowChartAlternateProcess">
              <a:avLst/>
            </a:prstGeom>
            <a:gradFill>
              <a:gsLst>
                <a:gs pos="90000">
                  <a:srgbClr val="C00000"/>
                </a:gs>
                <a:gs pos="30000">
                  <a:srgbClr val="FF3300"/>
                </a:gs>
              </a:gsLst>
              <a:lin ang="5400000" scaled="1"/>
            </a:gra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solidFill>
                  <a:schemeClr val="bg1"/>
                </a:solidFill>
              </a:endParaRPr>
            </a:p>
          </p:txBody>
        </p:sp>
        <p:sp>
          <p:nvSpPr>
            <p:cNvPr id="55" name="文本框 62"/>
            <p:cNvSpPr txBox="1"/>
            <p:nvPr/>
          </p:nvSpPr>
          <p:spPr>
            <a:xfrm>
              <a:off x="5860105" y="3201995"/>
              <a:ext cx="5341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b="1">
                  <a:gradFill>
                    <a:gsLst>
                      <a:gs pos="90000">
                        <a:srgbClr val="C00000"/>
                      </a:gs>
                      <a:gs pos="30000">
                        <a:srgbClr val="FF3300"/>
                      </a:gs>
                    </a:gsLst>
                    <a:lin ang="5400000" scaled="1"/>
                  </a:gradFill>
                  <a:cs typeface="+mn-ea"/>
                </a:defRPr>
              </a:lvl1pPr>
            </a:lstStyle>
            <a:p>
              <a:r>
                <a:rPr lang="zh-CN" altLang="en-US" sz="1800" dirty="0" smtClean="0">
                  <a:latin typeface="方正大标宋简体" panose="02010601030101010101" charset="-122"/>
                  <a:ea typeface="方正大标宋简体" panose="02010601030101010101" charset="-122"/>
                  <a:sym typeface="+mn-lt"/>
                </a:rPr>
                <a:t>坚决维护国家主权、安全、发展利益</a:t>
              </a:r>
              <a:endParaRPr lang="zh-CN" altLang="en-US" sz="1800" dirty="0">
                <a:latin typeface="方正大标宋简体" panose="02010601030101010101" charset="-122"/>
                <a:ea typeface="方正大标宋简体" panose="02010601030101010101" charset="-122"/>
                <a:sym typeface="+mn-lt"/>
              </a:endParaRPr>
            </a:p>
          </p:txBody>
        </p:sp>
        <p:sp>
          <p:nvSpPr>
            <p:cNvPr id="56" name="文本框 63"/>
            <p:cNvSpPr txBox="1"/>
            <p:nvPr/>
          </p:nvSpPr>
          <p:spPr>
            <a:xfrm>
              <a:off x="5274377" y="3201349"/>
              <a:ext cx="4913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14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advTm="163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9525" y="110490"/>
            <a:ext cx="9153525" cy="541655"/>
            <a:chOff x="-15" y="174"/>
            <a:chExt cx="14415" cy="8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6373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583" y="397"/>
              <a:ext cx="4898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3765"/>
              <a:r>
                <a:rPr lang="zh-CN" altLang="en-US" sz="2000" kern="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    </a:t>
              </a:r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八、全面推进依法治国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3540" y="2537460"/>
            <a:ext cx="2522200" cy="1827530"/>
            <a:chOff x="582" y="4841"/>
            <a:chExt cx="4049" cy="2878"/>
          </a:xfrm>
        </p:grpSpPr>
        <p:sp>
          <p:nvSpPr>
            <p:cNvPr id="16" name="333333"/>
            <p:cNvSpPr txBox="1"/>
            <p:nvPr/>
          </p:nvSpPr>
          <p:spPr>
            <a:xfrm>
              <a:off x="582" y="4841"/>
              <a:ext cx="372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全面依法治国是国家治理的一场深刻革命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7" name="1111"/>
            <p:cNvSpPr txBox="1"/>
            <p:nvPr/>
          </p:nvSpPr>
          <p:spPr>
            <a:xfrm>
              <a:off x="604" y="5829"/>
              <a:ext cx="4027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是坚持和发展中国特色社会主义的本质要求和重要保障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是一个系统工程，是国家治理领域一场广泛而深刻的革命</a:t>
              </a:r>
              <a:endParaRPr lang="zh-CN" altLang="en-US" sz="12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11595" y="1209040"/>
            <a:ext cx="1036320" cy="1036320"/>
            <a:chOff x="7985" y="2630"/>
            <a:chExt cx="1632" cy="1632"/>
          </a:xfrm>
        </p:grpSpPr>
        <p:sp>
          <p:nvSpPr>
            <p:cNvPr id="19" name="3333"/>
            <p:cNvSpPr/>
            <p:nvPr/>
          </p:nvSpPr>
          <p:spPr>
            <a:xfrm flipV="1">
              <a:off x="7985" y="2630"/>
              <a:ext cx="1632" cy="163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rgbClr val="20202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0" name="44"/>
            <p:cNvSpPr/>
            <p:nvPr/>
          </p:nvSpPr>
          <p:spPr>
            <a:xfrm>
              <a:off x="8553" y="3198"/>
              <a:ext cx="495" cy="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94" y="21600"/>
                    <a:pt x="0" y="16706"/>
                    <a:pt x="0" y="10800"/>
                  </a:cubicBezTo>
                  <a:cubicBezTo>
                    <a:pt x="0" y="4894"/>
                    <a:pt x="4894" y="0"/>
                    <a:pt x="10800" y="0"/>
                  </a:cubicBezTo>
                  <a:cubicBezTo>
                    <a:pt x="16706" y="0"/>
                    <a:pt x="21600" y="4894"/>
                    <a:pt x="21600" y="10800"/>
                  </a:cubicBezTo>
                  <a:cubicBezTo>
                    <a:pt x="21600" y="16706"/>
                    <a:pt x="16706" y="21600"/>
                    <a:pt x="10800" y="21600"/>
                  </a:cubicBezTo>
                  <a:close/>
                  <a:moveTo>
                    <a:pt x="10800" y="1350"/>
                  </a:moveTo>
                  <a:cubicBezTo>
                    <a:pt x="5569" y="1350"/>
                    <a:pt x="1350" y="5569"/>
                    <a:pt x="1350" y="10800"/>
                  </a:cubicBezTo>
                  <a:cubicBezTo>
                    <a:pt x="1350" y="16031"/>
                    <a:pt x="5569" y="20250"/>
                    <a:pt x="10800" y="20250"/>
                  </a:cubicBezTo>
                  <a:cubicBezTo>
                    <a:pt x="16031" y="20250"/>
                    <a:pt x="20250" y="16031"/>
                    <a:pt x="20250" y="10800"/>
                  </a:cubicBezTo>
                  <a:cubicBezTo>
                    <a:pt x="20250" y="5569"/>
                    <a:pt x="16031" y="1350"/>
                    <a:pt x="10800" y="1350"/>
                  </a:cubicBezTo>
                  <a:close/>
                  <a:moveTo>
                    <a:pt x="11306" y="17550"/>
                  </a:moveTo>
                  <a:cubicBezTo>
                    <a:pt x="10969" y="17550"/>
                    <a:pt x="10800" y="17381"/>
                    <a:pt x="10800" y="17044"/>
                  </a:cubicBezTo>
                  <a:cubicBezTo>
                    <a:pt x="10800" y="16706"/>
                    <a:pt x="10969" y="16538"/>
                    <a:pt x="11306" y="16538"/>
                  </a:cubicBezTo>
                  <a:cubicBezTo>
                    <a:pt x="14175" y="16538"/>
                    <a:pt x="16538" y="14175"/>
                    <a:pt x="16538" y="11306"/>
                  </a:cubicBezTo>
                  <a:cubicBezTo>
                    <a:pt x="16538" y="10969"/>
                    <a:pt x="16706" y="10800"/>
                    <a:pt x="17044" y="10800"/>
                  </a:cubicBezTo>
                  <a:cubicBezTo>
                    <a:pt x="17381" y="10800"/>
                    <a:pt x="17550" y="10969"/>
                    <a:pt x="17550" y="11306"/>
                  </a:cubicBezTo>
                  <a:cubicBezTo>
                    <a:pt x="17550" y="14850"/>
                    <a:pt x="14681" y="17550"/>
                    <a:pt x="11306" y="17550"/>
                  </a:cubicBezTo>
                  <a:close/>
                  <a:moveTo>
                    <a:pt x="10800" y="13500"/>
                  </a:moveTo>
                  <a:cubicBezTo>
                    <a:pt x="9281" y="13500"/>
                    <a:pt x="8100" y="12319"/>
                    <a:pt x="8100" y="10800"/>
                  </a:cubicBezTo>
                  <a:cubicBezTo>
                    <a:pt x="8100" y="9281"/>
                    <a:pt x="9281" y="8100"/>
                    <a:pt x="10800" y="8100"/>
                  </a:cubicBezTo>
                  <a:cubicBezTo>
                    <a:pt x="12319" y="8100"/>
                    <a:pt x="13500" y="9281"/>
                    <a:pt x="13500" y="10800"/>
                  </a:cubicBezTo>
                  <a:cubicBezTo>
                    <a:pt x="13500" y="12319"/>
                    <a:pt x="12319" y="13500"/>
                    <a:pt x="10800" y="13500"/>
                  </a:cubicBezTo>
                  <a:close/>
                  <a:moveTo>
                    <a:pt x="10800" y="10125"/>
                  </a:moveTo>
                  <a:cubicBezTo>
                    <a:pt x="10462" y="10125"/>
                    <a:pt x="10125" y="10462"/>
                    <a:pt x="10125" y="10800"/>
                  </a:cubicBezTo>
                  <a:cubicBezTo>
                    <a:pt x="10125" y="11138"/>
                    <a:pt x="10462" y="11475"/>
                    <a:pt x="10800" y="11475"/>
                  </a:cubicBezTo>
                  <a:cubicBezTo>
                    <a:pt x="11138" y="11475"/>
                    <a:pt x="11475" y="11138"/>
                    <a:pt x="11475" y="10800"/>
                  </a:cubicBezTo>
                  <a:cubicBezTo>
                    <a:pt x="11475" y="10462"/>
                    <a:pt x="11138" y="10125"/>
                    <a:pt x="10800" y="10125"/>
                  </a:cubicBezTo>
                  <a:close/>
                  <a:moveTo>
                    <a:pt x="10294" y="5062"/>
                  </a:moveTo>
                  <a:cubicBezTo>
                    <a:pt x="7425" y="5062"/>
                    <a:pt x="5062" y="7425"/>
                    <a:pt x="5062" y="10294"/>
                  </a:cubicBezTo>
                  <a:cubicBezTo>
                    <a:pt x="5062" y="10631"/>
                    <a:pt x="4894" y="10800"/>
                    <a:pt x="4556" y="10800"/>
                  </a:cubicBezTo>
                  <a:cubicBezTo>
                    <a:pt x="4219" y="10800"/>
                    <a:pt x="4050" y="10631"/>
                    <a:pt x="4050" y="10294"/>
                  </a:cubicBezTo>
                  <a:cubicBezTo>
                    <a:pt x="4050" y="6919"/>
                    <a:pt x="6919" y="4050"/>
                    <a:pt x="10294" y="4050"/>
                  </a:cubicBezTo>
                  <a:cubicBezTo>
                    <a:pt x="10631" y="4050"/>
                    <a:pt x="10800" y="4388"/>
                    <a:pt x="10800" y="4556"/>
                  </a:cubicBezTo>
                  <a:cubicBezTo>
                    <a:pt x="10800" y="4894"/>
                    <a:pt x="10631" y="5062"/>
                    <a:pt x="10294" y="506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7145" rIns="17145"/>
            <a:lstStyle/>
            <a:p>
              <a:pPr defTabSz="1218565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80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24890" y="1209040"/>
            <a:ext cx="1036320" cy="1036320"/>
            <a:chOff x="1614" y="2630"/>
            <a:chExt cx="1632" cy="1632"/>
          </a:xfrm>
        </p:grpSpPr>
        <p:sp>
          <p:nvSpPr>
            <p:cNvPr id="48" name="4444444"/>
            <p:cNvSpPr/>
            <p:nvPr/>
          </p:nvSpPr>
          <p:spPr>
            <a:xfrm flipV="1">
              <a:off x="1614" y="2630"/>
              <a:ext cx="1632" cy="163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350">
                <a:solidFill>
                  <a:srgbClr val="20202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9" name="22"/>
            <p:cNvSpPr/>
            <p:nvPr/>
          </p:nvSpPr>
          <p:spPr>
            <a:xfrm>
              <a:off x="2183" y="3259"/>
              <a:ext cx="495" cy="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5" y="21600"/>
                  </a:moveTo>
                  <a:cubicBezTo>
                    <a:pt x="2025" y="21600"/>
                    <a:pt x="2025" y="21600"/>
                    <a:pt x="2025" y="21600"/>
                  </a:cubicBezTo>
                  <a:cubicBezTo>
                    <a:pt x="844" y="21600"/>
                    <a:pt x="0" y="20562"/>
                    <a:pt x="0" y="19108"/>
                  </a:cubicBezTo>
                  <a:cubicBezTo>
                    <a:pt x="0" y="5815"/>
                    <a:pt x="0" y="5815"/>
                    <a:pt x="0" y="5815"/>
                  </a:cubicBezTo>
                  <a:cubicBezTo>
                    <a:pt x="0" y="4362"/>
                    <a:pt x="844" y="3323"/>
                    <a:pt x="2025" y="3323"/>
                  </a:cubicBezTo>
                  <a:cubicBezTo>
                    <a:pt x="2025" y="3323"/>
                    <a:pt x="2363" y="3323"/>
                    <a:pt x="4725" y="3323"/>
                  </a:cubicBezTo>
                  <a:cubicBezTo>
                    <a:pt x="5400" y="3323"/>
                    <a:pt x="6750" y="0"/>
                    <a:pt x="7425" y="0"/>
                  </a:cubicBezTo>
                  <a:cubicBezTo>
                    <a:pt x="9113" y="0"/>
                    <a:pt x="12488" y="0"/>
                    <a:pt x="14175" y="0"/>
                  </a:cubicBezTo>
                  <a:cubicBezTo>
                    <a:pt x="14850" y="0"/>
                    <a:pt x="16200" y="3323"/>
                    <a:pt x="16875" y="3323"/>
                  </a:cubicBezTo>
                  <a:cubicBezTo>
                    <a:pt x="19238" y="3323"/>
                    <a:pt x="19575" y="3323"/>
                    <a:pt x="19575" y="3323"/>
                  </a:cubicBezTo>
                  <a:cubicBezTo>
                    <a:pt x="20756" y="3323"/>
                    <a:pt x="21600" y="4362"/>
                    <a:pt x="21600" y="5815"/>
                  </a:cubicBezTo>
                  <a:cubicBezTo>
                    <a:pt x="21600" y="19108"/>
                    <a:pt x="21600" y="19108"/>
                    <a:pt x="21600" y="19108"/>
                  </a:cubicBezTo>
                  <a:cubicBezTo>
                    <a:pt x="21600" y="20562"/>
                    <a:pt x="20756" y="21600"/>
                    <a:pt x="19575" y="21600"/>
                  </a:cubicBezTo>
                  <a:close/>
                  <a:moveTo>
                    <a:pt x="20250" y="6646"/>
                  </a:moveTo>
                  <a:cubicBezTo>
                    <a:pt x="20250" y="5815"/>
                    <a:pt x="19575" y="4985"/>
                    <a:pt x="18900" y="4985"/>
                  </a:cubicBezTo>
                  <a:cubicBezTo>
                    <a:pt x="18900" y="4985"/>
                    <a:pt x="18225" y="4985"/>
                    <a:pt x="16200" y="4985"/>
                  </a:cubicBezTo>
                  <a:cubicBezTo>
                    <a:pt x="15525" y="4985"/>
                    <a:pt x="14175" y="1662"/>
                    <a:pt x="13500" y="1662"/>
                  </a:cubicBezTo>
                  <a:cubicBezTo>
                    <a:pt x="11813" y="1662"/>
                    <a:pt x="9788" y="1662"/>
                    <a:pt x="8100" y="1662"/>
                  </a:cubicBezTo>
                  <a:cubicBezTo>
                    <a:pt x="7425" y="1662"/>
                    <a:pt x="6075" y="4985"/>
                    <a:pt x="5400" y="4985"/>
                  </a:cubicBezTo>
                  <a:cubicBezTo>
                    <a:pt x="3375" y="4985"/>
                    <a:pt x="2700" y="4985"/>
                    <a:pt x="2700" y="4985"/>
                  </a:cubicBezTo>
                  <a:cubicBezTo>
                    <a:pt x="2025" y="4985"/>
                    <a:pt x="1350" y="5815"/>
                    <a:pt x="1350" y="6646"/>
                  </a:cubicBezTo>
                  <a:cubicBezTo>
                    <a:pt x="1350" y="18277"/>
                    <a:pt x="1350" y="18277"/>
                    <a:pt x="1350" y="18277"/>
                  </a:cubicBezTo>
                  <a:cubicBezTo>
                    <a:pt x="1350" y="19315"/>
                    <a:pt x="2025" y="19938"/>
                    <a:pt x="2700" y="19938"/>
                  </a:cubicBezTo>
                  <a:cubicBezTo>
                    <a:pt x="18900" y="19938"/>
                    <a:pt x="18900" y="19938"/>
                    <a:pt x="18900" y="19938"/>
                  </a:cubicBezTo>
                  <a:cubicBezTo>
                    <a:pt x="19575" y="19938"/>
                    <a:pt x="20250" y="19315"/>
                    <a:pt x="20250" y="18277"/>
                  </a:cubicBezTo>
                  <a:cubicBezTo>
                    <a:pt x="20250" y="6646"/>
                    <a:pt x="20250" y="6646"/>
                    <a:pt x="20250" y="6646"/>
                  </a:cubicBezTo>
                  <a:close/>
                  <a:moveTo>
                    <a:pt x="10800" y="17446"/>
                  </a:moveTo>
                  <a:cubicBezTo>
                    <a:pt x="8269" y="17446"/>
                    <a:pt x="6075" y="14954"/>
                    <a:pt x="6075" y="11631"/>
                  </a:cubicBezTo>
                  <a:cubicBezTo>
                    <a:pt x="6075" y="8515"/>
                    <a:pt x="8269" y="5815"/>
                    <a:pt x="10800" y="5815"/>
                  </a:cubicBezTo>
                  <a:cubicBezTo>
                    <a:pt x="13331" y="5815"/>
                    <a:pt x="15525" y="8515"/>
                    <a:pt x="15525" y="11631"/>
                  </a:cubicBezTo>
                  <a:cubicBezTo>
                    <a:pt x="15525" y="14954"/>
                    <a:pt x="13331" y="17446"/>
                    <a:pt x="10800" y="17446"/>
                  </a:cubicBezTo>
                  <a:close/>
                  <a:moveTo>
                    <a:pt x="10800" y="7477"/>
                  </a:moveTo>
                  <a:cubicBezTo>
                    <a:pt x="8944" y="7477"/>
                    <a:pt x="7425" y="9346"/>
                    <a:pt x="7425" y="11631"/>
                  </a:cubicBezTo>
                  <a:cubicBezTo>
                    <a:pt x="7425" y="13915"/>
                    <a:pt x="8944" y="15785"/>
                    <a:pt x="10800" y="15785"/>
                  </a:cubicBezTo>
                  <a:cubicBezTo>
                    <a:pt x="12656" y="15785"/>
                    <a:pt x="14175" y="13915"/>
                    <a:pt x="14175" y="11631"/>
                  </a:cubicBezTo>
                  <a:cubicBezTo>
                    <a:pt x="14175" y="9346"/>
                    <a:pt x="12656" y="7477"/>
                    <a:pt x="10800" y="747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7145" rIns="17145"/>
            <a:lstStyle/>
            <a:p>
              <a:pPr defTabSz="1218565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80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709035" y="1209040"/>
            <a:ext cx="1036320" cy="1036320"/>
            <a:chOff x="4785" y="2630"/>
            <a:chExt cx="1632" cy="1632"/>
          </a:xfrm>
        </p:grpSpPr>
        <p:sp>
          <p:nvSpPr>
            <p:cNvPr id="51" name="2222"/>
            <p:cNvSpPr/>
            <p:nvPr/>
          </p:nvSpPr>
          <p:spPr>
            <a:xfrm flipV="1">
              <a:off x="4785" y="2630"/>
              <a:ext cx="1632" cy="163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rgbClr val="20202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2" name="11"/>
            <p:cNvSpPr/>
            <p:nvPr/>
          </p:nvSpPr>
          <p:spPr>
            <a:xfrm>
              <a:off x="5353" y="3213"/>
              <a:ext cx="495" cy="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13140"/>
                  </a:moveTo>
                  <a:cubicBezTo>
                    <a:pt x="20250" y="10080"/>
                    <a:pt x="20250" y="10080"/>
                    <a:pt x="20250" y="10080"/>
                  </a:cubicBezTo>
                  <a:cubicBezTo>
                    <a:pt x="20250" y="4500"/>
                    <a:pt x="16031" y="0"/>
                    <a:pt x="10800" y="0"/>
                  </a:cubicBezTo>
                  <a:cubicBezTo>
                    <a:pt x="5569" y="0"/>
                    <a:pt x="1350" y="4500"/>
                    <a:pt x="1350" y="10080"/>
                  </a:cubicBezTo>
                  <a:cubicBezTo>
                    <a:pt x="1350" y="13140"/>
                    <a:pt x="1350" y="13140"/>
                    <a:pt x="1350" y="13140"/>
                  </a:cubicBezTo>
                  <a:cubicBezTo>
                    <a:pt x="506" y="13860"/>
                    <a:pt x="0" y="14940"/>
                    <a:pt x="0" y="16200"/>
                  </a:cubicBezTo>
                  <a:cubicBezTo>
                    <a:pt x="0" y="18360"/>
                    <a:pt x="1519" y="20160"/>
                    <a:pt x="3544" y="20160"/>
                  </a:cubicBezTo>
                  <a:cubicBezTo>
                    <a:pt x="3713" y="21060"/>
                    <a:pt x="4556" y="21600"/>
                    <a:pt x="5400" y="21600"/>
                  </a:cubicBezTo>
                  <a:cubicBezTo>
                    <a:pt x="6581" y="21600"/>
                    <a:pt x="7425" y="20700"/>
                    <a:pt x="7425" y="19440"/>
                  </a:cubicBezTo>
                  <a:cubicBezTo>
                    <a:pt x="7425" y="12960"/>
                    <a:pt x="7425" y="12960"/>
                    <a:pt x="7425" y="12960"/>
                  </a:cubicBezTo>
                  <a:cubicBezTo>
                    <a:pt x="7425" y="11700"/>
                    <a:pt x="6581" y="10800"/>
                    <a:pt x="5400" y="10800"/>
                  </a:cubicBezTo>
                  <a:cubicBezTo>
                    <a:pt x="4556" y="10800"/>
                    <a:pt x="3713" y="11340"/>
                    <a:pt x="3544" y="12240"/>
                  </a:cubicBezTo>
                  <a:cubicBezTo>
                    <a:pt x="3206" y="12240"/>
                    <a:pt x="3038" y="12240"/>
                    <a:pt x="2700" y="12420"/>
                  </a:cubicBezTo>
                  <a:cubicBezTo>
                    <a:pt x="2700" y="10080"/>
                    <a:pt x="2700" y="10080"/>
                    <a:pt x="2700" y="10080"/>
                  </a:cubicBezTo>
                  <a:cubicBezTo>
                    <a:pt x="2700" y="5400"/>
                    <a:pt x="6244" y="1440"/>
                    <a:pt x="10800" y="1440"/>
                  </a:cubicBezTo>
                  <a:cubicBezTo>
                    <a:pt x="15356" y="1440"/>
                    <a:pt x="18900" y="5400"/>
                    <a:pt x="18900" y="10080"/>
                  </a:cubicBezTo>
                  <a:cubicBezTo>
                    <a:pt x="18900" y="12420"/>
                    <a:pt x="18900" y="12420"/>
                    <a:pt x="18900" y="12420"/>
                  </a:cubicBezTo>
                  <a:cubicBezTo>
                    <a:pt x="18562" y="12240"/>
                    <a:pt x="18394" y="12240"/>
                    <a:pt x="18056" y="12240"/>
                  </a:cubicBezTo>
                  <a:cubicBezTo>
                    <a:pt x="17888" y="11340"/>
                    <a:pt x="17044" y="10800"/>
                    <a:pt x="16200" y="10800"/>
                  </a:cubicBezTo>
                  <a:cubicBezTo>
                    <a:pt x="15019" y="10800"/>
                    <a:pt x="14175" y="11700"/>
                    <a:pt x="14175" y="12960"/>
                  </a:cubicBezTo>
                  <a:cubicBezTo>
                    <a:pt x="14175" y="19440"/>
                    <a:pt x="14175" y="19440"/>
                    <a:pt x="14175" y="19440"/>
                  </a:cubicBezTo>
                  <a:cubicBezTo>
                    <a:pt x="14175" y="20700"/>
                    <a:pt x="15019" y="21600"/>
                    <a:pt x="16200" y="21600"/>
                  </a:cubicBezTo>
                  <a:cubicBezTo>
                    <a:pt x="17044" y="21600"/>
                    <a:pt x="17888" y="21060"/>
                    <a:pt x="18056" y="20160"/>
                  </a:cubicBezTo>
                  <a:cubicBezTo>
                    <a:pt x="20081" y="20160"/>
                    <a:pt x="21600" y="18360"/>
                    <a:pt x="21600" y="16200"/>
                  </a:cubicBezTo>
                  <a:cubicBezTo>
                    <a:pt x="21600" y="14940"/>
                    <a:pt x="21094" y="13860"/>
                    <a:pt x="20250" y="13140"/>
                  </a:cubicBezTo>
                  <a:close/>
                  <a:moveTo>
                    <a:pt x="4725" y="12960"/>
                  </a:moveTo>
                  <a:cubicBezTo>
                    <a:pt x="4725" y="12600"/>
                    <a:pt x="5062" y="12240"/>
                    <a:pt x="5400" y="12240"/>
                  </a:cubicBezTo>
                  <a:cubicBezTo>
                    <a:pt x="5738" y="12240"/>
                    <a:pt x="6075" y="12600"/>
                    <a:pt x="6075" y="12960"/>
                  </a:cubicBezTo>
                  <a:cubicBezTo>
                    <a:pt x="6075" y="19440"/>
                    <a:pt x="6075" y="19440"/>
                    <a:pt x="6075" y="19440"/>
                  </a:cubicBezTo>
                  <a:cubicBezTo>
                    <a:pt x="6075" y="19800"/>
                    <a:pt x="5738" y="20160"/>
                    <a:pt x="5400" y="20160"/>
                  </a:cubicBezTo>
                  <a:cubicBezTo>
                    <a:pt x="5062" y="20160"/>
                    <a:pt x="4725" y="19800"/>
                    <a:pt x="4725" y="19440"/>
                  </a:cubicBezTo>
                  <a:cubicBezTo>
                    <a:pt x="4725" y="12960"/>
                    <a:pt x="4725" y="12960"/>
                    <a:pt x="4725" y="12960"/>
                  </a:cubicBezTo>
                  <a:close/>
                  <a:moveTo>
                    <a:pt x="3375" y="13680"/>
                  </a:moveTo>
                  <a:cubicBezTo>
                    <a:pt x="3375" y="18720"/>
                    <a:pt x="3375" y="18720"/>
                    <a:pt x="3375" y="18720"/>
                  </a:cubicBezTo>
                  <a:cubicBezTo>
                    <a:pt x="2194" y="18540"/>
                    <a:pt x="1350" y="17460"/>
                    <a:pt x="1350" y="16200"/>
                  </a:cubicBezTo>
                  <a:cubicBezTo>
                    <a:pt x="1350" y="14940"/>
                    <a:pt x="2194" y="14040"/>
                    <a:pt x="3375" y="13680"/>
                  </a:cubicBezTo>
                  <a:close/>
                  <a:moveTo>
                    <a:pt x="16875" y="19440"/>
                  </a:moveTo>
                  <a:cubicBezTo>
                    <a:pt x="16875" y="19800"/>
                    <a:pt x="16538" y="20160"/>
                    <a:pt x="16200" y="20160"/>
                  </a:cubicBezTo>
                  <a:cubicBezTo>
                    <a:pt x="15862" y="20160"/>
                    <a:pt x="15525" y="19800"/>
                    <a:pt x="15525" y="19440"/>
                  </a:cubicBezTo>
                  <a:cubicBezTo>
                    <a:pt x="15525" y="12960"/>
                    <a:pt x="15525" y="12960"/>
                    <a:pt x="15525" y="12960"/>
                  </a:cubicBezTo>
                  <a:cubicBezTo>
                    <a:pt x="15525" y="12600"/>
                    <a:pt x="15862" y="12240"/>
                    <a:pt x="16200" y="12240"/>
                  </a:cubicBezTo>
                  <a:cubicBezTo>
                    <a:pt x="16538" y="12240"/>
                    <a:pt x="16875" y="12600"/>
                    <a:pt x="16875" y="12960"/>
                  </a:cubicBezTo>
                  <a:cubicBezTo>
                    <a:pt x="16875" y="19440"/>
                    <a:pt x="16875" y="19440"/>
                    <a:pt x="16875" y="19440"/>
                  </a:cubicBezTo>
                  <a:close/>
                  <a:moveTo>
                    <a:pt x="18225" y="18720"/>
                  </a:moveTo>
                  <a:cubicBezTo>
                    <a:pt x="18225" y="13680"/>
                    <a:pt x="18225" y="13680"/>
                    <a:pt x="18225" y="13680"/>
                  </a:cubicBezTo>
                  <a:cubicBezTo>
                    <a:pt x="19406" y="14040"/>
                    <a:pt x="20250" y="14940"/>
                    <a:pt x="20250" y="16200"/>
                  </a:cubicBezTo>
                  <a:cubicBezTo>
                    <a:pt x="20250" y="17460"/>
                    <a:pt x="19406" y="18540"/>
                    <a:pt x="18225" y="1872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7145" rIns="17145"/>
            <a:lstStyle/>
            <a:p>
              <a:pPr defTabSz="1218565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80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88970" y="2537464"/>
            <a:ext cx="2734310" cy="2378214"/>
            <a:chOff x="692" y="4572"/>
            <a:chExt cx="4306" cy="2810"/>
          </a:xfrm>
        </p:grpSpPr>
        <p:sp>
          <p:nvSpPr>
            <p:cNvPr id="54" name="333333"/>
            <p:cNvSpPr txBox="1"/>
            <p:nvPr/>
          </p:nvSpPr>
          <p:spPr>
            <a:xfrm>
              <a:off x="692" y="4572"/>
              <a:ext cx="3544" cy="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坚定不移走中国特色社会主义法治道路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5" name="1111"/>
            <p:cNvSpPr txBox="1"/>
            <p:nvPr/>
          </p:nvSpPr>
          <p:spPr>
            <a:xfrm>
              <a:off x="692" y="5309"/>
              <a:ext cx="4306" cy="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坚持党的领导是中国特色社会主义法治道路的核心要义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人民是依法治国的主体和力量源泉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平等是社会主义法律的基本属性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和以德治国相结合是中国特色社会主义法治道路的鲜明特点</a:t>
              </a:r>
              <a:endParaRPr lang="zh-CN" altLang="en-US" sz="12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953760" y="2537460"/>
            <a:ext cx="2235200" cy="2145030"/>
            <a:chOff x="673" y="4841"/>
            <a:chExt cx="3520" cy="3378"/>
          </a:xfrm>
        </p:grpSpPr>
        <p:sp>
          <p:nvSpPr>
            <p:cNvPr id="57" name="333333"/>
            <p:cNvSpPr txBox="1"/>
            <p:nvPr/>
          </p:nvSpPr>
          <p:spPr>
            <a:xfrm>
              <a:off x="673" y="4841"/>
              <a:ext cx="3306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建设中国特色社会主义法治体系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8" name="1111"/>
            <p:cNvSpPr txBox="1"/>
            <p:nvPr/>
          </p:nvSpPr>
          <p:spPr>
            <a:xfrm>
              <a:off x="673" y="5892"/>
              <a:ext cx="3520" cy="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完备的法律规范体系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 algn="ctr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高效的法治实施体系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 algn="ctr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严密的法治监督体系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 algn="ctr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有力的法治保障体系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 algn="ctr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完善的党内法规体系</a:t>
              </a:r>
              <a:endParaRPr lang="zh-CN" altLang="en-US" sz="12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-9525" y="110490"/>
            <a:ext cx="9153525" cy="541655"/>
            <a:chOff x="-15" y="174"/>
            <a:chExt cx="14415" cy="8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6373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583" y="397"/>
              <a:ext cx="4898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3765"/>
              <a:r>
                <a:rPr lang="zh-CN" altLang="en-US" sz="2000" kern="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    </a:t>
              </a:r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八、全面推进依法治国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8" name="组合 17"/>
          <p:cNvGrpSpPr/>
          <p:nvPr/>
        </p:nvGrpSpPr>
        <p:grpSpPr>
          <a:xfrm>
            <a:off x="4349115" y="1209040"/>
            <a:ext cx="1036320" cy="1036320"/>
            <a:chOff x="7985" y="2630"/>
            <a:chExt cx="1632" cy="1632"/>
          </a:xfrm>
        </p:grpSpPr>
        <p:sp>
          <p:nvSpPr>
            <p:cNvPr id="19" name="3333"/>
            <p:cNvSpPr/>
            <p:nvPr/>
          </p:nvSpPr>
          <p:spPr>
            <a:xfrm flipV="1">
              <a:off x="7985" y="2630"/>
              <a:ext cx="1632" cy="163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rgbClr val="20202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20" name="44"/>
            <p:cNvSpPr/>
            <p:nvPr/>
          </p:nvSpPr>
          <p:spPr>
            <a:xfrm>
              <a:off x="8553" y="3198"/>
              <a:ext cx="495" cy="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94" y="21600"/>
                    <a:pt x="0" y="16706"/>
                    <a:pt x="0" y="10800"/>
                  </a:cubicBezTo>
                  <a:cubicBezTo>
                    <a:pt x="0" y="4894"/>
                    <a:pt x="4894" y="0"/>
                    <a:pt x="10800" y="0"/>
                  </a:cubicBezTo>
                  <a:cubicBezTo>
                    <a:pt x="16706" y="0"/>
                    <a:pt x="21600" y="4894"/>
                    <a:pt x="21600" y="10800"/>
                  </a:cubicBezTo>
                  <a:cubicBezTo>
                    <a:pt x="21600" y="16706"/>
                    <a:pt x="16706" y="21600"/>
                    <a:pt x="10800" y="21600"/>
                  </a:cubicBezTo>
                  <a:close/>
                  <a:moveTo>
                    <a:pt x="10800" y="1350"/>
                  </a:moveTo>
                  <a:cubicBezTo>
                    <a:pt x="5569" y="1350"/>
                    <a:pt x="1350" y="5569"/>
                    <a:pt x="1350" y="10800"/>
                  </a:cubicBezTo>
                  <a:cubicBezTo>
                    <a:pt x="1350" y="16031"/>
                    <a:pt x="5569" y="20250"/>
                    <a:pt x="10800" y="20250"/>
                  </a:cubicBezTo>
                  <a:cubicBezTo>
                    <a:pt x="16031" y="20250"/>
                    <a:pt x="20250" y="16031"/>
                    <a:pt x="20250" y="10800"/>
                  </a:cubicBezTo>
                  <a:cubicBezTo>
                    <a:pt x="20250" y="5569"/>
                    <a:pt x="16031" y="1350"/>
                    <a:pt x="10800" y="1350"/>
                  </a:cubicBezTo>
                  <a:close/>
                  <a:moveTo>
                    <a:pt x="11306" y="17550"/>
                  </a:moveTo>
                  <a:cubicBezTo>
                    <a:pt x="10969" y="17550"/>
                    <a:pt x="10800" y="17381"/>
                    <a:pt x="10800" y="17044"/>
                  </a:cubicBezTo>
                  <a:cubicBezTo>
                    <a:pt x="10800" y="16706"/>
                    <a:pt x="10969" y="16538"/>
                    <a:pt x="11306" y="16538"/>
                  </a:cubicBezTo>
                  <a:cubicBezTo>
                    <a:pt x="14175" y="16538"/>
                    <a:pt x="16538" y="14175"/>
                    <a:pt x="16538" y="11306"/>
                  </a:cubicBezTo>
                  <a:cubicBezTo>
                    <a:pt x="16538" y="10969"/>
                    <a:pt x="16706" y="10800"/>
                    <a:pt x="17044" y="10800"/>
                  </a:cubicBezTo>
                  <a:cubicBezTo>
                    <a:pt x="17381" y="10800"/>
                    <a:pt x="17550" y="10969"/>
                    <a:pt x="17550" y="11306"/>
                  </a:cubicBezTo>
                  <a:cubicBezTo>
                    <a:pt x="17550" y="14850"/>
                    <a:pt x="14681" y="17550"/>
                    <a:pt x="11306" y="17550"/>
                  </a:cubicBezTo>
                  <a:close/>
                  <a:moveTo>
                    <a:pt x="10800" y="13500"/>
                  </a:moveTo>
                  <a:cubicBezTo>
                    <a:pt x="9281" y="13500"/>
                    <a:pt x="8100" y="12319"/>
                    <a:pt x="8100" y="10800"/>
                  </a:cubicBezTo>
                  <a:cubicBezTo>
                    <a:pt x="8100" y="9281"/>
                    <a:pt x="9281" y="8100"/>
                    <a:pt x="10800" y="8100"/>
                  </a:cubicBezTo>
                  <a:cubicBezTo>
                    <a:pt x="12319" y="8100"/>
                    <a:pt x="13500" y="9281"/>
                    <a:pt x="13500" y="10800"/>
                  </a:cubicBezTo>
                  <a:cubicBezTo>
                    <a:pt x="13500" y="12319"/>
                    <a:pt x="12319" y="13500"/>
                    <a:pt x="10800" y="13500"/>
                  </a:cubicBezTo>
                  <a:close/>
                  <a:moveTo>
                    <a:pt x="10800" y="10125"/>
                  </a:moveTo>
                  <a:cubicBezTo>
                    <a:pt x="10462" y="10125"/>
                    <a:pt x="10125" y="10462"/>
                    <a:pt x="10125" y="10800"/>
                  </a:cubicBezTo>
                  <a:cubicBezTo>
                    <a:pt x="10125" y="11138"/>
                    <a:pt x="10462" y="11475"/>
                    <a:pt x="10800" y="11475"/>
                  </a:cubicBezTo>
                  <a:cubicBezTo>
                    <a:pt x="11138" y="11475"/>
                    <a:pt x="11475" y="11138"/>
                    <a:pt x="11475" y="10800"/>
                  </a:cubicBezTo>
                  <a:cubicBezTo>
                    <a:pt x="11475" y="10462"/>
                    <a:pt x="11138" y="10125"/>
                    <a:pt x="10800" y="10125"/>
                  </a:cubicBezTo>
                  <a:close/>
                  <a:moveTo>
                    <a:pt x="10294" y="5062"/>
                  </a:moveTo>
                  <a:cubicBezTo>
                    <a:pt x="7425" y="5062"/>
                    <a:pt x="5062" y="7425"/>
                    <a:pt x="5062" y="10294"/>
                  </a:cubicBezTo>
                  <a:cubicBezTo>
                    <a:pt x="5062" y="10631"/>
                    <a:pt x="4894" y="10800"/>
                    <a:pt x="4556" y="10800"/>
                  </a:cubicBezTo>
                  <a:cubicBezTo>
                    <a:pt x="4219" y="10800"/>
                    <a:pt x="4050" y="10631"/>
                    <a:pt x="4050" y="10294"/>
                  </a:cubicBezTo>
                  <a:cubicBezTo>
                    <a:pt x="4050" y="6919"/>
                    <a:pt x="6919" y="4050"/>
                    <a:pt x="10294" y="4050"/>
                  </a:cubicBezTo>
                  <a:cubicBezTo>
                    <a:pt x="10631" y="4050"/>
                    <a:pt x="10800" y="4388"/>
                    <a:pt x="10800" y="4556"/>
                  </a:cubicBezTo>
                  <a:cubicBezTo>
                    <a:pt x="10800" y="4894"/>
                    <a:pt x="10631" y="5062"/>
                    <a:pt x="10294" y="506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7145" rIns="17145"/>
            <a:lstStyle/>
            <a:p>
              <a:pPr defTabSz="1218565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80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13" name="组合 49"/>
          <p:cNvGrpSpPr/>
          <p:nvPr/>
        </p:nvGrpSpPr>
        <p:grpSpPr>
          <a:xfrm>
            <a:off x="1534795" y="1209040"/>
            <a:ext cx="1036320" cy="1036320"/>
            <a:chOff x="4785" y="2630"/>
            <a:chExt cx="1632" cy="1632"/>
          </a:xfrm>
        </p:grpSpPr>
        <p:sp>
          <p:nvSpPr>
            <p:cNvPr id="51" name="2222"/>
            <p:cNvSpPr/>
            <p:nvPr/>
          </p:nvSpPr>
          <p:spPr>
            <a:xfrm flipV="1">
              <a:off x="4785" y="2630"/>
              <a:ext cx="1632" cy="163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rgbClr val="20202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2" name="11"/>
            <p:cNvSpPr/>
            <p:nvPr/>
          </p:nvSpPr>
          <p:spPr>
            <a:xfrm>
              <a:off x="5353" y="3213"/>
              <a:ext cx="495" cy="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13140"/>
                  </a:moveTo>
                  <a:cubicBezTo>
                    <a:pt x="20250" y="10080"/>
                    <a:pt x="20250" y="10080"/>
                    <a:pt x="20250" y="10080"/>
                  </a:cubicBezTo>
                  <a:cubicBezTo>
                    <a:pt x="20250" y="4500"/>
                    <a:pt x="16031" y="0"/>
                    <a:pt x="10800" y="0"/>
                  </a:cubicBezTo>
                  <a:cubicBezTo>
                    <a:pt x="5569" y="0"/>
                    <a:pt x="1350" y="4500"/>
                    <a:pt x="1350" y="10080"/>
                  </a:cubicBezTo>
                  <a:cubicBezTo>
                    <a:pt x="1350" y="13140"/>
                    <a:pt x="1350" y="13140"/>
                    <a:pt x="1350" y="13140"/>
                  </a:cubicBezTo>
                  <a:cubicBezTo>
                    <a:pt x="506" y="13860"/>
                    <a:pt x="0" y="14940"/>
                    <a:pt x="0" y="16200"/>
                  </a:cubicBezTo>
                  <a:cubicBezTo>
                    <a:pt x="0" y="18360"/>
                    <a:pt x="1519" y="20160"/>
                    <a:pt x="3544" y="20160"/>
                  </a:cubicBezTo>
                  <a:cubicBezTo>
                    <a:pt x="3713" y="21060"/>
                    <a:pt x="4556" y="21600"/>
                    <a:pt x="5400" y="21600"/>
                  </a:cubicBezTo>
                  <a:cubicBezTo>
                    <a:pt x="6581" y="21600"/>
                    <a:pt x="7425" y="20700"/>
                    <a:pt x="7425" y="19440"/>
                  </a:cubicBezTo>
                  <a:cubicBezTo>
                    <a:pt x="7425" y="12960"/>
                    <a:pt x="7425" y="12960"/>
                    <a:pt x="7425" y="12960"/>
                  </a:cubicBezTo>
                  <a:cubicBezTo>
                    <a:pt x="7425" y="11700"/>
                    <a:pt x="6581" y="10800"/>
                    <a:pt x="5400" y="10800"/>
                  </a:cubicBezTo>
                  <a:cubicBezTo>
                    <a:pt x="4556" y="10800"/>
                    <a:pt x="3713" y="11340"/>
                    <a:pt x="3544" y="12240"/>
                  </a:cubicBezTo>
                  <a:cubicBezTo>
                    <a:pt x="3206" y="12240"/>
                    <a:pt x="3038" y="12240"/>
                    <a:pt x="2700" y="12420"/>
                  </a:cubicBezTo>
                  <a:cubicBezTo>
                    <a:pt x="2700" y="10080"/>
                    <a:pt x="2700" y="10080"/>
                    <a:pt x="2700" y="10080"/>
                  </a:cubicBezTo>
                  <a:cubicBezTo>
                    <a:pt x="2700" y="5400"/>
                    <a:pt x="6244" y="1440"/>
                    <a:pt x="10800" y="1440"/>
                  </a:cubicBezTo>
                  <a:cubicBezTo>
                    <a:pt x="15356" y="1440"/>
                    <a:pt x="18900" y="5400"/>
                    <a:pt x="18900" y="10080"/>
                  </a:cubicBezTo>
                  <a:cubicBezTo>
                    <a:pt x="18900" y="12420"/>
                    <a:pt x="18900" y="12420"/>
                    <a:pt x="18900" y="12420"/>
                  </a:cubicBezTo>
                  <a:cubicBezTo>
                    <a:pt x="18562" y="12240"/>
                    <a:pt x="18394" y="12240"/>
                    <a:pt x="18056" y="12240"/>
                  </a:cubicBezTo>
                  <a:cubicBezTo>
                    <a:pt x="17888" y="11340"/>
                    <a:pt x="17044" y="10800"/>
                    <a:pt x="16200" y="10800"/>
                  </a:cubicBezTo>
                  <a:cubicBezTo>
                    <a:pt x="15019" y="10800"/>
                    <a:pt x="14175" y="11700"/>
                    <a:pt x="14175" y="12960"/>
                  </a:cubicBezTo>
                  <a:cubicBezTo>
                    <a:pt x="14175" y="19440"/>
                    <a:pt x="14175" y="19440"/>
                    <a:pt x="14175" y="19440"/>
                  </a:cubicBezTo>
                  <a:cubicBezTo>
                    <a:pt x="14175" y="20700"/>
                    <a:pt x="15019" y="21600"/>
                    <a:pt x="16200" y="21600"/>
                  </a:cubicBezTo>
                  <a:cubicBezTo>
                    <a:pt x="17044" y="21600"/>
                    <a:pt x="17888" y="21060"/>
                    <a:pt x="18056" y="20160"/>
                  </a:cubicBezTo>
                  <a:cubicBezTo>
                    <a:pt x="20081" y="20160"/>
                    <a:pt x="21600" y="18360"/>
                    <a:pt x="21600" y="16200"/>
                  </a:cubicBezTo>
                  <a:cubicBezTo>
                    <a:pt x="21600" y="14940"/>
                    <a:pt x="21094" y="13860"/>
                    <a:pt x="20250" y="13140"/>
                  </a:cubicBezTo>
                  <a:close/>
                  <a:moveTo>
                    <a:pt x="4725" y="12960"/>
                  </a:moveTo>
                  <a:cubicBezTo>
                    <a:pt x="4725" y="12600"/>
                    <a:pt x="5062" y="12240"/>
                    <a:pt x="5400" y="12240"/>
                  </a:cubicBezTo>
                  <a:cubicBezTo>
                    <a:pt x="5738" y="12240"/>
                    <a:pt x="6075" y="12600"/>
                    <a:pt x="6075" y="12960"/>
                  </a:cubicBezTo>
                  <a:cubicBezTo>
                    <a:pt x="6075" y="19440"/>
                    <a:pt x="6075" y="19440"/>
                    <a:pt x="6075" y="19440"/>
                  </a:cubicBezTo>
                  <a:cubicBezTo>
                    <a:pt x="6075" y="19800"/>
                    <a:pt x="5738" y="20160"/>
                    <a:pt x="5400" y="20160"/>
                  </a:cubicBezTo>
                  <a:cubicBezTo>
                    <a:pt x="5062" y="20160"/>
                    <a:pt x="4725" y="19800"/>
                    <a:pt x="4725" y="19440"/>
                  </a:cubicBezTo>
                  <a:cubicBezTo>
                    <a:pt x="4725" y="12960"/>
                    <a:pt x="4725" y="12960"/>
                    <a:pt x="4725" y="12960"/>
                  </a:cubicBezTo>
                  <a:close/>
                  <a:moveTo>
                    <a:pt x="3375" y="13680"/>
                  </a:moveTo>
                  <a:cubicBezTo>
                    <a:pt x="3375" y="18720"/>
                    <a:pt x="3375" y="18720"/>
                    <a:pt x="3375" y="18720"/>
                  </a:cubicBezTo>
                  <a:cubicBezTo>
                    <a:pt x="2194" y="18540"/>
                    <a:pt x="1350" y="17460"/>
                    <a:pt x="1350" y="16200"/>
                  </a:cubicBezTo>
                  <a:cubicBezTo>
                    <a:pt x="1350" y="14940"/>
                    <a:pt x="2194" y="14040"/>
                    <a:pt x="3375" y="13680"/>
                  </a:cubicBezTo>
                  <a:close/>
                  <a:moveTo>
                    <a:pt x="16875" y="19440"/>
                  </a:moveTo>
                  <a:cubicBezTo>
                    <a:pt x="16875" y="19800"/>
                    <a:pt x="16538" y="20160"/>
                    <a:pt x="16200" y="20160"/>
                  </a:cubicBezTo>
                  <a:cubicBezTo>
                    <a:pt x="15862" y="20160"/>
                    <a:pt x="15525" y="19800"/>
                    <a:pt x="15525" y="19440"/>
                  </a:cubicBezTo>
                  <a:cubicBezTo>
                    <a:pt x="15525" y="12960"/>
                    <a:pt x="15525" y="12960"/>
                    <a:pt x="15525" y="12960"/>
                  </a:cubicBezTo>
                  <a:cubicBezTo>
                    <a:pt x="15525" y="12600"/>
                    <a:pt x="15862" y="12240"/>
                    <a:pt x="16200" y="12240"/>
                  </a:cubicBezTo>
                  <a:cubicBezTo>
                    <a:pt x="16538" y="12240"/>
                    <a:pt x="16875" y="12600"/>
                    <a:pt x="16875" y="12960"/>
                  </a:cubicBezTo>
                  <a:cubicBezTo>
                    <a:pt x="16875" y="19440"/>
                    <a:pt x="16875" y="19440"/>
                    <a:pt x="16875" y="19440"/>
                  </a:cubicBezTo>
                  <a:close/>
                  <a:moveTo>
                    <a:pt x="18225" y="18720"/>
                  </a:moveTo>
                  <a:cubicBezTo>
                    <a:pt x="18225" y="13680"/>
                    <a:pt x="18225" y="13680"/>
                    <a:pt x="18225" y="13680"/>
                  </a:cubicBezTo>
                  <a:cubicBezTo>
                    <a:pt x="19406" y="14040"/>
                    <a:pt x="20250" y="14940"/>
                    <a:pt x="20250" y="16200"/>
                  </a:cubicBezTo>
                  <a:cubicBezTo>
                    <a:pt x="20250" y="17460"/>
                    <a:pt x="19406" y="18540"/>
                    <a:pt x="18225" y="1872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7145" rIns="17145"/>
            <a:lstStyle/>
            <a:p>
              <a:pPr defTabSz="1218565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80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15" name="组合 52"/>
          <p:cNvGrpSpPr/>
          <p:nvPr/>
        </p:nvGrpSpPr>
        <p:grpSpPr>
          <a:xfrm>
            <a:off x="1014730" y="2537457"/>
            <a:ext cx="2622550" cy="2101458"/>
            <a:chOff x="692" y="4572"/>
            <a:chExt cx="4130" cy="2483"/>
          </a:xfrm>
        </p:grpSpPr>
        <p:sp>
          <p:nvSpPr>
            <p:cNvPr id="54" name="333333"/>
            <p:cNvSpPr txBox="1"/>
            <p:nvPr/>
          </p:nvSpPr>
          <p:spPr>
            <a:xfrm>
              <a:off x="692" y="4572"/>
              <a:ext cx="3544" cy="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维护社会公平正义、司法公正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5" name="1111"/>
            <p:cNvSpPr txBox="1"/>
            <p:nvPr/>
          </p:nvSpPr>
          <p:spPr>
            <a:xfrm>
              <a:off x="692" y="5309"/>
              <a:ext cx="4130" cy="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追求公平正义是由我们党的宗旨决定的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公正是司法的灵魂和生命，是维护社会公平正义的最后一道防线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endParaRPr lang="zh-CN" altLang="en-US" sz="12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18" name="组合 55"/>
          <p:cNvGrpSpPr/>
          <p:nvPr/>
        </p:nvGrpSpPr>
        <p:grpSpPr>
          <a:xfrm>
            <a:off x="3891280" y="2537460"/>
            <a:ext cx="2702560" cy="1847215"/>
            <a:chOff x="673" y="4841"/>
            <a:chExt cx="4256" cy="2909"/>
          </a:xfrm>
        </p:grpSpPr>
        <p:sp>
          <p:nvSpPr>
            <p:cNvPr id="57" name="333333"/>
            <p:cNvSpPr txBox="1"/>
            <p:nvPr/>
          </p:nvSpPr>
          <p:spPr>
            <a:xfrm>
              <a:off x="673" y="4841"/>
              <a:ext cx="3306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在党的领导下依法治国、厉行法治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8" name="1111"/>
            <p:cNvSpPr txBox="1"/>
            <p:nvPr/>
          </p:nvSpPr>
          <p:spPr>
            <a:xfrm>
              <a:off x="865" y="5860"/>
              <a:ext cx="406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社会主义法治必须坚持党的领导，党的领导必须依靠社会主义法治</a:t>
              </a:r>
              <a:endParaRPr lang="en-US" altLang="zh-CN" sz="12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2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党的领导体现在党领导立法、保证执法、支持司法、带头守法上</a:t>
              </a:r>
              <a:endParaRPr lang="zh-CN" altLang="en-US" sz="12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9525" y="110490"/>
            <a:ext cx="9153525" cy="541655"/>
            <a:chOff x="-15" y="174"/>
            <a:chExt cx="14415" cy="8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8207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583" y="397"/>
              <a:ext cx="9689" cy="6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defTabSz="913765"/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九、以新发展理念引领经济高质量发展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04335" y="1421130"/>
            <a:ext cx="332184" cy="2439092"/>
            <a:chOff x="7378" y="1923"/>
            <a:chExt cx="523" cy="3841"/>
          </a:xfrm>
        </p:grpSpPr>
        <p:sp>
          <p:nvSpPr>
            <p:cNvPr id="19466" name="椭圆 11"/>
            <p:cNvSpPr/>
            <p:nvPr/>
          </p:nvSpPr>
          <p:spPr>
            <a:xfrm>
              <a:off x="7378" y="1923"/>
              <a:ext cx="523" cy="523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r>
                <a:rPr lang="en-US" altLang="zh-CN" sz="150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1</a:t>
              </a:r>
            </a:p>
          </p:txBody>
        </p:sp>
        <p:sp>
          <p:nvSpPr>
            <p:cNvPr id="19469" name="椭圆 14"/>
            <p:cNvSpPr/>
            <p:nvPr/>
          </p:nvSpPr>
          <p:spPr>
            <a:xfrm>
              <a:off x="7378" y="3623"/>
              <a:ext cx="523" cy="523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r>
                <a:rPr lang="en-US" altLang="zh-CN" sz="150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2</a:t>
              </a:r>
            </a:p>
          </p:txBody>
        </p:sp>
        <p:sp>
          <p:nvSpPr>
            <p:cNvPr id="19472" name="椭圆 17"/>
            <p:cNvSpPr/>
            <p:nvPr/>
          </p:nvSpPr>
          <p:spPr>
            <a:xfrm>
              <a:off x="7378" y="5241"/>
              <a:ext cx="523" cy="523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r>
                <a:rPr lang="en-US" altLang="zh-CN" sz="150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6895" y="1340485"/>
            <a:ext cx="3110865" cy="3025140"/>
            <a:chOff x="1243" y="2087"/>
            <a:chExt cx="4899" cy="4764"/>
          </a:xfrm>
        </p:grpSpPr>
        <p:sp>
          <p:nvSpPr>
            <p:cNvPr id="19461" name="饼形 6"/>
            <p:cNvSpPr/>
            <p:nvPr/>
          </p:nvSpPr>
          <p:spPr>
            <a:xfrm>
              <a:off x="3694" y="3278"/>
              <a:ext cx="2449" cy="2383"/>
            </a:xfrm>
            <a:custGeom>
              <a:avLst/>
              <a:gdLst/>
              <a:ahLst/>
              <a:cxnLst>
                <a:cxn ang="0">
                  <a:pos x="2073275" y="1008857"/>
                </a:cxn>
                <a:cxn ang="0">
                  <a:pos x="1036637" y="2017714"/>
                </a:cxn>
                <a:cxn ang="0">
                  <a:pos x="-1" y="1008858"/>
                </a:cxn>
                <a:cxn ang="0">
                  <a:pos x="1036638" y="1008857"/>
                </a:cxn>
                <a:cxn ang="0">
                  <a:pos x="2073275" y="1008857"/>
                </a:cxn>
              </a:cxnLst>
              <a:rect l="0" t="0" r="0" b="0"/>
              <a:pathLst>
                <a:path w="2073275" h="2017713">
                  <a:moveTo>
                    <a:pt x="2073275" y="1008857"/>
                  </a:moveTo>
                  <a:cubicBezTo>
                    <a:pt x="2073275" y="1566033"/>
                    <a:pt x="1609157" y="2017714"/>
                    <a:pt x="1036637" y="2017714"/>
                  </a:cubicBezTo>
                  <a:cubicBezTo>
                    <a:pt x="464118" y="2017714"/>
                    <a:pt x="-1" y="1566034"/>
                    <a:pt x="-1" y="1008858"/>
                  </a:cubicBezTo>
                  <a:lnTo>
                    <a:pt x="1036638" y="1008857"/>
                  </a:lnTo>
                  <a:lnTo>
                    <a:pt x="2073275" y="100885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62" name="饼形 7"/>
            <p:cNvSpPr/>
            <p:nvPr/>
          </p:nvSpPr>
          <p:spPr>
            <a:xfrm rot="5400000">
              <a:off x="2501" y="4435"/>
              <a:ext cx="2383" cy="2451"/>
            </a:xfrm>
            <a:custGeom>
              <a:avLst/>
              <a:gdLst/>
              <a:ahLst/>
              <a:cxnLst>
                <a:cxn ang="0">
                  <a:pos x="2017712" y="1037432"/>
                </a:cxn>
                <a:cxn ang="0">
                  <a:pos x="1008856" y="2074864"/>
                </a:cxn>
                <a:cxn ang="0">
                  <a:pos x="0" y="1037433"/>
                </a:cxn>
                <a:cxn ang="0">
                  <a:pos x="1008856" y="1037432"/>
                </a:cxn>
                <a:cxn ang="0">
                  <a:pos x="2017712" y="1037432"/>
                </a:cxn>
              </a:cxnLst>
              <a:rect l="0" t="0" r="0" b="0"/>
              <a:pathLst>
                <a:path w="2017712" h="2074863">
                  <a:moveTo>
                    <a:pt x="2017712" y="1037432"/>
                  </a:moveTo>
                  <a:cubicBezTo>
                    <a:pt x="2017712" y="1610390"/>
                    <a:pt x="1566032" y="2074864"/>
                    <a:pt x="1008856" y="2074864"/>
                  </a:cubicBezTo>
                  <a:cubicBezTo>
                    <a:pt x="451680" y="2074864"/>
                    <a:pt x="0" y="1610390"/>
                    <a:pt x="0" y="1037433"/>
                  </a:cubicBezTo>
                  <a:lnTo>
                    <a:pt x="1008856" y="1037432"/>
                  </a:lnTo>
                  <a:lnTo>
                    <a:pt x="2017712" y="103743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63" name="饼形 8"/>
            <p:cNvSpPr/>
            <p:nvPr/>
          </p:nvSpPr>
          <p:spPr>
            <a:xfrm rot="-5400000">
              <a:off x="2501" y="2052"/>
              <a:ext cx="2381" cy="2451"/>
            </a:xfrm>
            <a:custGeom>
              <a:avLst/>
              <a:gdLst/>
              <a:ahLst/>
              <a:cxnLst>
                <a:cxn ang="0">
                  <a:pos x="2016125" y="1037432"/>
                </a:cxn>
                <a:cxn ang="0">
                  <a:pos x="1008062" y="2074864"/>
                </a:cxn>
                <a:cxn ang="0">
                  <a:pos x="-1" y="1037433"/>
                </a:cxn>
                <a:cxn ang="0">
                  <a:pos x="1008063" y="1037432"/>
                </a:cxn>
                <a:cxn ang="0">
                  <a:pos x="2016125" y="1037432"/>
                </a:cxn>
              </a:cxnLst>
              <a:rect l="0" t="0" r="0" b="0"/>
              <a:pathLst>
                <a:path w="2016125" h="2074863">
                  <a:moveTo>
                    <a:pt x="2016125" y="1037432"/>
                  </a:moveTo>
                  <a:cubicBezTo>
                    <a:pt x="2016125" y="1610390"/>
                    <a:pt x="1564800" y="2074864"/>
                    <a:pt x="1008062" y="2074864"/>
                  </a:cubicBezTo>
                  <a:cubicBezTo>
                    <a:pt x="451324" y="2074864"/>
                    <a:pt x="-1" y="1610390"/>
                    <a:pt x="-1" y="1037433"/>
                  </a:cubicBezTo>
                  <a:lnTo>
                    <a:pt x="1008063" y="1037432"/>
                  </a:lnTo>
                  <a:lnTo>
                    <a:pt x="2016125" y="103743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64" name="饼形 9"/>
            <p:cNvSpPr/>
            <p:nvPr/>
          </p:nvSpPr>
          <p:spPr>
            <a:xfrm rot="10800000">
              <a:off x="1243" y="3278"/>
              <a:ext cx="2451" cy="2383"/>
            </a:xfrm>
            <a:custGeom>
              <a:avLst/>
              <a:gdLst/>
              <a:ahLst/>
              <a:cxnLst>
                <a:cxn ang="0">
                  <a:pos x="2074862" y="1008857"/>
                </a:cxn>
                <a:cxn ang="0">
                  <a:pos x="1037431" y="2017714"/>
                </a:cxn>
                <a:cxn ang="0">
                  <a:pos x="0" y="1008858"/>
                </a:cxn>
                <a:cxn ang="0">
                  <a:pos x="1037431" y="1008857"/>
                </a:cxn>
                <a:cxn ang="0">
                  <a:pos x="2074862" y="1008857"/>
                </a:cxn>
              </a:cxnLst>
              <a:rect l="0" t="0" r="0" b="0"/>
              <a:pathLst>
                <a:path w="2074862" h="2017713">
                  <a:moveTo>
                    <a:pt x="2074862" y="1008857"/>
                  </a:moveTo>
                  <a:cubicBezTo>
                    <a:pt x="2074862" y="1566033"/>
                    <a:pt x="1610388" y="2017714"/>
                    <a:pt x="1037431" y="2017714"/>
                  </a:cubicBezTo>
                  <a:cubicBezTo>
                    <a:pt x="464474" y="2017714"/>
                    <a:pt x="0" y="1566034"/>
                    <a:pt x="0" y="1008858"/>
                  </a:cubicBezTo>
                  <a:lnTo>
                    <a:pt x="1037431" y="1008857"/>
                  </a:lnTo>
                  <a:lnTo>
                    <a:pt x="2074862" y="100885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65" name="椭圆 10"/>
            <p:cNvSpPr/>
            <p:nvPr/>
          </p:nvSpPr>
          <p:spPr>
            <a:xfrm>
              <a:off x="3458" y="4242"/>
              <a:ext cx="471" cy="45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350" dirty="0">
                <a:solidFill>
                  <a:srgbClr val="FFFFFF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78" name="Freeform 188"/>
            <p:cNvSpPr/>
            <p:nvPr/>
          </p:nvSpPr>
          <p:spPr>
            <a:xfrm>
              <a:off x="3956" y="2988"/>
              <a:ext cx="596" cy="6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2" h="100">
                  <a:moveTo>
                    <a:pt x="91" y="74"/>
                  </a:moveTo>
                  <a:cubicBezTo>
                    <a:pt x="92" y="65"/>
                    <a:pt x="79" y="59"/>
                    <a:pt x="73" y="53"/>
                  </a:cubicBezTo>
                  <a:cubicBezTo>
                    <a:pt x="60" y="40"/>
                    <a:pt x="68" y="25"/>
                    <a:pt x="62" y="10"/>
                  </a:cubicBezTo>
                  <a:cubicBezTo>
                    <a:pt x="59" y="3"/>
                    <a:pt x="53" y="0"/>
                    <a:pt x="46" y="0"/>
                  </a:cubicBezTo>
                  <a:cubicBezTo>
                    <a:pt x="39" y="0"/>
                    <a:pt x="33" y="3"/>
                    <a:pt x="30" y="10"/>
                  </a:cubicBezTo>
                  <a:cubicBezTo>
                    <a:pt x="24" y="25"/>
                    <a:pt x="32" y="40"/>
                    <a:pt x="19" y="53"/>
                  </a:cubicBezTo>
                  <a:cubicBezTo>
                    <a:pt x="12" y="59"/>
                    <a:pt x="0" y="65"/>
                    <a:pt x="1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3" y="80"/>
                    <a:pt x="21" y="83"/>
                    <a:pt x="20" y="86"/>
                  </a:cubicBezTo>
                  <a:cubicBezTo>
                    <a:pt x="18" y="92"/>
                    <a:pt x="20" y="97"/>
                    <a:pt x="25" y="99"/>
                  </a:cubicBezTo>
                  <a:cubicBezTo>
                    <a:pt x="29" y="100"/>
                    <a:pt x="34" y="96"/>
                    <a:pt x="35" y="91"/>
                  </a:cubicBezTo>
                  <a:cubicBezTo>
                    <a:pt x="36" y="88"/>
                    <a:pt x="36" y="85"/>
                    <a:pt x="35" y="82"/>
                  </a:cubicBezTo>
                  <a:cubicBezTo>
                    <a:pt x="37" y="74"/>
                    <a:pt x="37" y="74"/>
                    <a:pt x="37" y="74"/>
                  </a:cubicBezTo>
                  <a:lnTo>
                    <a:pt x="91" y="7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79" name="Freeform 414"/>
            <p:cNvSpPr/>
            <p:nvPr/>
          </p:nvSpPr>
          <p:spPr>
            <a:xfrm>
              <a:off x="2139" y="3529"/>
              <a:ext cx="636" cy="65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8" h="101">
                  <a:moveTo>
                    <a:pt x="78" y="72"/>
                  </a:moveTo>
                  <a:cubicBezTo>
                    <a:pt x="98" y="37"/>
                    <a:pt x="41" y="0"/>
                    <a:pt x="41" y="0"/>
                  </a:cubicBezTo>
                  <a:cubicBezTo>
                    <a:pt x="59" y="17"/>
                    <a:pt x="49" y="54"/>
                    <a:pt x="43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55" y="31"/>
                    <a:pt x="41" y="0"/>
                    <a:pt x="41" y="0"/>
                  </a:cubicBezTo>
                  <a:cubicBezTo>
                    <a:pt x="49" y="18"/>
                    <a:pt x="33" y="55"/>
                    <a:pt x="25" y="72"/>
                  </a:cubicBezTo>
                  <a:cubicBezTo>
                    <a:pt x="11" y="72"/>
                    <a:pt x="0" y="72"/>
                    <a:pt x="0" y="72"/>
                  </a:cubicBezTo>
                  <a:cubicBezTo>
                    <a:pt x="0" y="72"/>
                    <a:pt x="8" y="96"/>
                    <a:pt x="31" y="99"/>
                  </a:cubicBezTo>
                  <a:cubicBezTo>
                    <a:pt x="53" y="101"/>
                    <a:pt x="85" y="91"/>
                    <a:pt x="98" y="72"/>
                  </a:cubicBezTo>
                  <a:lnTo>
                    <a:pt x="78" y="7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80" name="Freeform 276"/>
            <p:cNvSpPr/>
            <p:nvPr/>
          </p:nvSpPr>
          <p:spPr>
            <a:xfrm>
              <a:off x="2751" y="5414"/>
              <a:ext cx="726" cy="62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01" h="87">
                  <a:moveTo>
                    <a:pt x="3" y="67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2" y="32"/>
                    <a:pt x="43" y="25"/>
                    <a:pt x="46" y="19"/>
                  </a:cubicBezTo>
                  <a:cubicBezTo>
                    <a:pt x="52" y="6"/>
                    <a:pt x="66" y="0"/>
                    <a:pt x="79" y="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7"/>
                    <a:pt x="100" y="40"/>
                    <a:pt x="98" y="43"/>
                  </a:cubicBezTo>
                  <a:cubicBezTo>
                    <a:pt x="92" y="58"/>
                    <a:pt x="74" y="64"/>
                    <a:pt x="60" y="57"/>
                  </a:cubicBezTo>
                  <a:cubicBezTo>
                    <a:pt x="59" y="57"/>
                    <a:pt x="59" y="57"/>
                    <a:pt x="58" y="5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7"/>
                    <a:pt x="10" y="87"/>
                    <a:pt x="9" y="8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2"/>
                    <a:pt x="1" y="69"/>
                    <a:pt x="3" y="6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81" name="Freeform 277"/>
            <p:cNvSpPr>
              <a:spLocks noEditPoints="1"/>
            </p:cNvSpPr>
            <p:nvPr/>
          </p:nvSpPr>
          <p:spPr>
            <a:xfrm>
              <a:off x="4691" y="4743"/>
              <a:ext cx="518" cy="61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19015" y="1318895"/>
            <a:ext cx="3999865" cy="1096645"/>
            <a:chOff x="306" y="5047"/>
            <a:chExt cx="6299" cy="1727"/>
          </a:xfrm>
        </p:grpSpPr>
        <p:sp>
          <p:nvSpPr>
            <p:cNvPr id="48" name="333333"/>
            <p:cNvSpPr txBox="1"/>
            <p:nvPr/>
          </p:nvSpPr>
          <p:spPr>
            <a:xfrm>
              <a:off x="306" y="5047"/>
              <a:ext cx="6299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新发展理念是指挥棒、红绿灯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9" name="1111"/>
            <p:cNvSpPr txBox="1"/>
            <p:nvPr/>
          </p:nvSpPr>
          <p:spPr>
            <a:xfrm>
              <a:off x="306" y="5587"/>
              <a:ext cx="6187" cy="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创新是引领发展的第一动力，协调是持续健康发展的内在要求，绿色是永续发展的必要条件和美好生活的重要体现，开放是国家繁荣发展的必由之路，共享是中国特色社会主义的本质要求。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99330" y="2497455"/>
            <a:ext cx="4344670" cy="876300"/>
            <a:chOff x="306" y="5047"/>
            <a:chExt cx="6842" cy="1380"/>
          </a:xfrm>
        </p:grpSpPr>
        <p:sp>
          <p:nvSpPr>
            <p:cNvPr id="51" name="333333"/>
            <p:cNvSpPr txBox="1"/>
            <p:nvPr/>
          </p:nvSpPr>
          <p:spPr>
            <a:xfrm>
              <a:off x="306" y="5047"/>
              <a:ext cx="684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我国经济由高速增长转向高质量发展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2" name="1111"/>
            <p:cNvSpPr txBox="1"/>
            <p:nvPr/>
          </p:nvSpPr>
          <p:spPr>
            <a:xfrm>
              <a:off x="306" y="5555"/>
              <a:ext cx="6187" cy="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以经济建设为中心是兴国之要；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高质量发展就是经济发展从“有没有”转向“好不好”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49165" y="3345180"/>
            <a:ext cx="4008755" cy="1602105"/>
            <a:chOff x="226" y="5047"/>
            <a:chExt cx="6313" cy="2523"/>
          </a:xfrm>
        </p:grpSpPr>
        <p:sp>
          <p:nvSpPr>
            <p:cNvPr id="54" name="333333"/>
            <p:cNvSpPr txBox="1"/>
            <p:nvPr/>
          </p:nvSpPr>
          <p:spPr>
            <a:xfrm>
              <a:off x="306" y="5047"/>
              <a:ext cx="623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使市场在资源配置中起决定性作用，更好发挥政府作用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5" name="1111"/>
            <p:cNvSpPr txBox="1"/>
            <p:nvPr/>
          </p:nvSpPr>
          <p:spPr>
            <a:xfrm>
              <a:off x="226" y="5971"/>
              <a:ext cx="6187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社会主义市场经济改革核心问题是处理好政府和市场的关系。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市场在资源配置中起决定性作用，是我们党对中国特色社会主义建设规律认识的一个新突破。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二者是有机统一的，不是相互否定的。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-9525" y="110490"/>
            <a:ext cx="9153525" cy="541655"/>
            <a:chOff x="-15" y="174"/>
            <a:chExt cx="14415" cy="8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8207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583" y="397"/>
              <a:ext cx="9689" cy="6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defTabSz="913765"/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九、以新发展理念引领经济高质量发展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4265295" y="2112010"/>
            <a:ext cx="332184" cy="1411638"/>
            <a:chOff x="7378" y="1923"/>
            <a:chExt cx="523" cy="2223"/>
          </a:xfrm>
        </p:grpSpPr>
        <p:sp>
          <p:nvSpPr>
            <p:cNvPr id="19466" name="椭圆 11"/>
            <p:cNvSpPr/>
            <p:nvPr/>
          </p:nvSpPr>
          <p:spPr>
            <a:xfrm>
              <a:off x="7378" y="1923"/>
              <a:ext cx="523" cy="523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r>
                <a:rPr lang="en-US" altLang="zh-CN" sz="150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4</a:t>
              </a:r>
            </a:p>
          </p:txBody>
        </p:sp>
        <p:sp>
          <p:nvSpPr>
            <p:cNvPr id="19469" name="椭圆 14"/>
            <p:cNvSpPr/>
            <p:nvPr/>
          </p:nvSpPr>
          <p:spPr>
            <a:xfrm>
              <a:off x="7378" y="3623"/>
              <a:ext cx="523" cy="523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r>
                <a:rPr lang="en-US" altLang="zh-CN" sz="150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5</a:t>
              </a:r>
            </a:p>
          </p:txBody>
        </p:sp>
      </p:grpSp>
      <p:grpSp>
        <p:nvGrpSpPr>
          <p:cNvPr id="8" name="组合 2"/>
          <p:cNvGrpSpPr/>
          <p:nvPr/>
        </p:nvGrpSpPr>
        <p:grpSpPr>
          <a:xfrm>
            <a:off x="556895" y="1340485"/>
            <a:ext cx="3110865" cy="3025140"/>
            <a:chOff x="1243" y="2087"/>
            <a:chExt cx="4899" cy="4764"/>
          </a:xfrm>
        </p:grpSpPr>
        <p:sp>
          <p:nvSpPr>
            <p:cNvPr id="19461" name="饼形 6"/>
            <p:cNvSpPr/>
            <p:nvPr/>
          </p:nvSpPr>
          <p:spPr>
            <a:xfrm>
              <a:off x="3694" y="3278"/>
              <a:ext cx="2449" cy="2383"/>
            </a:xfrm>
            <a:custGeom>
              <a:avLst/>
              <a:gdLst/>
              <a:ahLst/>
              <a:cxnLst>
                <a:cxn ang="0">
                  <a:pos x="2073275" y="1008857"/>
                </a:cxn>
                <a:cxn ang="0">
                  <a:pos x="1036637" y="2017714"/>
                </a:cxn>
                <a:cxn ang="0">
                  <a:pos x="-1" y="1008858"/>
                </a:cxn>
                <a:cxn ang="0">
                  <a:pos x="1036638" y="1008857"/>
                </a:cxn>
                <a:cxn ang="0">
                  <a:pos x="2073275" y="1008857"/>
                </a:cxn>
              </a:cxnLst>
              <a:rect l="0" t="0" r="0" b="0"/>
              <a:pathLst>
                <a:path w="2073275" h="2017713">
                  <a:moveTo>
                    <a:pt x="2073275" y="1008857"/>
                  </a:moveTo>
                  <a:cubicBezTo>
                    <a:pt x="2073275" y="1566033"/>
                    <a:pt x="1609157" y="2017714"/>
                    <a:pt x="1036637" y="2017714"/>
                  </a:cubicBezTo>
                  <a:cubicBezTo>
                    <a:pt x="464118" y="2017714"/>
                    <a:pt x="-1" y="1566034"/>
                    <a:pt x="-1" y="1008858"/>
                  </a:cubicBezTo>
                  <a:lnTo>
                    <a:pt x="1036638" y="1008857"/>
                  </a:lnTo>
                  <a:lnTo>
                    <a:pt x="2073275" y="100885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62" name="饼形 7"/>
            <p:cNvSpPr/>
            <p:nvPr/>
          </p:nvSpPr>
          <p:spPr>
            <a:xfrm rot="5400000">
              <a:off x="2501" y="4435"/>
              <a:ext cx="2383" cy="2451"/>
            </a:xfrm>
            <a:custGeom>
              <a:avLst/>
              <a:gdLst/>
              <a:ahLst/>
              <a:cxnLst>
                <a:cxn ang="0">
                  <a:pos x="2017712" y="1037432"/>
                </a:cxn>
                <a:cxn ang="0">
                  <a:pos x="1008856" y="2074864"/>
                </a:cxn>
                <a:cxn ang="0">
                  <a:pos x="0" y="1037433"/>
                </a:cxn>
                <a:cxn ang="0">
                  <a:pos x="1008856" y="1037432"/>
                </a:cxn>
                <a:cxn ang="0">
                  <a:pos x="2017712" y="1037432"/>
                </a:cxn>
              </a:cxnLst>
              <a:rect l="0" t="0" r="0" b="0"/>
              <a:pathLst>
                <a:path w="2017712" h="2074863">
                  <a:moveTo>
                    <a:pt x="2017712" y="1037432"/>
                  </a:moveTo>
                  <a:cubicBezTo>
                    <a:pt x="2017712" y="1610390"/>
                    <a:pt x="1566032" y="2074864"/>
                    <a:pt x="1008856" y="2074864"/>
                  </a:cubicBezTo>
                  <a:cubicBezTo>
                    <a:pt x="451680" y="2074864"/>
                    <a:pt x="0" y="1610390"/>
                    <a:pt x="0" y="1037433"/>
                  </a:cubicBezTo>
                  <a:lnTo>
                    <a:pt x="1008856" y="1037432"/>
                  </a:lnTo>
                  <a:lnTo>
                    <a:pt x="2017712" y="103743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63" name="饼形 8"/>
            <p:cNvSpPr/>
            <p:nvPr/>
          </p:nvSpPr>
          <p:spPr>
            <a:xfrm rot="-5400000">
              <a:off x="2501" y="2052"/>
              <a:ext cx="2381" cy="2451"/>
            </a:xfrm>
            <a:custGeom>
              <a:avLst/>
              <a:gdLst/>
              <a:ahLst/>
              <a:cxnLst>
                <a:cxn ang="0">
                  <a:pos x="2016125" y="1037432"/>
                </a:cxn>
                <a:cxn ang="0">
                  <a:pos x="1008062" y="2074864"/>
                </a:cxn>
                <a:cxn ang="0">
                  <a:pos x="-1" y="1037433"/>
                </a:cxn>
                <a:cxn ang="0">
                  <a:pos x="1008063" y="1037432"/>
                </a:cxn>
                <a:cxn ang="0">
                  <a:pos x="2016125" y="1037432"/>
                </a:cxn>
              </a:cxnLst>
              <a:rect l="0" t="0" r="0" b="0"/>
              <a:pathLst>
                <a:path w="2016125" h="2074863">
                  <a:moveTo>
                    <a:pt x="2016125" y="1037432"/>
                  </a:moveTo>
                  <a:cubicBezTo>
                    <a:pt x="2016125" y="1610390"/>
                    <a:pt x="1564800" y="2074864"/>
                    <a:pt x="1008062" y="2074864"/>
                  </a:cubicBezTo>
                  <a:cubicBezTo>
                    <a:pt x="451324" y="2074864"/>
                    <a:pt x="-1" y="1610390"/>
                    <a:pt x="-1" y="1037433"/>
                  </a:cubicBezTo>
                  <a:lnTo>
                    <a:pt x="1008063" y="1037432"/>
                  </a:lnTo>
                  <a:lnTo>
                    <a:pt x="2016125" y="103743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64" name="饼形 9"/>
            <p:cNvSpPr/>
            <p:nvPr/>
          </p:nvSpPr>
          <p:spPr>
            <a:xfrm rot="10800000">
              <a:off x="1243" y="3278"/>
              <a:ext cx="2451" cy="2383"/>
            </a:xfrm>
            <a:custGeom>
              <a:avLst/>
              <a:gdLst/>
              <a:ahLst/>
              <a:cxnLst>
                <a:cxn ang="0">
                  <a:pos x="2074862" y="1008857"/>
                </a:cxn>
                <a:cxn ang="0">
                  <a:pos x="1037431" y="2017714"/>
                </a:cxn>
                <a:cxn ang="0">
                  <a:pos x="0" y="1008858"/>
                </a:cxn>
                <a:cxn ang="0">
                  <a:pos x="1037431" y="1008857"/>
                </a:cxn>
                <a:cxn ang="0">
                  <a:pos x="2074862" y="1008857"/>
                </a:cxn>
              </a:cxnLst>
              <a:rect l="0" t="0" r="0" b="0"/>
              <a:pathLst>
                <a:path w="2074862" h="2017713">
                  <a:moveTo>
                    <a:pt x="2074862" y="1008857"/>
                  </a:moveTo>
                  <a:cubicBezTo>
                    <a:pt x="2074862" y="1566033"/>
                    <a:pt x="1610388" y="2017714"/>
                    <a:pt x="1037431" y="2017714"/>
                  </a:cubicBezTo>
                  <a:cubicBezTo>
                    <a:pt x="464474" y="2017714"/>
                    <a:pt x="0" y="1566034"/>
                    <a:pt x="0" y="1008858"/>
                  </a:cubicBezTo>
                  <a:lnTo>
                    <a:pt x="1037431" y="1008857"/>
                  </a:lnTo>
                  <a:lnTo>
                    <a:pt x="2074862" y="100885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65" name="椭圆 10"/>
            <p:cNvSpPr/>
            <p:nvPr/>
          </p:nvSpPr>
          <p:spPr>
            <a:xfrm>
              <a:off x="3458" y="4242"/>
              <a:ext cx="471" cy="45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1350" dirty="0">
                <a:solidFill>
                  <a:srgbClr val="FFFFFF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78" name="Freeform 188"/>
            <p:cNvSpPr/>
            <p:nvPr/>
          </p:nvSpPr>
          <p:spPr>
            <a:xfrm>
              <a:off x="3956" y="2988"/>
              <a:ext cx="596" cy="649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2" h="100">
                  <a:moveTo>
                    <a:pt x="91" y="74"/>
                  </a:moveTo>
                  <a:cubicBezTo>
                    <a:pt x="92" y="65"/>
                    <a:pt x="79" y="59"/>
                    <a:pt x="73" y="53"/>
                  </a:cubicBezTo>
                  <a:cubicBezTo>
                    <a:pt x="60" y="40"/>
                    <a:pt x="68" y="25"/>
                    <a:pt x="62" y="10"/>
                  </a:cubicBezTo>
                  <a:cubicBezTo>
                    <a:pt x="59" y="3"/>
                    <a:pt x="53" y="0"/>
                    <a:pt x="46" y="0"/>
                  </a:cubicBezTo>
                  <a:cubicBezTo>
                    <a:pt x="39" y="0"/>
                    <a:pt x="33" y="3"/>
                    <a:pt x="30" y="10"/>
                  </a:cubicBezTo>
                  <a:cubicBezTo>
                    <a:pt x="24" y="25"/>
                    <a:pt x="32" y="40"/>
                    <a:pt x="19" y="53"/>
                  </a:cubicBezTo>
                  <a:cubicBezTo>
                    <a:pt x="12" y="59"/>
                    <a:pt x="0" y="65"/>
                    <a:pt x="1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3" y="80"/>
                    <a:pt x="21" y="83"/>
                    <a:pt x="20" y="86"/>
                  </a:cubicBezTo>
                  <a:cubicBezTo>
                    <a:pt x="18" y="92"/>
                    <a:pt x="20" y="97"/>
                    <a:pt x="25" y="99"/>
                  </a:cubicBezTo>
                  <a:cubicBezTo>
                    <a:pt x="29" y="100"/>
                    <a:pt x="34" y="96"/>
                    <a:pt x="35" y="91"/>
                  </a:cubicBezTo>
                  <a:cubicBezTo>
                    <a:pt x="36" y="88"/>
                    <a:pt x="36" y="85"/>
                    <a:pt x="35" y="82"/>
                  </a:cubicBezTo>
                  <a:cubicBezTo>
                    <a:pt x="37" y="74"/>
                    <a:pt x="37" y="74"/>
                    <a:pt x="37" y="74"/>
                  </a:cubicBezTo>
                  <a:lnTo>
                    <a:pt x="91" y="7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79" name="Freeform 414"/>
            <p:cNvSpPr/>
            <p:nvPr/>
          </p:nvSpPr>
          <p:spPr>
            <a:xfrm>
              <a:off x="2139" y="3529"/>
              <a:ext cx="636" cy="65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8" h="101">
                  <a:moveTo>
                    <a:pt x="78" y="72"/>
                  </a:moveTo>
                  <a:cubicBezTo>
                    <a:pt x="98" y="37"/>
                    <a:pt x="41" y="0"/>
                    <a:pt x="41" y="0"/>
                  </a:cubicBezTo>
                  <a:cubicBezTo>
                    <a:pt x="59" y="17"/>
                    <a:pt x="49" y="54"/>
                    <a:pt x="43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55" y="31"/>
                    <a:pt x="41" y="0"/>
                    <a:pt x="41" y="0"/>
                  </a:cubicBezTo>
                  <a:cubicBezTo>
                    <a:pt x="49" y="18"/>
                    <a:pt x="33" y="55"/>
                    <a:pt x="25" y="72"/>
                  </a:cubicBezTo>
                  <a:cubicBezTo>
                    <a:pt x="11" y="72"/>
                    <a:pt x="0" y="72"/>
                    <a:pt x="0" y="72"/>
                  </a:cubicBezTo>
                  <a:cubicBezTo>
                    <a:pt x="0" y="72"/>
                    <a:pt x="8" y="96"/>
                    <a:pt x="31" y="99"/>
                  </a:cubicBezTo>
                  <a:cubicBezTo>
                    <a:pt x="53" y="101"/>
                    <a:pt x="85" y="91"/>
                    <a:pt x="98" y="72"/>
                  </a:cubicBezTo>
                  <a:lnTo>
                    <a:pt x="78" y="7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80" name="Freeform 276"/>
            <p:cNvSpPr/>
            <p:nvPr/>
          </p:nvSpPr>
          <p:spPr>
            <a:xfrm>
              <a:off x="2751" y="5414"/>
              <a:ext cx="726" cy="62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01" h="87">
                  <a:moveTo>
                    <a:pt x="3" y="67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2" y="32"/>
                    <a:pt x="43" y="25"/>
                    <a:pt x="46" y="19"/>
                  </a:cubicBezTo>
                  <a:cubicBezTo>
                    <a:pt x="52" y="6"/>
                    <a:pt x="66" y="0"/>
                    <a:pt x="79" y="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7"/>
                    <a:pt x="100" y="40"/>
                    <a:pt x="98" y="43"/>
                  </a:cubicBezTo>
                  <a:cubicBezTo>
                    <a:pt x="92" y="58"/>
                    <a:pt x="74" y="64"/>
                    <a:pt x="60" y="57"/>
                  </a:cubicBezTo>
                  <a:cubicBezTo>
                    <a:pt x="59" y="57"/>
                    <a:pt x="59" y="57"/>
                    <a:pt x="58" y="5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7"/>
                    <a:pt x="10" y="87"/>
                    <a:pt x="9" y="8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2"/>
                    <a:pt x="1" y="69"/>
                    <a:pt x="3" y="6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19481" name="Freeform 277"/>
            <p:cNvSpPr>
              <a:spLocks noEditPoints="1"/>
            </p:cNvSpPr>
            <p:nvPr/>
          </p:nvSpPr>
          <p:spPr>
            <a:xfrm>
              <a:off x="4691" y="4743"/>
              <a:ext cx="518" cy="61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50"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</p:grpSp>
      <p:grpSp>
        <p:nvGrpSpPr>
          <p:cNvPr id="9" name="组合 46"/>
          <p:cNvGrpSpPr/>
          <p:nvPr/>
        </p:nvGrpSpPr>
        <p:grpSpPr>
          <a:xfrm>
            <a:off x="4788535" y="1979295"/>
            <a:ext cx="3999865" cy="636270"/>
            <a:chOff x="306" y="5047"/>
            <a:chExt cx="6299" cy="1002"/>
          </a:xfrm>
        </p:grpSpPr>
        <p:sp>
          <p:nvSpPr>
            <p:cNvPr id="48" name="333333"/>
            <p:cNvSpPr txBox="1"/>
            <p:nvPr/>
          </p:nvSpPr>
          <p:spPr>
            <a:xfrm>
              <a:off x="306" y="5047"/>
              <a:ext cx="6299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把推进供给侧结构性改革作为主线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9" name="1111"/>
            <p:cNvSpPr txBox="1"/>
            <p:nvPr/>
          </p:nvSpPr>
          <p:spPr>
            <a:xfrm>
              <a:off x="306" y="5587"/>
              <a:ext cx="6187" cy="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八字方针：巩固、增强、提升、畅通。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11" name="组合 49"/>
          <p:cNvGrpSpPr/>
          <p:nvPr/>
        </p:nvGrpSpPr>
        <p:grpSpPr>
          <a:xfrm>
            <a:off x="4799330" y="3157855"/>
            <a:ext cx="4344670" cy="1569085"/>
            <a:chOff x="306" y="5047"/>
            <a:chExt cx="6842" cy="2471"/>
          </a:xfrm>
        </p:grpSpPr>
        <p:sp>
          <p:nvSpPr>
            <p:cNvPr id="51" name="333333"/>
            <p:cNvSpPr txBox="1"/>
            <p:nvPr/>
          </p:nvSpPr>
          <p:spPr>
            <a:xfrm>
              <a:off x="306" y="5047"/>
              <a:ext cx="684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建设现代化经济体系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2" name="1111"/>
            <p:cNvSpPr txBox="1"/>
            <p:nvPr/>
          </p:nvSpPr>
          <p:spPr>
            <a:xfrm>
              <a:off x="306" y="5555"/>
              <a:ext cx="6187" cy="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大力发展实体经济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加快实施创新驱动发展战略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积极推动城乡区域协调发展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着力发展开放型经济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深化经济体制改革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9525" y="110490"/>
            <a:ext cx="9153525" cy="541655"/>
            <a:chOff x="-15" y="174"/>
            <a:chExt cx="14415" cy="8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6373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15" y="397"/>
              <a:ext cx="5706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3765"/>
              <a:r>
                <a:rPr lang="zh-CN" altLang="en-US" sz="2000" kern="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    </a:t>
              </a:r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十、发展社会主义民主政治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7268" y="1295850"/>
            <a:ext cx="7133272" cy="2593023"/>
            <a:chOff x="1571" y="1900"/>
            <a:chExt cx="11233" cy="4084"/>
          </a:xfrm>
        </p:grpSpPr>
        <p:sp>
          <p:nvSpPr>
            <p:cNvPr id="29" name="Freeform 6"/>
            <p:cNvSpPr/>
            <p:nvPr/>
          </p:nvSpPr>
          <p:spPr bwMode="auto">
            <a:xfrm>
              <a:off x="9600" y="1900"/>
              <a:ext cx="3204" cy="2328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51435" tIns="425250" rIns="51435" bIns="25717" numCol="1" anchor="t" anchorCtr="0" compatLnSpc="1"/>
            <a:lstStyle/>
            <a:p>
              <a:pPr algn="ctr" defTabSz="685165">
                <a:lnSpc>
                  <a:spcPts val="1125"/>
                </a:lnSpc>
                <a:defRPr/>
              </a:pPr>
              <a:endParaRPr lang="zh-CN" altLang="en-US" sz="480" kern="0" dirty="0">
                <a:solidFill>
                  <a:srgbClr val="FFFFFF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9600" y="4551"/>
              <a:ext cx="3204" cy="1433"/>
            </a:xfrm>
            <a:custGeom>
              <a:avLst/>
              <a:gdLst>
                <a:gd name="T0" fmla="*/ 0 w 675"/>
                <a:gd name="T1" fmla="*/ 0 h 253"/>
                <a:gd name="T2" fmla="*/ 0 w 675"/>
                <a:gd name="T3" fmla="*/ 163 h 253"/>
                <a:gd name="T4" fmla="*/ 0 w 675"/>
                <a:gd name="T5" fmla="*/ 163 h 253"/>
                <a:gd name="T6" fmla="*/ 170 w 675"/>
                <a:gd name="T7" fmla="*/ 208 h 253"/>
                <a:gd name="T8" fmla="*/ 338 w 675"/>
                <a:gd name="T9" fmla="*/ 253 h 253"/>
                <a:gd name="T10" fmla="*/ 505 w 675"/>
                <a:gd name="T11" fmla="*/ 208 h 253"/>
                <a:gd name="T12" fmla="*/ 675 w 675"/>
                <a:gd name="T13" fmla="*/ 163 h 253"/>
                <a:gd name="T14" fmla="*/ 675 w 675"/>
                <a:gd name="T15" fmla="*/ 163 h 253"/>
                <a:gd name="T16" fmla="*/ 675 w 675"/>
                <a:gd name="T17" fmla="*/ 0 h 253"/>
                <a:gd name="T18" fmla="*/ 0 w 675"/>
                <a:gd name="T1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253">
                  <a:moveTo>
                    <a:pt x="0" y="0"/>
                  </a:moveTo>
                  <a:lnTo>
                    <a:pt x="0" y="163"/>
                  </a:lnTo>
                  <a:lnTo>
                    <a:pt x="0" y="163"/>
                  </a:lnTo>
                  <a:lnTo>
                    <a:pt x="170" y="208"/>
                  </a:lnTo>
                  <a:lnTo>
                    <a:pt x="338" y="253"/>
                  </a:lnTo>
                  <a:lnTo>
                    <a:pt x="505" y="208"/>
                  </a:lnTo>
                  <a:lnTo>
                    <a:pt x="675" y="163"/>
                  </a:lnTo>
                  <a:lnTo>
                    <a:pt x="675" y="163"/>
                  </a:lnTo>
                  <a:lnTo>
                    <a:pt x="67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  <a:effectLst/>
          </p:spPr>
          <p:txBody>
            <a:bodyPr vert="horz" wrap="square" lIns="51435" tIns="344250" rIns="51435" bIns="25717" numCol="1" anchor="t" anchorCtr="0" compatLnSpc="1"/>
            <a:lstStyle/>
            <a:p>
              <a:pPr algn="ctr" defTabSz="685165">
                <a:lnSpc>
                  <a:spcPts val="1125"/>
                </a:lnSpc>
                <a:defRPr/>
              </a:pPr>
              <a:endParaRPr lang="en-US" altLang="zh-CN" kern="0">
                <a:solidFill>
                  <a:prstClr val="white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</a:endParaRPr>
            </a:p>
            <a:p>
              <a:pPr defTabSz="685165">
                <a:defRPr/>
              </a:pPr>
              <a:endParaRPr lang="en-US" altLang="zh-CN" kern="0">
                <a:solidFill>
                  <a:prstClr val="white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1571" y="4207"/>
              <a:ext cx="8030" cy="0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 flipH="1">
              <a:off x="1571" y="4551"/>
              <a:ext cx="8030" cy="0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3" name="文本框 2"/>
            <p:cNvSpPr txBox="1"/>
            <p:nvPr/>
          </p:nvSpPr>
          <p:spPr>
            <a:xfrm>
              <a:off x="10739" y="4567"/>
              <a:ext cx="1018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kern="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cs typeface="UKIJ Qolyazma" pitchFamily="18" charset="0"/>
                  <a:sym typeface="+mn-ea"/>
                </a:rPr>
                <a:t>二</a:t>
              </a:r>
              <a:endParaRPr lang="en-US" altLang="zh-CN" sz="3600" b="1" kern="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79" y="2644"/>
              <a:ext cx="1018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kern="0" dirty="0" smtClean="0">
                  <a:solidFill>
                    <a:prstClr val="white"/>
                  </a:solidFill>
                  <a:latin typeface="方正黑体简体" panose="02010601030101010101" charset="-122"/>
                  <a:ea typeface="方正黑体简体" panose="02010601030101010101" charset="-122"/>
                  <a:cs typeface="UKIJ Qolyazma" pitchFamily="18" charset="0"/>
                  <a:sym typeface="+mn-ea"/>
                </a:rPr>
                <a:t>一</a:t>
              </a:r>
              <a:endParaRPr lang="en-US" altLang="zh-CN" sz="3600" b="1" kern="0" dirty="0">
                <a:solidFill>
                  <a:prstClr val="white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  <a:sym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62685" y="1631315"/>
            <a:ext cx="4587875" cy="1076325"/>
            <a:chOff x="306" y="5047"/>
            <a:chExt cx="5347" cy="1695"/>
          </a:xfrm>
        </p:grpSpPr>
        <p:sp>
          <p:nvSpPr>
            <p:cNvPr id="48" name="333333"/>
            <p:cNvSpPr txBox="1"/>
            <p:nvPr/>
          </p:nvSpPr>
          <p:spPr>
            <a:xfrm>
              <a:off x="306" y="5047"/>
              <a:ext cx="5241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坚持走中国特色社会主义政治发展道路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9" name="1111"/>
            <p:cNvSpPr txBox="1"/>
            <p:nvPr/>
          </p:nvSpPr>
          <p:spPr>
            <a:xfrm>
              <a:off x="306" y="5555"/>
              <a:ext cx="5347" cy="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必须坚持党的领导、人民当家作主、依法治国有机统一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必须积极稳妥推进政治体制改革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必须保持政治定力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02995" y="3142615"/>
            <a:ext cx="3956685" cy="1569085"/>
            <a:chOff x="306" y="5047"/>
            <a:chExt cx="6231" cy="2471"/>
          </a:xfrm>
        </p:grpSpPr>
        <p:sp>
          <p:nvSpPr>
            <p:cNvPr id="51" name="333333"/>
            <p:cNvSpPr txBox="1"/>
            <p:nvPr/>
          </p:nvSpPr>
          <p:spPr>
            <a:xfrm>
              <a:off x="306" y="5047"/>
              <a:ext cx="543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用制度体系保证人民当家作主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2" name="1111"/>
            <p:cNvSpPr txBox="1"/>
            <p:nvPr/>
          </p:nvSpPr>
          <p:spPr>
            <a:xfrm>
              <a:off x="306" y="5555"/>
              <a:ext cx="6231" cy="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人民当家作主是社会主义民主政治的本质和核心（国体、政体）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“一个根本和两个基本”（人民代表大会制度是根本政治制度安排，多党合作和政治协商制度、民族区域自治制度）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-9525" y="110490"/>
            <a:ext cx="9153525" cy="541655"/>
            <a:chOff x="-15" y="174"/>
            <a:chExt cx="14415" cy="8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6373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15" y="397"/>
              <a:ext cx="5706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3765"/>
              <a:r>
                <a:rPr lang="zh-CN" altLang="en-US" sz="2000" kern="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    </a:t>
              </a:r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十、发展社会主义民主政治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8" name="组合 1"/>
          <p:cNvGrpSpPr/>
          <p:nvPr/>
        </p:nvGrpSpPr>
        <p:grpSpPr>
          <a:xfrm>
            <a:off x="997268" y="1295850"/>
            <a:ext cx="7133272" cy="2593023"/>
            <a:chOff x="1571" y="1900"/>
            <a:chExt cx="11233" cy="4084"/>
          </a:xfrm>
        </p:grpSpPr>
        <p:sp>
          <p:nvSpPr>
            <p:cNvPr id="29" name="Freeform 6"/>
            <p:cNvSpPr/>
            <p:nvPr/>
          </p:nvSpPr>
          <p:spPr bwMode="auto">
            <a:xfrm>
              <a:off x="9600" y="1900"/>
              <a:ext cx="3204" cy="2328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51435" tIns="425250" rIns="51435" bIns="25717" numCol="1" anchor="t" anchorCtr="0" compatLnSpc="1"/>
            <a:lstStyle/>
            <a:p>
              <a:pPr algn="ctr" defTabSz="685165">
                <a:lnSpc>
                  <a:spcPts val="1125"/>
                </a:lnSpc>
                <a:defRPr/>
              </a:pPr>
              <a:endParaRPr lang="zh-CN" altLang="en-US" sz="480" kern="0" dirty="0">
                <a:solidFill>
                  <a:srgbClr val="FFFFFF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9600" y="4551"/>
              <a:ext cx="3204" cy="1433"/>
            </a:xfrm>
            <a:custGeom>
              <a:avLst/>
              <a:gdLst>
                <a:gd name="T0" fmla="*/ 0 w 675"/>
                <a:gd name="T1" fmla="*/ 0 h 253"/>
                <a:gd name="T2" fmla="*/ 0 w 675"/>
                <a:gd name="T3" fmla="*/ 163 h 253"/>
                <a:gd name="T4" fmla="*/ 0 w 675"/>
                <a:gd name="T5" fmla="*/ 163 h 253"/>
                <a:gd name="T6" fmla="*/ 170 w 675"/>
                <a:gd name="T7" fmla="*/ 208 h 253"/>
                <a:gd name="T8" fmla="*/ 338 w 675"/>
                <a:gd name="T9" fmla="*/ 253 h 253"/>
                <a:gd name="T10" fmla="*/ 505 w 675"/>
                <a:gd name="T11" fmla="*/ 208 h 253"/>
                <a:gd name="T12" fmla="*/ 675 w 675"/>
                <a:gd name="T13" fmla="*/ 163 h 253"/>
                <a:gd name="T14" fmla="*/ 675 w 675"/>
                <a:gd name="T15" fmla="*/ 163 h 253"/>
                <a:gd name="T16" fmla="*/ 675 w 675"/>
                <a:gd name="T17" fmla="*/ 0 h 253"/>
                <a:gd name="T18" fmla="*/ 0 w 675"/>
                <a:gd name="T1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253">
                  <a:moveTo>
                    <a:pt x="0" y="0"/>
                  </a:moveTo>
                  <a:lnTo>
                    <a:pt x="0" y="163"/>
                  </a:lnTo>
                  <a:lnTo>
                    <a:pt x="0" y="163"/>
                  </a:lnTo>
                  <a:lnTo>
                    <a:pt x="170" y="208"/>
                  </a:lnTo>
                  <a:lnTo>
                    <a:pt x="338" y="253"/>
                  </a:lnTo>
                  <a:lnTo>
                    <a:pt x="505" y="208"/>
                  </a:lnTo>
                  <a:lnTo>
                    <a:pt x="675" y="163"/>
                  </a:lnTo>
                  <a:lnTo>
                    <a:pt x="675" y="163"/>
                  </a:lnTo>
                  <a:lnTo>
                    <a:pt x="67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  <a:effectLst/>
          </p:spPr>
          <p:txBody>
            <a:bodyPr vert="horz" wrap="square" lIns="51435" tIns="344250" rIns="51435" bIns="25717" numCol="1" anchor="t" anchorCtr="0" compatLnSpc="1"/>
            <a:lstStyle/>
            <a:p>
              <a:pPr algn="ctr" defTabSz="685165">
                <a:lnSpc>
                  <a:spcPts val="1125"/>
                </a:lnSpc>
                <a:defRPr/>
              </a:pPr>
              <a:endParaRPr lang="en-US" altLang="zh-CN" kern="0">
                <a:solidFill>
                  <a:prstClr val="white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</a:endParaRPr>
            </a:p>
            <a:p>
              <a:pPr defTabSz="685165">
                <a:defRPr/>
              </a:pPr>
              <a:endParaRPr lang="en-US" altLang="zh-CN" kern="0">
                <a:solidFill>
                  <a:prstClr val="white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1571" y="4207"/>
              <a:ext cx="8030" cy="0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 flipH="1">
              <a:off x="1571" y="4551"/>
              <a:ext cx="8030" cy="0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3" name="文本框 2"/>
            <p:cNvSpPr txBox="1"/>
            <p:nvPr/>
          </p:nvSpPr>
          <p:spPr>
            <a:xfrm>
              <a:off x="10739" y="4567"/>
              <a:ext cx="102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kern="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cs typeface="UKIJ Qolyazma" pitchFamily="18" charset="0"/>
                  <a:sym typeface="+mn-ea"/>
                </a:rPr>
                <a:t>四</a:t>
              </a:r>
              <a:endParaRPr lang="en-US" altLang="zh-CN" sz="3600" b="1" kern="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79" y="2644"/>
              <a:ext cx="102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kern="0" dirty="0" smtClean="0">
                  <a:solidFill>
                    <a:prstClr val="white"/>
                  </a:solidFill>
                  <a:latin typeface="方正黑体简体" panose="02010601030101010101" charset="-122"/>
                  <a:ea typeface="方正黑体简体" panose="02010601030101010101" charset="-122"/>
                  <a:cs typeface="UKIJ Qolyazma" pitchFamily="18" charset="0"/>
                  <a:sym typeface="+mn-ea"/>
                </a:rPr>
                <a:t>三</a:t>
              </a:r>
              <a:endParaRPr lang="en-US" altLang="zh-CN" sz="3600" b="1" kern="0" dirty="0">
                <a:solidFill>
                  <a:prstClr val="white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  <a:sym typeface="+mn-ea"/>
              </a:endParaRPr>
            </a:p>
          </p:txBody>
        </p:sp>
      </p:grpSp>
      <p:grpSp>
        <p:nvGrpSpPr>
          <p:cNvPr id="11" name="组合 46"/>
          <p:cNvGrpSpPr/>
          <p:nvPr/>
        </p:nvGrpSpPr>
        <p:grpSpPr>
          <a:xfrm>
            <a:off x="1162685" y="1631315"/>
            <a:ext cx="4587875" cy="615950"/>
            <a:chOff x="306" y="5047"/>
            <a:chExt cx="5347" cy="970"/>
          </a:xfrm>
        </p:grpSpPr>
        <p:sp>
          <p:nvSpPr>
            <p:cNvPr id="48" name="333333"/>
            <p:cNvSpPr txBox="1"/>
            <p:nvPr/>
          </p:nvSpPr>
          <p:spPr>
            <a:xfrm>
              <a:off x="306" y="5047"/>
              <a:ext cx="5241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推动协商民主广泛、多层、制度化发展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9" name="1111"/>
            <p:cNvSpPr txBox="1"/>
            <p:nvPr/>
          </p:nvSpPr>
          <p:spPr>
            <a:xfrm>
              <a:off x="306" y="5555"/>
              <a:ext cx="5347" cy="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习氏金句：有事好商量，众人的事情由众人商量，是人民民主的真谛。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grpSp>
        <p:nvGrpSpPr>
          <p:cNvPr id="13" name="组合 49"/>
          <p:cNvGrpSpPr/>
          <p:nvPr/>
        </p:nvGrpSpPr>
        <p:grpSpPr>
          <a:xfrm>
            <a:off x="1102995" y="3142615"/>
            <a:ext cx="4007485" cy="1107440"/>
            <a:chOff x="306" y="5047"/>
            <a:chExt cx="6311" cy="1744"/>
          </a:xfrm>
        </p:grpSpPr>
        <p:sp>
          <p:nvSpPr>
            <p:cNvPr id="51" name="333333"/>
            <p:cNvSpPr txBox="1"/>
            <p:nvPr/>
          </p:nvSpPr>
          <p:spPr>
            <a:xfrm>
              <a:off x="306" y="5047"/>
              <a:ext cx="6311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全面贯彻党的民族政策、宗教政策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2" name="1111"/>
            <p:cNvSpPr txBox="1"/>
            <p:nvPr/>
          </p:nvSpPr>
          <p:spPr>
            <a:xfrm>
              <a:off x="306" y="5555"/>
              <a:ext cx="6231" cy="1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民族团结是我国各族人民的生命线。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宗教工作是一</a:t>
              </a: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项关系党</a:t>
              </a: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的执政前途和命运的全局性和战略性工作。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-9525" y="110490"/>
            <a:ext cx="9153525" cy="541655"/>
            <a:chOff x="-15" y="174"/>
            <a:chExt cx="14415" cy="8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" y="174"/>
              <a:ext cx="714" cy="714"/>
            </a:xfrm>
            <a:prstGeom prst="rect">
              <a:avLst/>
            </a:prstGeom>
          </p:spPr>
        </p:pic>
        <p:sp>
          <p:nvSpPr>
            <p:cNvPr id="6" name="剪去单角的矩形 3"/>
            <p:cNvSpPr/>
            <p:nvPr/>
          </p:nvSpPr>
          <p:spPr>
            <a:xfrm>
              <a:off x="-15" y="320"/>
              <a:ext cx="1164" cy="348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3875156"/>
                <a:gd name="connsiteY0-12" fmla="*/ 0 h 571500"/>
                <a:gd name="connsiteX1-13" fmla="*/ 2324100 w 3875156"/>
                <a:gd name="connsiteY1-14" fmla="*/ 0 h 571500"/>
                <a:gd name="connsiteX2-15" fmla="*/ 3875156 w 3875156"/>
                <a:gd name="connsiteY2-16" fmla="*/ 571500 h 571500"/>
                <a:gd name="connsiteX3-17" fmla="*/ 0 w 3875156"/>
                <a:gd name="connsiteY3-18" fmla="*/ 571500 h 571500"/>
                <a:gd name="connsiteX4-19" fmla="*/ 0 w 3875156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75156" h="571500">
                  <a:moveTo>
                    <a:pt x="0" y="0"/>
                  </a:moveTo>
                  <a:lnTo>
                    <a:pt x="2324100" y="0"/>
                  </a:lnTo>
                  <a:lnTo>
                    <a:pt x="3875156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剪去单角的矩形 3"/>
            <p:cNvSpPr/>
            <p:nvPr/>
          </p:nvSpPr>
          <p:spPr>
            <a:xfrm>
              <a:off x="-15" y="431"/>
              <a:ext cx="6373" cy="521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  <a:gd name="connsiteX0-11" fmla="*/ 0 w 2609850"/>
                <a:gd name="connsiteY0-12" fmla="*/ 0 h 571500"/>
                <a:gd name="connsiteX1-13" fmla="*/ 2391500 w 2609850"/>
                <a:gd name="connsiteY1-14" fmla="*/ 0 h 571500"/>
                <a:gd name="connsiteX2-15" fmla="*/ 2609850 w 2609850"/>
                <a:gd name="connsiteY2-16" fmla="*/ 571500 h 571500"/>
                <a:gd name="connsiteX3-17" fmla="*/ 0 w 2609850"/>
                <a:gd name="connsiteY3-18" fmla="*/ 571500 h 571500"/>
                <a:gd name="connsiteX4-19" fmla="*/ 0 w 2609850"/>
                <a:gd name="connsiteY4-2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915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剪去单角的矩形 3"/>
            <p:cNvSpPr/>
            <p:nvPr/>
          </p:nvSpPr>
          <p:spPr>
            <a:xfrm flipV="1">
              <a:off x="-15" y="320"/>
              <a:ext cx="692" cy="632"/>
            </a:xfrm>
            <a:custGeom>
              <a:avLst/>
              <a:gdLst>
                <a:gd name="connsiteX0" fmla="*/ 0 w 2609850"/>
                <a:gd name="connsiteY0" fmla="*/ 0 h 571500"/>
                <a:gd name="connsiteX1" fmla="*/ 2324100 w 2609850"/>
                <a:gd name="connsiteY1" fmla="*/ 0 h 571500"/>
                <a:gd name="connsiteX2" fmla="*/ 2609850 w 2609850"/>
                <a:gd name="connsiteY2" fmla="*/ 285750 h 571500"/>
                <a:gd name="connsiteX3" fmla="*/ 2609850 w 2609850"/>
                <a:gd name="connsiteY3" fmla="*/ 571500 h 571500"/>
                <a:gd name="connsiteX4" fmla="*/ 0 w 2609850"/>
                <a:gd name="connsiteY4" fmla="*/ 571500 h 571500"/>
                <a:gd name="connsiteX5" fmla="*/ 0 w 2609850"/>
                <a:gd name="connsiteY5" fmla="*/ 0 h 571500"/>
                <a:gd name="connsiteX0-1" fmla="*/ 0 w 2609850"/>
                <a:gd name="connsiteY0-2" fmla="*/ 0 h 571500"/>
                <a:gd name="connsiteX1-3" fmla="*/ 2324100 w 2609850"/>
                <a:gd name="connsiteY1-4" fmla="*/ 0 h 571500"/>
                <a:gd name="connsiteX2-5" fmla="*/ 2609850 w 2609850"/>
                <a:gd name="connsiteY2-6" fmla="*/ 571500 h 571500"/>
                <a:gd name="connsiteX3-7" fmla="*/ 0 w 2609850"/>
                <a:gd name="connsiteY3-8" fmla="*/ 571500 h 571500"/>
                <a:gd name="connsiteX4-9" fmla="*/ 0 w 2609850"/>
                <a:gd name="connsiteY4-10" fmla="*/ 0 h 571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09850" h="571500">
                  <a:moveTo>
                    <a:pt x="0" y="0"/>
                  </a:moveTo>
                  <a:lnTo>
                    <a:pt x="2324100" y="0"/>
                  </a:lnTo>
                  <a:lnTo>
                    <a:pt x="2609850" y="571500"/>
                  </a:lnTo>
                  <a:lnTo>
                    <a:pt x="0" y="5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686" y="940"/>
              <a:ext cx="11714" cy="0"/>
            </a:xfrm>
            <a:prstGeom prst="line">
              <a:avLst/>
            </a:prstGeom>
            <a:ln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215" y="397"/>
              <a:ext cx="5706" cy="63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defTabSz="913765"/>
              <a:r>
                <a:rPr lang="zh-CN" altLang="en-US" sz="2000" kern="0" dirty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     </a:t>
              </a:r>
              <a:r>
                <a:rPr lang="zh-CN" altLang="en-US" sz="2000" kern="0" dirty="0" smtClean="0">
                  <a:solidFill>
                    <a:schemeClr val="bg1"/>
                  </a:solidFill>
                  <a:latin typeface="方正黑体简体" panose="02010601030101010101" charset="-122"/>
                  <a:ea typeface="方正黑体简体" panose="02010601030101010101" charset="-122"/>
                  <a:cs typeface="方正黑体简体" panose="02010601030101010101" charset="-122"/>
                  <a:sym typeface="+mn-ea"/>
                </a:rPr>
                <a:t>十、发展社会主义民主政治</a:t>
              </a:r>
              <a:endParaRPr lang="zh-CN" altLang="en-US" sz="2000" kern="0" dirty="0">
                <a:solidFill>
                  <a:schemeClr val="bg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3540" y="600075"/>
            <a:ext cx="8392160" cy="428117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8" name="组合 1"/>
          <p:cNvGrpSpPr/>
          <p:nvPr/>
        </p:nvGrpSpPr>
        <p:grpSpPr>
          <a:xfrm>
            <a:off x="997268" y="1295850"/>
            <a:ext cx="7133302" cy="2593023"/>
            <a:chOff x="1571" y="1900"/>
            <a:chExt cx="11233" cy="4084"/>
          </a:xfrm>
        </p:grpSpPr>
        <p:sp>
          <p:nvSpPr>
            <p:cNvPr id="29" name="Freeform 6"/>
            <p:cNvSpPr/>
            <p:nvPr/>
          </p:nvSpPr>
          <p:spPr bwMode="auto">
            <a:xfrm>
              <a:off x="9600" y="1900"/>
              <a:ext cx="3204" cy="2328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51435" tIns="425250" rIns="51435" bIns="25717" numCol="1" anchor="t" anchorCtr="0" compatLnSpc="1"/>
            <a:lstStyle/>
            <a:p>
              <a:pPr algn="ctr" defTabSz="685165">
                <a:lnSpc>
                  <a:spcPts val="1125"/>
                </a:lnSpc>
                <a:defRPr/>
              </a:pPr>
              <a:endParaRPr lang="zh-CN" altLang="en-US" sz="480" kern="0" dirty="0">
                <a:solidFill>
                  <a:srgbClr val="FFFFFF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9600" y="4551"/>
              <a:ext cx="3204" cy="1433"/>
            </a:xfrm>
            <a:custGeom>
              <a:avLst/>
              <a:gdLst>
                <a:gd name="T0" fmla="*/ 0 w 675"/>
                <a:gd name="T1" fmla="*/ 0 h 253"/>
                <a:gd name="T2" fmla="*/ 0 w 675"/>
                <a:gd name="T3" fmla="*/ 163 h 253"/>
                <a:gd name="T4" fmla="*/ 0 w 675"/>
                <a:gd name="T5" fmla="*/ 163 h 253"/>
                <a:gd name="T6" fmla="*/ 170 w 675"/>
                <a:gd name="T7" fmla="*/ 208 h 253"/>
                <a:gd name="T8" fmla="*/ 338 w 675"/>
                <a:gd name="T9" fmla="*/ 253 h 253"/>
                <a:gd name="T10" fmla="*/ 505 w 675"/>
                <a:gd name="T11" fmla="*/ 208 h 253"/>
                <a:gd name="T12" fmla="*/ 675 w 675"/>
                <a:gd name="T13" fmla="*/ 163 h 253"/>
                <a:gd name="T14" fmla="*/ 675 w 675"/>
                <a:gd name="T15" fmla="*/ 163 h 253"/>
                <a:gd name="T16" fmla="*/ 675 w 675"/>
                <a:gd name="T17" fmla="*/ 0 h 253"/>
                <a:gd name="T18" fmla="*/ 0 w 675"/>
                <a:gd name="T1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253">
                  <a:moveTo>
                    <a:pt x="0" y="0"/>
                  </a:moveTo>
                  <a:lnTo>
                    <a:pt x="0" y="163"/>
                  </a:lnTo>
                  <a:lnTo>
                    <a:pt x="0" y="163"/>
                  </a:lnTo>
                  <a:lnTo>
                    <a:pt x="170" y="208"/>
                  </a:lnTo>
                  <a:lnTo>
                    <a:pt x="338" y="253"/>
                  </a:lnTo>
                  <a:lnTo>
                    <a:pt x="505" y="208"/>
                  </a:lnTo>
                  <a:lnTo>
                    <a:pt x="675" y="163"/>
                  </a:lnTo>
                  <a:lnTo>
                    <a:pt x="675" y="163"/>
                  </a:lnTo>
                  <a:lnTo>
                    <a:pt x="67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  <a:effectLst/>
          </p:spPr>
          <p:txBody>
            <a:bodyPr vert="horz" wrap="square" lIns="51435" tIns="344250" rIns="51435" bIns="25717" numCol="1" anchor="t" anchorCtr="0" compatLnSpc="1"/>
            <a:lstStyle/>
            <a:p>
              <a:pPr algn="ctr" defTabSz="685165">
                <a:lnSpc>
                  <a:spcPts val="1125"/>
                </a:lnSpc>
                <a:defRPr/>
              </a:pPr>
              <a:endParaRPr lang="en-US" altLang="zh-CN" kern="0">
                <a:solidFill>
                  <a:prstClr val="white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</a:endParaRPr>
            </a:p>
            <a:p>
              <a:pPr defTabSz="685165">
                <a:defRPr/>
              </a:pPr>
              <a:endParaRPr lang="en-US" altLang="zh-CN" kern="0">
                <a:solidFill>
                  <a:prstClr val="white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1571" y="4207"/>
              <a:ext cx="8030" cy="0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 flipH="1">
              <a:off x="1571" y="4551"/>
              <a:ext cx="8030" cy="0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3" name="文本框 2"/>
            <p:cNvSpPr txBox="1"/>
            <p:nvPr/>
          </p:nvSpPr>
          <p:spPr>
            <a:xfrm>
              <a:off x="9699" y="4663"/>
              <a:ext cx="2886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b="1" kern="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cs typeface="UKIJ Qolyazma" pitchFamily="18" charset="0"/>
                  <a:sym typeface="+mn-ea"/>
                </a:rPr>
                <a:t>习氏金句</a:t>
              </a:r>
              <a:endParaRPr lang="en-US" altLang="zh-CN" sz="3200" b="1" kern="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79" y="2644"/>
              <a:ext cx="102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kern="0" dirty="0" smtClean="0">
                  <a:solidFill>
                    <a:prstClr val="white"/>
                  </a:solidFill>
                  <a:latin typeface="方正黑体简体" panose="02010601030101010101" charset="-122"/>
                  <a:ea typeface="方正黑体简体" panose="02010601030101010101" charset="-122"/>
                  <a:cs typeface="UKIJ Qolyazma" pitchFamily="18" charset="0"/>
                  <a:sym typeface="+mn-ea"/>
                </a:rPr>
                <a:t>五</a:t>
              </a:r>
              <a:endParaRPr lang="en-US" altLang="zh-CN" sz="3600" b="1" kern="0" dirty="0">
                <a:solidFill>
                  <a:prstClr val="white"/>
                </a:solidFill>
                <a:latin typeface="方正黑体简体" panose="02010601030101010101" charset="-122"/>
                <a:ea typeface="方正黑体简体" panose="02010601030101010101" charset="-122"/>
                <a:cs typeface="UKIJ Qolyazma" pitchFamily="18" charset="0"/>
                <a:sym typeface="+mn-ea"/>
              </a:endParaRPr>
            </a:p>
          </p:txBody>
        </p:sp>
      </p:grpSp>
      <p:grpSp>
        <p:nvGrpSpPr>
          <p:cNvPr id="11" name="组合 46"/>
          <p:cNvGrpSpPr/>
          <p:nvPr/>
        </p:nvGrpSpPr>
        <p:grpSpPr>
          <a:xfrm>
            <a:off x="1162685" y="1407795"/>
            <a:ext cx="4587875" cy="1337945"/>
            <a:chOff x="306" y="5047"/>
            <a:chExt cx="5347" cy="2107"/>
          </a:xfrm>
        </p:grpSpPr>
        <p:sp>
          <p:nvSpPr>
            <p:cNvPr id="48" name="333333"/>
            <p:cNvSpPr txBox="1"/>
            <p:nvPr/>
          </p:nvSpPr>
          <p:spPr>
            <a:xfrm>
              <a:off x="306" y="5047"/>
              <a:ext cx="5241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</a:rPr>
                <a:t>巩固和发展最广泛的爱国统一战线</a:t>
              </a:r>
              <a:endParaRPr lang="zh-CN" altLang="en-US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9" name="1111"/>
            <p:cNvSpPr txBox="1"/>
            <p:nvPr/>
          </p:nvSpPr>
          <p:spPr>
            <a:xfrm>
              <a:off x="306" y="5555"/>
              <a:ext cx="5347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统一战线是党的事业取得胜利的重要法宝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统战工作的本质要求是大团结大联合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联谊交友是统战工作的重要内容</a:t>
              </a:r>
              <a:endParaRPr lang="en-US" altLang="zh-CN" sz="1000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zh-CN" altLang="en-US" sz="1000" dirty="0" smtClean="0">
                  <a:solidFill>
                    <a:srgbClr val="C00000"/>
                  </a:solidFill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统一战线是党领导的统一战线</a:t>
              </a:r>
              <a:endParaRPr lang="zh-CN" altLang="en-US" sz="1000" dirty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</p:txBody>
        </p:sp>
      </p:grpSp>
      <p:sp>
        <p:nvSpPr>
          <p:cNvPr id="51" name="333333"/>
          <p:cNvSpPr txBox="1"/>
          <p:nvPr/>
        </p:nvSpPr>
        <p:spPr>
          <a:xfrm>
            <a:off x="1102995" y="3010535"/>
            <a:ext cx="4647565" cy="1698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人心是最大的政治，共识是奋进的动力。</a:t>
            </a:r>
            <a:endParaRPr lang="en-US" altLang="zh-CN" dirty="0" smtClean="0">
              <a:solidFill>
                <a:srgbClr val="C0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>
                <a:solidFill>
                  <a:srgbClr val="C00000"/>
                </a:solidFill>
                <a:latin typeface="方正黑体简体" panose="02010601030101010101" charset="-122"/>
                <a:ea typeface="方正黑体简体" panose="02010601030101010101" charset="-122"/>
              </a:rPr>
              <a:t>做好新形势下统战工作，必须善于联谊交友，统一战线是做人的工作，搞统一战线是为了壮大共同奋斗的力量！</a:t>
            </a:r>
            <a:endParaRPr lang="zh-CN" altLang="en-US" dirty="0">
              <a:solidFill>
                <a:srgbClr val="C0000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1343</Words>
  <Application>WPS 演示</Application>
  <PresentationFormat>全屏显示(16:9)</PresentationFormat>
  <Paragraphs>177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微软雅黑</vt:lpstr>
      <vt:lpstr>方正苏新诗柳楷简体-yolan</vt:lpstr>
      <vt:lpstr>楷体</vt:lpstr>
      <vt:lpstr>Calibri</vt:lpstr>
      <vt:lpstr>方正大标宋简体</vt:lpstr>
      <vt:lpstr>Impact</vt:lpstr>
      <vt:lpstr>方正黑体简体</vt:lpstr>
      <vt:lpstr>Wingdings</vt:lpstr>
      <vt:lpstr>UKIJ Qolyazma</vt:lpstr>
      <vt:lpstr>Gill Sans</vt:lpstr>
      <vt:lpstr>方正兰亭黑_GBK</vt:lpstr>
      <vt:lpstr>Calibri Light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ming</dc:creator>
  <cp:lastModifiedBy>gyb1</cp:lastModifiedBy>
  <cp:revision>60</cp:revision>
  <dcterms:created xsi:type="dcterms:W3CDTF">2018-12-17T02:19:00Z</dcterms:created>
  <dcterms:modified xsi:type="dcterms:W3CDTF">2019-10-10T07:49:05Z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