
<file path=[Content_Types].xml><?xml version="1.0" encoding="utf-8"?>
<Types xmlns="http://schemas.openxmlformats.org/package/2006/content-types">
  <Default Extension="jpeg" ContentType="image/jpeg"/>
  <Default Extension="png" ContentType="image/png"/>
  <Default Extension="gif" ContentType="image/gi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8"/>
  </p:notesMasterIdLst>
  <p:sldIdLst>
    <p:sldId id="298" r:id="rId3"/>
    <p:sldId id="297" r:id="rId4"/>
    <p:sldId id="262" r:id="rId5"/>
    <p:sldId id="263" r:id="rId6"/>
    <p:sldId id="1733" r:id="rId7"/>
    <p:sldId id="266" r:id="rId9"/>
    <p:sldId id="1734" r:id="rId10"/>
    <p:sldId id="1735" r:id="rId11"/>
    <p:sldId id="1736" r:id="rId12"/>
    <p:sldId id="1737" r:id="rId13"/>
    <p:sldId id="264" r:id="rId14"/>
    <p:sldId id="269" r:id="rId15"/>
    <p:sldId id="1738" r:id="rId16"/>
    <p:sldId id="1739" r:id="rId17"/>
    <p:sldId id="1740" r:id="rId18"/>
    <p:sldId id="299" r:id="rId1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3F3F5F"/>
    <a:srgbClr val="EAD5C0"/>
    <a:srgbClr val="CE9D6C"/>
    <a:srgbClr val="F0E0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86" d="100"/>
          <a:sy n="86" d="100"/>
        </p:scale>
        <p:origin x="562"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notesMaster" Target="notesMasters/notesMaster1.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AEF6C4-EC6E-423A-B683-FDC9CD43DD35}"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A80709-3D02-4F4B-BCA5-0C55227CF5CB}"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FCE25FBE-674C-4233-9966-7F0F951E6143}"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2B638AA0-E84D-455B-A373-5C3034E5E033}"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FCE25FBE-674C-4233-9966-7F0F951E6143}"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2B638AA0-E84D-455B-A373-5C3034E5E033}"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FCE25FBE-674C-4233-9966-7F0F951E6143}"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2B638AA0-E84D-455B-A373-5C3034E5E033}"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Mai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336800" y="516467"/>
            <a:ext cx="7518400" cy="471365"/>
          </a:xfrm>
          <a:prstGeom prst="rect">
            <a:avLst/>
          </a:prstGeom>
        </p:spPr>
        <p:txBody>
          <a:bodyPr wrap="none" lIns="0" tIns="0" rIns="0" bIns="0" anchor="ctr">
            <a:noAutofit/>
          </a:bodyPr>
          <a:lstStyle>
            <a:lvl1pPr algn="ctr">
              <a:defRPr sz="2665" b="1" baseline="0">
                <a:solidFill>
                  <a:schemeClr val="tx1">
                    <a:lumMod val="50000"/>
                    <a:lumOff val="50000"/>
                  </a:schemeClr>
                </a:solidFill>
              </a:defRPr>
            </a:lvl1pPr>
          </a:lstStyle>
          <a:p>
            <a:r>
              <a:rPr lang="en-US" dirty="0"/>
              <a:t>Click To Edit Master Title Style</a:t>
            </a:r>
            <a:endParaRPr lang="en-US" dirty="0"/>
          </a:p>
        </p:txBody>
      </p:sp>
      <p:sp>
        <p:nvSpPr>
          <p:cNvPr id="15" name="Text Placeholder 3"/>
          <p:cNvSpPr>
            <a:spLocks noGrp="1"/>
          </p:cNvSpPr>
          <p:nvPr>
            <p:ph type="body" sz="half" idx="2" hasCustomPrompt="1"/>
          </p:nvPr>
        </p:nvSpPr>
        <p:spPr>
          <a:xfrm>
            <a:off x="3352800" y="985788"/>
            <a:ext cx="5486400" cy="267661"/>
          </a:xfrm>
          <a:prstGeom prst="rect">
            <a:avLst/>
          </a:prstGeom>
        </p:spPr>
        <p:txBody>
          <a:bodyPr wrap="none" lIns="0" tIns="0" rIns="0" bIns="0" anchor="ctr">
            <a:noAutofit/>
          </a:bodyPr>
          <a:lstStyle>
            <a:lvl1pPr marL="0" indent="0" algn="ctr">
              <a:buNone/>
              <a:defRPr sz="1465" b="1" baseline="0">
                <a:solidFill>
                  <a:schemeClr val="bg1">
                    <a:lumMod val="75000"/>
                  </a:schemeClr>
                </a:solidFill>
              </a:defRPr>
            </a:lvl1pPr>
            <a:lvl2pPr marL="609600" indent="0">
              <a:buNone/>
              <a:defRPr sz="1600"/>
            </a:lvl2pPr>
            <a:lvl3pPr marL="1219200" indent="0">
              <a:buNone/>
              <a:defRPr sz="1335"/>
            </a:lvl3pPr>
            <a:lvl4pPr marL="1828800" indent="0">
              <a:buNone/>
              <a:defRPr sz="1200"/>
            </a:lvl4pPr>
            <a:lvl5pPr marL="2438400" indent="0">
              <a:buNone/>
              <a:defRPr sz="1200"/>
            </a:lvl5pPr>
            <a:lvl6pPr marL="3048000" indent="0">
              <a:buNone/>
              <a:defRPr sz="1200"/>
            </a:lvl6pPr>
            <a:lvl7pPr marL="3657600" indent="0">
              <a:buNone/>
              <a:defRPr sz="1200"/>
            </a:lvl7pPr>
            <a:lvl8pPr marL="4267200" indent="0">
              <a:buNone/>
              <a:defRPr sz="1200"/>
            </a:lvl8pPr>
            <a:lvl9pPr marL="4876800" indent="0">
              <a:buNone/>
              <a:defRPr sz="1200"/>
            </a:lvl9pPr>
          </a:lstStyle>
          <a:p>
            <a:pPr lvl="0"/>
            <a:r>
              <a:rPr lang="en-US" dirty="0"/>
              <a:t>Subtext Goes Here</a:t>
            </a:r>
            <a:endParaRPr lang="en-US"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animEffect transition="in" filter="fade">
                                      <p:cBhvr>
                                        <p:cTn id="11"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5" grpId="0" build="p">
        <p:tmplLst>
          <p:tmpl lvl="1">
            <p:tnLst>
              <p:par>
                <p:cTn presetID="10" presetClass="entr" presetSubtype="0" fill="hold" nodeType="afterEffect">
                  <p:stCondLst>
                    <p:cond delay="0"/>
                  </p:stCondLst>
                  <p:childTnLst>
                    <p:set>
                      <p:cBhvr>
                        <p:cTn dur="1" fill="hold">
                          <p:stCondLst>
                            <p:cond delay="0"/>
                          </p:stCondLst>
                        </p:cTn>
                        <p:tgtEl>
                          <p:spTgt spid="15"/>
                        </p:tgtEl>
                        <p:attrNameLst>
                          <p:attrName>style.visibility</p:attrName>
                        </p:attrNameLst>
                      </p:cBhvr>
                      <p:to>
                        <p:strVal val="visible"/>
                      </p:to>
                    </p:set>
                    <p:animEffect transition="in" filter="fade">
                      <p:cBhvr>
                        <p:cTn dur="500"/>
                        <p:tgtEl>
                          <p:spTgt spid="15"/>
                        </p:tgtEl>
                      </p:cBhvr>
                    </p:animEffect>
                  </p:childTnLst>
                </p:cTn>
              </p:par>
            </p:tnLst>
          </p:tmpl>
        </p:tmplLst>
      </p:b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idx="1"/>
          </p:nvPr>
        </p:nvSpPr>
        <p:spPr>
          <a:xfrm>
            <a:off x="838200" y="1825625"/>
            <a:ext cx="10515600" cy="4351338"/>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FCE25FBE-674C-4233-9966-7F0F951E6143}"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2B638AA0-E84D-455B-A373-5C3034E5E033}"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FCE25FBE-674C-4233-9966-7F0F951E6143}"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2B638AA0-E84D-455B-A373-5C3034E5E033}"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FCE25FBE-674C-4233-9966-7F0F951E6143}"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2B638AA0-E84D-455B-A373-5C3034E5E033}"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FCE25FBE-674C-4233-9966-7F0F951E6143}" type="datetimeFigureOut">
              <a:rPr lang="zh-CN" altLang="en-US" smtClean="0"/>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2B638AA0-E84D-455B-A373-5C3034E5E033}"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838200" y="6356350"/>
            <a:ext cx="2743200" cy="365125"/>
          </a:xfrm>
          <a:prstGeom prst="rect">
            <a:avLst/>
          </a:prstGeom>
        </p:spPr>
        <p:txBody>
          <a:bodyPr/>
          <a:lstStyle/>
          <a:p>
            <a:fld id="{FCE25FBE-674C-4233-9966-7F0F951E6143}" type="datetimeFigureOut">
              <a:rPr lang="zh-CN" altLang="en-US" smtClean="0"/>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2B638AA0-E84D-455B-A373-5C3034E5E033}"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FCE25FBE-674C-4233-9966-7F0F951E6143}" type="datetimeFigureOut">
              <a:rPr lang="zh-CN" altLang="en-US" smtClean="0"/>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2B638AA0-E84D-455B-A373-5C3034E5E033}"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FCE25FBE-674C-4233-9966-7F0F951E6143}"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2B638AA0-E84D-455B-A373-5C3034E5E033}"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FCE25FBE-674C-4233-9966-7F0F951E6143}"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2B638AA0-E84D-455B-A373-5C3034E5E033}"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mc:Choice xmlns:p14="http://schemas.microsoft.com/office/powerpoint/2010/main" Requires="p14">
      <p:transition p14:dur="10"/>
    </mc:Choice>
    <mc:Fallback>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6.GIF"/><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flipH="1">
            <a:off x="6580187" y="0"/>
            <a:ext cx="5611809" cy="6858000"/>
          </a:xfrm>
          <a:prstGeom prst="rect">
            <a:avLst/>
          </a:prstGeom>
          <a:blipFill dpi="0" rotWithShape="1">
            <a:blip r:embed="rId1">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Freeform 5"/>
          <p:cNvSpPr/>
          <p:nvPr/>
        </p:nvSpPr>
        <p:spPr bwMode="auto">
          <a:xfrm>
            <a:off x="-1" y="0"/>
            <a:ext cx="8325853" cy="6858000"/>
          </a:xfrm>
          <a:custGeom>
            <a:avLst/>
            <a:gdLst>
              <a:gd name="T0" fmla="*/ 399 w 621"/>
              <a:gd name="T1" fmla="*/ 0 h 648"/>
              <a:gd name="T2" fmla="*/ 0 w 621"/>
              <a:gd name="T3" fmla="*/ 0 h 648"/>
              <a:gd name="T4" fmla="*/ 0 w 621"/>
              <a:gd name="T5" fmla="*/ 0 h 648"/>
              <a:gd name="T6" fmla="*/ 0 w 621"/>
              <a:gd name="T7" fmla="*/ 648 h 648"/>
              <a:gd name="T8" fmla="*/ 280 w 621"/>
              <a:gd name="T9" fmla="*/ 648 h 648"/>
              <a:gd name="T10" fmla="*/ 321 w 621"/>
              <a:gd name="T11" fmla="*/ 625 h 648"/>
              <a:gd name="T12" fmla="*/ 621 w 621"/>
              <a:gd name="T13" fmla="*/ 544 h 648"/>
              <a:gd name="T14" fmla="*/ 399 w 621"/>
              <a:gd name="T15" fmla="*/ 0 h 6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21" h="648">
                <a:moveTo>
                  <a:pt x="399" y="0"/>
                </a:moveTo>
                <a:cubicBezTo>
                  <a:pt x="0" y="0"/>
                  <a:pt x="0" y="0"/>
                  <a:pt x="0" y="0"/>
                </a:cubicBezTo>
                <a:cubicBezTo>
                  <a:pt x="0" y="0"/>
                  <a:pt x="0" y="0"/>
                  <a:pt x="0" y="0"/>
                </a:cubicBezTo>
                <a:cubicBezTo>
                  <a:pt x="0" y="648"/>
                  <a:pt x="0" y="648"/>
                  <a:pt x="0" y="648"/>
                </a:cubicBezTo>
                <a:cubicBezTo>
                  <a:pt x="280" y="648"/>
                  <a:pt x="280" y="648"/>
                  <a:pt x="280" y="648"/>
                </a:cubicBezTo>
                <a:cubicBezTo>
                  <a:pt x="301" y="636"/>
                  <a:pt x="321" y="625"/>
                  <a:pt x="321" y="625"/>
                </a:cubicBezTo>
                <a:cubicBezTo>
                  <a:pt x="474" y="539"/>
                  <a:pt x="621" y="544"/>
                  <a:pt x="621" y="544"/>
                </a:cubicBezTo>
                <a:cubicBezTo>
                  <a:pt x="585" y="354"/>
                  <a:pt x="479" y="141"/>
                  <a:pt x="399" y="0"/>
                </a:cubicBezTo>
                <a:close/>
              </a:path>
            </a:pathLst>
          </a:custGeom>
          <a:solidFill>
            <a:schemeClr val="accent5">
              <a:lumMod val="50000"/>
            </a:schemeClr>
          </a:solidFill>
          <a:ln>
            <a:noFill/>
          </a:ln>
        </p:spPr>
        <p:txBody>
          <a:bodyPr vert="horz" wrap="square" lIns="91440" tIns="45720" rIns="91440" bIns="45720" numCol="1" anchor="t" anchorCtr="0" compatLnSpc="1"/>
          <a:lstStyle/>
          <a:p>
            <a:endParaRPr lang="zh-CN" altLang="en-US"/>
          </a:p>
        </p:txBody>
      </p:sp>
      <p:sp>
        <p:nvSpPr>
          <p:cNvPr id="6" name="Freeform 6"/>
          <p:cNvSpPr/>
          <p:nvPr/>
        </p:nvSpPr>
        <p:spPr bwMode="auto">
          <a:xfrm>
            <a:off x="4217987" y="0"/>
            <a:ext cx="3513129" cy="4910138"/>
          </a:xfrm>
          <a:custGeom>
            <a:avLst/>
            <a:gdLst>
              <a:gd name="T0" fmla="*/ 221 w 262"/>
              <a:gd name="T1" fmla="*/ 338 h 464"/>
              <a:gd name="T2" fmla="*/ 174 w 262"/>
              <a:gd name="T3" fmla="*/ 238 h 464"/>
              <a:gd name="T4" fmla="*/ 33 w 262"/>
              <a:gd name="T5" fmla="*/ 0 h 464"/>
              <a:gd name="T6" fmla="*/ 0 w 262"/>
              <a:gd name="T7" fmla="*/ 0 h 464"/>
              <a:gd name="T8" fmla="*/ 131 w 262"/>
              <a:gd name="T9" fmla="*/ 262 h 464"/>
              <a:gd name="T10" fmla="*/ 169 w 262"/>
              <a:gd name="T11" fmla="*/ 357 h 464"/>
              <a:gd name="T12" fmla="*/ 203 w 262"/>
              <a:gd name="T13" fmla="*/ 464 h 464"/>
              <a:gd name="T14" fmla="*/ 262 w 262"/>
              <a:gd name="T15" fmla="*/ 454 h 464"/>
              <a:gd name="T16" fmla="*/ 221 w 262"/>
              <a:gd name="T17" fmla="*/ 338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2" h="464">
                <a:moveTo>
                  <a:pt x="221" y="338"/>
                </a:moveTo>
                <a:cubicBezTo>
                  <a:pt x="206" y="305"/>
                  <a:pt x="191" y="271"/>
                  <a:pt x="174" y="238"/>
                </a:cubicBezTo>
                <a:cubicBezTo>
                  <a:pt x="130" y="153"/>
                  <a:pt x="80" y="70"/>
                  <a:pt x="33" y="0"/>
                </a:cubicBezTo>
                <a:cubicBezTo>
                  <a:pt x="0" y="0"/>
                  <a:pt x="0" y="0"/>
                  <a:pt x="0" y="0"/>
                </a:cubicBezTo>
                <a:cubicBezTo>
                  <a:pt x="41" y="73"/>
                  <a:pt x="89" y="164"/>
                  <a:pt x="131" y="262"/>
                </a:cubicBezTo>
                <a:cubicBezTo>
                  <a:pt x="145" y="293"/>
                  <a:pt x="157" y="325"/>
                  <a:pt x="169" y="357"/>
                </a:cubicBezTo>
                <a:cubicBezTo>
                  <a:pt x="182" y="393"/>
                  <a:pt x="194" y="428"/>
                  <a:pt x="203" y="464"/>
                </a:cubicBezTo>
                <a:cubicBezTo>
                  <a:pt x="240" y="456"/>
                  <a:pt x="262" y="454"/>
                  <a:pt x="262" y="454"/>
                </a:cubicBezTo>
                <a:cubicBezTo>
                  <a:pt x="251" y="416"/>
                  <a:pt x="237" y="377"/>
                  <a:pt x="221" y="338"/>
                </a:cubicBezTo>
                <a:close/>
              </a:path>
            </a:pathLst>
          </a:custGeom>
          <a:solidFill>
            <a:srgbClr val="CE9D6C">
              <a:alpha val="98824"/>
            </a:srgbClr>
          </a:solidFill>
          <a:ln>
            <a:noFill/>
          </a:ln>
        </p:spPr>
        <p:txBody>
          <a:bodyPr vert="horz" wrap="square" lIns="91440" tIns="45720" rIns="91440" bIns="45720" numCol="1" anchor="t" anchorCtr="0" compatLnSpc="1"/>
          <a:lstStyle/>
          <a:p>
            <a:endParaRPr lang="zh-CN" altLang="en-US"/>
          </a:p>
        </p:txBody>
      </p:sp>
      <p:sp>
        <p:nvSpPr>
          <p:cNvPr id="7" name="Freeform 7"/>
          <p:cNvSpPr/>
          <p:nvPr/>
        </p:nvSpPr>
        <p:spPr bwMode="auto">
          <a:xfrm>
            <a:off x="4564764" y="0"/>
            <a:ext cx="3298203" cy="3576638"/>
          </a:xfrm>
          <a:custGeom>
            <a:avLst/>
            <a:gdLst>
              <a:gd name="T0" fmla="*/ 195 w 246"/>
              <a:gd name="T1" fmla="*/ 214 h 338"/>
              <a:gd name="T2" fmla="*/ 59 w 246"/>
              <a:gd name="T3" fmla="*/ 0 h 338"/>
              <a:gd name="T4" fmla="*/ 0 w 246"/>
              <a:gd name="T5" fmla="*/ 0 h 338"/>
              <a:gd name="T6" fmla="*/ 141 w 246"/>
              <a:gd name="T7" fmla="*/ 238 h 338"/>
              <a:gd name="T8" fmla="*/ 187 w 246"/>
              <a:gd name="T9" fmla="*/ 338 h 338"/>
              <a:gd name="T10" fmla="*/ 246 w 246"/>
              <a:gd name="T11" fmla="*/ 323 h 338"/>
              <a:gd name="T12" fmla="*/ 195 w 246"/>
              <a:gd name="T13" fmla="*/ 214 h 338"/>
            </a:gdLst>
            <a:ahLst/>
            <a:cxnLst>
              <a:cxn ang="0">
                <a:pos x="T0" y="T1"/>
              </a:cxn>
              <a:cxn ang="0">
                <a:pos x="T2" y="T3"/>
              </a:cxn>
              <a:cxn ang="0">
                <a:pos x="T4" y="T5"/>
              </a:cxn>
              <a:cxn ang="0">
                <a:pos x="T6" y="T7"/>
              </a:cxn>
              <a:cxn ang="0">
                <a:pos x="T8" y="T9"/>
              </a:cxn>
              <a:cxn ang="0">
                <a:pos x="T10" y="T11"/>
              </a:cxn>
              <a:cxn ang="0">
                <a:pos x="T12" y="T13"/>
              </a:cxn>
            </a:cxnLst>
            <a:rect l="0" t="0" r="r" b="b"/>
            <a:pathLst>
              <a:path w="246" h="338">
                <a:moveTo>
                  <a:pt x="195" y="214"/>
                </a:moveTo>
                <a:cubicBezTo>
                  <a:pt x="156" y="140"/>
                  <a:pt x="108" y="67"/>
                  <a:pt x="59" y="0"/>
                </a:cubicBezTo>
                <a:cubicBezTo>
                  <a:pt x="0" y="0"/>
                  <a:pt x="0" y="0"/>
                  <a:pt x="0" y="0"/>
                </a:cubicBezTo>
                <a:cubicBezTo>
                  <a:pt x="47" y="70"/>
                  <a:pt x="97" y="153"/>
                  <a:pt x="141" y="238"/>
                </a:cubicBezTo>
                <a:cubicBezTo>
                  <a:pt x="157" y="271"/>
                  <a:pt x="173" y="305"/>
                  <a:pt x="187" y="338"/>
                </a:cubicBezTo>
                <a:cubicBezTo>
                  <a:pt x="223" y="327"/>
                  <a:pt x="246" y="323"/>
                  <a:pt x="246" y="323"/>
                </a:cubicBezTo>
                <a:cubicBezTo>
                  <a:pt x="232" y="287"/>
                  <a:pt x="214" y="250"/>
                  <a:pt x="195" y="214"/>
                </a:cubicBezTo>
                <a:close/>
              </a:path>
            </a:pathLst>
          </a:custGeom>
          <a:solidFill>
            <a:srgbClr val="EAD5C0">
              <a:alpha val="99000"/>
            </a:srgbClr>
          </a:solidFill>
          <a:ln>
            <a:noFill/>
          </a:ln>
        </p:spPr>
        <p:txBody>
          <a:bodyPr vert="horz" wrap="square" lIns="91440" tIns="45720" rIns="91440" bIns="45720" numCol="1" anchor="t" anchorCtr="0" compatLnSpc="1"/>
          <a:lstStyle/>
          <a:p>
            <a:endParaRPr lang="zh-CN" altLang="en-US"/>
          </a:p>
        </p:txBody>
      </p:sp>
      <p:sp>
        <p:nvSpPr>
          <p:cNvPr id="8" name="Freeform 8"/>
          <p:cNvSpPr/>
          <p:nvPr/>
        </p:nvSpPr>
        <p:spPr bwMode="auto">
          <a:xfrm>
            <a:off x="4967838" y="0"/>
            <a:ext cx="2452562" cy="2265363"/>
          </a:xfrm>
          <a:custGeom>
            <a:avLst/>
            <a:gdLst>
              <a:gd name="T0" fmla="*/ 58 w 183"/>
              <a:gd name="T1" fmla="*/ 0 h 214"/>
              <a:gd name="T2" fmla="*/ 0 w 183"/>
              <a:gd name="T3" fmla="*/ 0 h 214"/>
              <a:gd name="T4" fmla="*/ 136 w 183"/>
              <a:gd name="T5" fmla="*/ 214 h 214"/>
              <a:gd name="T6" fmla="*/ 183 w 183"/>
              <a:gd name="T7" fmla="*/ 198 h 214"/>
              <a:gd name="T8" fmla="*/ 58 w 183"/>
              <a:gd name="T9" fmla="*/ 0 h 214"/>
            </a:gdLst>
            <a:ahLst/>
            <a:cxnLst>
              <a:cxn ang="0">
                <a:pos x="T0" y="T1"/>
              </a:cxn>
              <a:cxn ang="0">
                <a:pos x="T2" y="T3"/>
              </a:cxn>
              <a:cxn ang="0">
                <a:pos x="T4" y="T5"/>
              </a:cxn>
              <a:cxn ang="0">
                <a:pos x="T6" y="T7"/>
              </a:cxn>
              <a:cxn ang="0">
                <a:pos x="T8" y="T9"/>
              </a:cxn>
            </a:cxnLst>
            <a:rect l="0" t="0" r="r" b="b"/>
            <a:pathLst>
              <a:path w="183" h="214">
                <a:moveTo>
                  <a:pt x="58" y="0"/>
                </a:moveTo>
                <a:cubicBezTo>
                  <a:pt x="0" y="0"/>
                  <a:pt x="0" y="0"/>
                  <a:pt x="0" y="0"/>
                </a:cubicBezTo>
                <a:cubicBezTo>
                  <a:pt x="49" y="67"/>
                  <a:pt x="97" y="140"/>
                  <a:pt x="136" y="214"/>
                </a:cubicBezTo>
                <a:cubicBezTo>
                  <a:pt x="165" y="202"/>
                  <a:pt x="183" y="198"/>
                  <a:pt x="183" y="198"/>
                </a:cubicBezTo>
                <a:cubicBezTo>
                  <a:pt x="150" y="131"/>
                  <a:pt x="106" y="64"/>
                  <a:pt x="58" y="0"/>
                </a:cubicBezTo>
                <a:close/>
              </a:path>
            </a:pathLst>
          </a:custGeom>
          <a:solidFill>
            <a:schemeClr val="bg1">
              <a:lumMod val="85000"/>
              <a:alpha val="99000"/>
            </a:schemeClr>
          </a:solidFill>
          <a:ln>
            <a:noFill/>
          </a:ln>
        </p:spPr>
        <p:txBody>
          <a:bodyPr vert="horz" wrap="square" lIns="91440" tIns="45720" rIns="91440" bIns="45720" numCol="1" anchor="t" anchorCtr="0" compatLnSpc="1"/>
          <a:lstStyle/>
          <a:p>
            <a:endParaRPr lang="zh-CN" altLang="en-US"/>
          </a:p>
        </p:txBody>
      </p:sp>
      <p:sp>
        <p:nvSpPr>
          <p:cNvPr id="15" name="文本框 14"/>
          <p:cNvSpPr txBox="1"/>
          <p:nvPr/>
        </p:nvSpPr>
        <p:spPr>
          <a:xfrm>
            <a:off x="1062074" y="2602288"/>
            <a:ext cx="6109365" cy="1107996"/>
          </a:xfrm>
          <a:prstGeom prst="rect">
            <a:avLst/>
          </a:prstGeom>
          <a:noFill/>
        </p:spPr>
        <p:txBody>
          <a:bodyPr wrap="none" rtlCol="0">
            <a:spAutoFit/>
          </a:bodyPr>
          <a:lstStyle/>
          <a:p>
            <a:r>
              <a:rPr lang="zh-CN" altLang="en-US" sz="6600" b="1" dirty="0">
                <a:solidFill>
                  <a:srgbClr val="EAD5C0"/>
                </a:solidFill>
                <a:effectLst>
                  <a:glow rad="101600">
                    <a:srgbClr val="003366"/>
                  </a:glow>
                </a:effectLst>
                <a:latin typeface="微软雅黑" panose="020B0503020204020204" pitchFamily="34" charset="-122"/>
                <a:ea typeface="微软雅黑" panose="020B0503020204020204" pitchFamily="34" charset="-122"/>
              </a:rPr>
              <a:t>教育信息化发展</a:t>
            </a:r>
            <a:endParaRPr lang="zh-CN" altLang="en-US" sz="6600" b="1" dirty="0">
              <a:solidFill>
                <a:srgbClr val="EAD5C0"/>
              </a:solidFill>
              <a:effectLst>
                <a:glow rad="101600">
                  <a:srgbClr val="003366"/>
                </a:glow>
              </a:effectLst>
              <a:latin typeface="微软雅黑" panose="020B0503020204020204" pitchFamily="34" charset="-122"/>
              <a:ea typeface="微软雅黑" panose="020B0503020204020204" pitchFamily="34" charset="-122"/>
            </a:endParaRPr>
          </a:p>
        </p:txBody>
      </p:sp>
      <p:sp>
        <p:nvSpPr>
          <p:cNvPr id="16" name="文本框 15"/>
          <p:cNvSpPr txBox="1"/>
          <p:nvPr/>
        </p:nvSpPr>
        <p:spPr>
          <a:xfrm>
            <a:off x="1940911" y="3905115"/>
            <a:ext cx="3833101" cy="584775"/>
          </a:xfrm>
          <a:prstGeom prst="rect">
            <a:avLst/>
          </a:prstGeom>
          <a:noFill/>
        </p:spPr>
        <p:txBody>
          <a:bodyPr wrap="none" rtlCol="0">
            <a:spAutoFit/>
          </a:bodyPr>
          <a:lstStyle/>
          <a:p>
            <a:r>
              <a:rPr lang="zh-CN" altLang="en-US" sz="3200" b="1" dirty="0">
                <a:solidFill>
                  <a:srgbClr val="EAD5C0"/>
                </a:solidFill>
                <a:latin typeface="微软雅黑" panose="020B0503020204020204" pitchFamily="34" charset="-122"/>
                <a:ea typeface="微软雅黑" panose="020B0503020204020204" pitchFamily="34" charset="-122"/>
              </a:rPr>
              <a:t>历史审思   未来走向</a:t>
            </a:r>
            <a:endParaRPr lang="zh-CN" altLang="en-US" sz="3200" b="1" dirty="0">
              <a:solidFill>
                <a:srgbClr val="EAD5C0"/>
              </a:solidFill>
              <a:latin typeface="微软雅黑" panose="020B0503020204020204" pitchFamily="34" charset="-122"/>
              <a:ea typeface="微软雅黑" panose="020B0503020204020204" pitchFamily="34" charset="-122"/>
            </a:endParaRPr>
          </a:p>
        </p:txBody>
      </p:sp>
      <p:sp>
        <p:nvSpPr>
          <p:cNvPr id="20" name="文本框 19"/>
          <p:cNvSpPr txBox="1"/>
          <p:nvPr/>
        </p:nvSpPr>
        <p:spPr>
          <a:xfrm>
            <a:off x="12607699" y="6663724"/>
            <a:ext cx="242374" cy="369332"/>
          </a:xfrm>
          <a:prstGeom prst="rect">
            <a:avLst/>
          </a:prstGeom>
          <a:noFill/>
        </p:spPr>
        <p:txBody>
          <a:bodyPr wrap="none" rtlCol="0">
            <a:spAutoFit/>
          </a:bodyPr>
          <a:lstStyle/>
          <a:p>
            <a:r>
              <a:rPr lang="en-US" altLang="zh-CN" dirty="0"/>
              <a:t>.</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0-#ppt_w/2"/>
                                          </p:val>
                                        </p:tav>
                                        <p:tav tm="100000">
                                          <p:val>
                                            <p:strVal val="#ppt_x"/>
                                          </p:val>
                                        </p:tav>
                                      </p:tavLst>
                                    </p:anim>
                                    <p:anim calcmode="lin" valueType="num">
                                      <p:cBhvr additive="base">
                                        <p:cTn id="12" dur="500" fill="hold"/>
                                        <p:tgtEl>
                                          <p:spTgt spid="6"/>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0-#ppt_w/2"/>
                                          </p:val>
                                        </p:tav>
                                        <p:tav tm="100000">
                                          <p:val>
                                            <p:strVal val="#ppt_x"/>
                                          </p:val>
                                        </p:tav>
                                      </p:tavLst>
                                    </p:anim>
                                    <p:anim calcmode="lin" valueType="num">
                                      <p:cBhvr additive="base">
                                        <p:cTn id="16" dur="500" fill="hold"/>
                                        <p:tgtEl>
                                          <p:spTgt spid="7"/>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0-#ppt_w/2"/>
                                          </p:val>
                                        </p:tav>
                                        <p:tav tm="100000">
                                          <p:val>
                                            <p:strVal val="#ppt_x"/>
                                          </p:val>
                                        </p:tav>
                                      </p:tavLst>
                                    </p:anim>
                                    <p:anim calcmode="lin" valueType="num">
                                      <p:cBhvr additive="base">
                                        <p:cTn id="20" dur="500" fill="hold"/>
                                        <p:tgtEl>
                                          <p:spTgt spid="8"/>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additive="base">
                                        <p:cTn id="23" dur="500" fill="hold"/>
                                        <p:tgtEl>
                                          <p:spTgt spid="15"/>
                                        </p:tgtEl>
                                        <p:attrNameLst>
                                          <p:attrName>ppt_x</p:attrName>
                                        </p:attrNameLst>
                                      </p:cBhvr>
                                      <p:tavLst>
                                        <p:tav tm="0">
                                          <p:val>
                                            <p:strVal val="0-#ppt_w/2"/>
                                          </p:val>
                                        </p:tav>
                                        <p:tav tm="100000">
                                          <p:val>
                                            <p:strVal val="#ppt_x"/>
                                          </p:val>
                                        </p:tav>
                                      </p:tavLst>
                                    </p:anim>
                                    <p:anim calcmode="lin" valueType="num">
                                      <p:cBhvr additive="base">
                                        <p:cTn id="24" dur="500" fill="hold"/>
                                        <p:tgtEl>
                                          <p:spTgt spid="15"/>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additive="base">
                                        <p:cTn id="27" dur="500" fill="hold"/>
                                        <p:tgtEl>
                                          <p:spTgt spid="16"/>
                                        </p:tgtEl>
                                        <p:attrNameLst>
                                          <p:attrName>ppt_x</p:attrName>
                                        </p:attrNameLst>
                                      </p:cBhvr>
                                      <p:tavLst>
                                        <p:tav tm="0">
                                          <p:val>
                                            <p:strVal val="0-#ppt_w/2"/>
                                          </p:val>
                                        </p:tav>
                                        <p:tav tm="100000">
                                          <p:val>
                                            <p:strVal val="#ppt_x"/>
                                          </p:val>
                                        </p:tav>
                                      </p:tavLst>
                                    </p:anim>
                                    <p:anim calcmode="lin" valueType="num">
                                      <p:cBhvr additive="base">
                                        <p:cTn id="28" dur="500" fill="hold"/>
                                        <p:tgtEl>
                                          <p:spTgt spid="16"/>
                                        </p:tgtEl>
                                        <p:attrNameLst>
                                          <p:attrName>ppt_y</p:attrName>
                                        </p:attrNameLst>
                                      </p:cBhvr>
                                      <p:tavLst>
                                        <p:tav tm="0">
                                          <p:val>
                                            <p:strVal val="#ppt_y"/>
                                          </p:val>
                                        </p:tav>
                                        <p:tav tm="100000">
                                          <p:val>
                                            <p:strVal val="#ppt_y"/>
                                          </p:val>
                                        </p:tav>
                                      </p:tavLst>
                                    </p:anim>
                                  </p:childTnLst>
                                </p:cTn>
                              </p:par>
                              <p:par>
                                <p:cTn id="29" presetID="10" presetClass="entr" presetSubtype="0"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500"/>
                                        <p:tgtEl>
                                          <p:spTgt spid="4"/>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0" nodeType="clickEffect">
                                  <p:stCondLst>
                                    <p:cond delay="4000"/>
                                  </p:stCondLst>
                                  <p:childTnLst>
                                    <p:animEffect transition="out" filter="fade">
                                      <p:cBhvr>
                                        <p:cTn id="35" dur="500"/>
                                        <p:tgtEl>
                                          <p:spTgt spid="20"/>
                                        </p:tgtEl>
                                      </p:cBhvr>
                                    </p:animEffect>
                                    <p:set>
                                      <p:cBhvr>
                                        <p:cTn id="36" dur="1" fill="hold">
                                          <p:stCondLst>
                                            <p:cond delay="499"/>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5" grpId="0"/>
      <p:bldP spid="16" grpId="0"/>
      <p:bldP spid="2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178852" y="0"/>
            <a:ext cx="1838178" cy="6858000"/>
            <a:chOff x="5178852" y="0"/>
            <a:chExt cx="1838178" cy="6858000"/>
          </a:xfrm>
          <a:solidFill>
            <a:srgbClr val="EAD5C0"/>
          </a:solidFill>
        </p:grpSpPr>
        <p:grpSp>
          <p:nvGrpSpPr>
            <p:cNvPr id="3" name="组合 2"/>
            <p:cNvGrpSpPr/>
            <p:nvPr/>
          </p:nvGrpSpPr>
          <p:grpSpPr>
            <a:xfrm rot="-5400000">
              <a:off x="2585417" y="2593435"/>
              <a:ext cx="6858000" cy="1671130"/>
              <a:chOff x="0" y="2688608"/>
              <a:chExt cx="12192000" cy="1510352"/>
            </a:xfrm>
            <a:grpFill/>
          </p:grpSpPr>
          <p:sp>
            <p:nvSpPr>
              <p:cNvPr id="10" name="矩形 9"/>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 name="组合 3"/>
            <p:cNvGrpSpPr/>
            <p:nvPr/>
          </p:nvGrpSpPr>
          <p:grpSpPr>
            <a:xfrm rot="-5400000">
              <a:off x="2752465" y="2593435"/>
              <a:ext cx="6858000" cy="1671130"/>
              <a:chOff x="0" y="2688608"/>
              <a:chExt cx="12192000" cy="1510352"/>
            </a:xfrm>
            <a:grpFill/>
          </p:grpSpPr>
          <p:sp>
            <p:nvSpPr>
              <p:cNvPr id="5" name="矩形 4"/>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5" name="矩形 14"/>
          <p:cNvSpPr/>
          <p:nvPr/>
        </p:nvSpPr>
        <p:spPr>
          <a:xfrm>
            <a:off x="689810" y="673768"/>
            <a:ext cx="10844463" cy="5502443"/>
          </a:xfrm>
          <a:prstGeom prst="rect">
            <a:avLst/>
          </a:prstGeom>
          <a:solidFill>
            <a:schemeClr val="bg1"/>
          </a:solidFill>
          <a:ln w="3175">
            <a:solidFill>
              <a:srgbClr val="C9A769"/>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文本框 31"/>
          <p:cNvSpPr txBox="1"/>
          <p:nvPr/>
        </p:nvSpPr>
        <p:spPr>
          <a:xfrm>
            <a:off x="12441670" y="7154779"/>
            <a:ext cx="375972" cy="369332"/>
          </a:xfrm>
          <a:prstGeom prst="rect">
            <a:avLst/>
          </a:prstGeom>
          <a:noFill/>
        </p:spPr>
        <p:txBody>
          <a:bodyPr wrap="square" rtlCol="0">
            <a:spAutoFit/>
          </a:bodyPr>
          <a:lstStyle/>
          <a:p>
            <a:r>
              <a:rPr lang="zh-CN" altLang="en-US" dirty="0"/>
              <a:t>。</a:t>
            </a:r>
            <a:endParaRPr lang="zh-CN" altLang="en-US" dirty="0"/>
          </a:p>
        </p:txBody>
      </p:sp>
      <p:sp>
        <p:nvSpPr>
          <p:cNvPr id="33" name="矩形 32"/>
          <p:cNvSpPr/>
          <p:nvPr/>
        </p:nvSpPr>
        <p:spPr>
          <a:xfrm>
            <a:off x="4293769" y="855633"/>
            <a:ext cx="3775393" cy="400110"/>
          </a:xfrm>
          <a:prstGeom prst="rect">
            <a:avLst/>
          </a:prstGeom>
        </p:spPr>
        <p:txBody>
          <a:bodyPr wrap="none">
            <a:spAutoFit/>
          </a:bodyPr>
          <a:lstStyle/>
          <a:p>
            <a:r>
              <a:rPr lang="zh-CN" altLang="en-US" sz="2000" b="1" dirty="0">
                <a:solidFill>
                  <a:srgbClr val="3F3F5F"/>
                </a:solidFill>
                <a:latin typeface="微软雅黑" panose="020B0503020204020204" pitchFamily="34" charset="-122"/>
                <a:ea typeface="微软雅黑" panose="020B0503020204020204" pitchFamily="34" charset="-122"/>
              </a:rPr>
              <a:t>教育信息化“引领”教育现代化</a:t>
            </a:r>
            <a:endParaRPr lang="zh-CN" altLang="en-US" sz="2000" b="1" dirty="0">
              <a:solidFill>
                <a:srgbClr val="3F3F5F"/>
              </a:solidFill>
              <a:latin typeface="微软雅黑" panose="020B0503020204020204" pitchFamily="34" charset="-122"/>
              <a:ea typeface="微软雅黑" panose="020B0503020204020204" pitchFamily="34" charset="-122"/>
            </a:endParaRPr>
          </a:p>
        </p:txBody>
      </p:sp>
      <p:sp>
        <p:nvSpPr>
          <p:cNvPr id="18" name="文本框 17"/>
          <p:cNvSpPr txBox="1"/>
          <p:nvPr/>
        </p:nvSpPr>
        <p:spPr>
          <a:xfrm>
            <a:off x="1161855" y="1698679"/>
            <a:ext cx="3240745" cy="461665"/>
          </a:xfrm>
          <a:prstGeom prst="rect">
            <a:avLst/>
          </a:prstGeom>
          <a:noFill/>
        </p:spPr>
        <p:txBody>
          <a:bodyPr wrap="square" rtlCol="0">
            <a:spAutoFit/>
          </a:bodyPr>
          <a:lstStyle/>
          <a:p>
            <a:r>
              <a:rPr lang="zh-CN" altLang="en-US" sz="2400" b="1" dirty="0">
                <a:solidFill>
                  <a:srgbClr val="003366"/>
                </a:solidFill>
                <a:latin typeface="微软雅黑" panose="020B0503020204020204" pitchFamily="34" charset="-122"/>
                <a:ea typeface="微软雅黑" panose="020B0503020204020204" pitchFamily="34" charset="-122"/>
              </a:rPr>
              <a:t>融合创新、智能引领</a:t>
            </a:r>
            <a:endParaRPr lang="zh-CN" altLang="en-US" sz="2400" b="1" dirty="0">
              <a:solidFill>
                <a:srgbClr val="003366"/>
              </a:solidFill>
              <a:latin typeface="微软雅黑" panose="020B0503020204020204" pitchFamily="34" charset="-122"/>
              <a:ea typeface="微软雅黑" panose="020B0503020204020204" pitchFamily="34" charset="-122"/>
            </a:endParaRPr>
          </a:p>
        </p:txBody>
      </p:sp>
      <p:cxnSp>
        <p:nvCxnSpPr>
          <p:cNvPr id="19" name="直接连接符 18"/>
          <p:cNvCxnSpPr/>
          <p:nvPr/>
        </p:nvCxnSpPr>
        <p:spPr>
          <a:xfrm>
            <a:off x="5785288" y="1676627"/>
            <a:ext cx="0" cy="4211637"/>
          </a:xfrm>
          <a:prstGeom prst="line">
            <a:avLst/>
          </a:prstGeom>
          <a:ln w="9525">
            <a:solidFill>
              <a:schemeClr val="tx1"/>
            </a:solidFill>
            <a:prstDash val="dash"/>
            <a:headEnd type="none" w="med" len="med"/>
            <a:tailEnd type="arrow" w="med" len="med"/>
          </a:ln>
        </p:spPr>
        <p:style>
          <a:lnRef idx="1">
            <a:schemeClr val="accent1"/>
          </a:lnRef>
          <a:fillRef idx="0">
            <a:schemeClr val="accent1"/>
          </a:fillRef>
          <a:effectRef idx="0">
            <a:schemeClr val="accent1"/>
          </a:effectRef>
          <a:fontRef idx="minor">
            <a:schemeClr val="tx1"/>
          </a:fontRef>
        </p:style>
      </p:cxnSp>
      <p:pic>
        <p:nvPicPr>
          <p:cNvPr id="21" name="图片 4"/>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flipH="1">
            <a:off x="2747508" y="3603852"/>
            <a:ext cx="3037777"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图片 5"/>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a:off x="5785288" y="2041752"/>
            <a:ext cx="444432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图片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6400610" y="4381727"/>
            <a:ext cx="2470443"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Freeform 56"/>
          <p:cNvSpPr/>
          <p:nvPr/>
        </p:nvSpPr>
        <p:spPr bwMode="auto">
          <a:xfrm>
            <a:off x="6112313" y="2033814"/>
            <a:ext cx="4142030" cy="363538"/>
          </a:xfrm>
          <a:custGeom>
            <a:avLst/>
            <a:gdLst>
              <a:gd name="T0" fmla="*/ 2017911 w 2385"/>
              <a:gd name="T1" fmla="*/ 0 h 425"/>
              <a:gd name="T2" fmla="*/ 0 w 2385"/>
              <a:gd name="T3" fmla="*/ 0 h 425"/>
              <a:gd name="T4" fmla="*/ 0 w 2385"/>
              <a:gd name="T5" fmla="*/ 363852 h 425"/>
              <a:gd name="T6" fmla="*/ 2017911 w 2385"/>
              <a:gd name="T7" fmla="*/ 363852 h 425"/>
              <a:gd name="T8" fmla="*/ 2045354 w 2385"/>
              <a:gd name="T9" fmla="*/ 336456 h 425"/>
              <a:gd name="T10" fmla="*/ 2045354 w 2385"/>
              <a:gd name="T11" fmla="*/ 27396 h 425"/>
              <a:gd name="T12" fmla="*/ 2017911 w 2385"/>
              <a:gd name="T13" fmla="*/ 0 h 425"/>
              <a:gd name="T14" fmla="*/ 0 60000 65536"/>
              <a:gd name="T15" fmla="*/ 0 60000 65536"/>
              <a:gd name="T16" fmla="*/ 0 60000 65536"/>
              <a:gd name="T17" fmla="*/ 0 60000 65536"/>
              <a:gd name="T18" fmla="*/ 0 60000 65536"/>
              <a:gd name="T19" fmla="*/ 0 60000 65536"/>
              <a:gd name="T20" fmla="*/ 0 60000 65536"/>
              <a:gd name="T21" fmla="*/ 0 w 2385"/>
              <a:gd name="T22" fmla="*/ 0 h 425"/>
              <a:gd name="T23" fmla="*/ 2385 w 2385"/>
              <a:gd name="T24" fmla="*/ 425 h 4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85" h="425">
                <a:moveTo>
                  <a:pt x="2353" y="0"/>
                </a:moveTo>
                <a:cubicBezTo>
                  <a:pt x="0" y="0"/>
                  <a:pt x="0" y="0"/>
                  <a:pt x="0" y="0"/>
                </a:cubicBezTo>
                <a:cubicBezTo>
                  <a:pt x="0" y="425"/>
                  <a:pt x="0" y="425"/>
                  <a:pt x="0" y="425"/>
                </a:cubicBezTo>
                <a:cubicBezTo>
                  <a:pt x="2353" y="425"/>
                  <a:pt x="2353" y="425"/>
                  <a:pt x="2353" y="425"/>
                </a:cubicBezTo>
                <a:cubicBezTo>
                  <a:pt x="2370" y="425"/>
                  <a:pt x="2385" y="411"/>
                  <a:pt x="2385" y="393"/>
                </a:cubicBezTo>
                <a:cubicBezTo>
                  <a:pt x="2385" y="32"/>
                  <a:pt x="2385" y="32"/>
                  <a:pt x="2385" y="32"/>
                </a:cubicBezTo>
                <a:cubicBezTo>
                  <a:pt x="2385" y="15"/>
                  <a:pt x="2370" y="0"/>
                  <a:pt x="2353" y="0"/>
                </a:cubicBezTo>
                <a:close/>
              </a:path>
            </a:pathLst>
          </a:custGeom>
          <a:solidFill>
            <a:schemeClr val="accent1"/>
          </a:solidFill>
          <a:ln>
            <a:noFill/>
          </a:ln>
        </p:spPr>
        <p:txBody>
          <a:bodyPr lIns="108000" tIns="0" rIns="0" bIns="36000"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defRPr/>
            </a:pPr>
            <a:r>
              <a:rPr lang="en-US" altLang="zh-CN" sz="1600" b="1" dirty="0">
                <a:solidFill>
                  <a:srgbClr val="FFFFFF"/>
                </a:solidFill>
                <a:latin typeface="微软雅黑" panose="020B0503020204020204" pitchFamily="34" charset="-122"/>
                <a:ea typeface="微软雅黑" panose="020B0503020204020204" pitchFamily="34" charset="-122"/>
              </a:rPr>
              <a:t>《</a:t>
            </a:r>
            <a:r>
              <a:rPr lang="zh-CN" altLang="en-US" sz="1600" b="1" dirty="0">
                <a:solidFill>
                  <a:srgbClr val="FFFFFF"/>
                </a:solidFill>
                <a:latin typeface="微软雅黑" panose="020B0503020204020204" pitchFamily="34" charset="-122"/>
                <a:ea typeface="微软雅黑" panose="020B0503020204020204" pitchFamily="34" charset="-122"/>
              </a:rPr>
              <a:t>国家开放大学改革建设“十三五”规划</a:t>
            </a:r>
            <a:r>
              <a:rPr lang="en-US" altLang="zh-CN" sz="1600" b="1" dirty="0">
                <a:solidFill>
                  <a:srgbClr val="FFFFFF"/>
                </a:solidFill>
                <a:latin typeface="微软雅黑" panose="020B0503020204020204" pitchFamily="34" charset="-122"/>
                <a:ea typeface="微软雅黑" panose="020B0503020204020204" pitchFamily="34" charset="-122"/>
              </a:rPr>
              <a:t>》</a:t>
            </a:r>
            <a:endParaRPr lang="zh-CN" altLang="en-US" sz="1600" b="1" dirty="0">
              <a:solidFill>
                <a:srgbClr val="FFFFFF"/>
              </a:solidFill>
              <a:latin typeface="微软雅黑" panose="020B0503020204020204" pitchFamily="34" charset="-122"/>
              <a:ea typeface="微软雅黑" panose="020B0503020204020204" pitchFamily="34" charset="-122"/>
            </a:endParaRPr>
          </a:p>
        </p:txBody>
      </p:sp>
      <p:sp>
        <p:nvSpPr>
          <p:cNvPr id="26" name="任意多边形 43"/>
          <p:cNvSpPr/>
          <p:nvPr/>
        </p:nvSpPr>
        <p:spPr bwMode="auto">
          <a:xfrm>
            <a:off x="5482075" y="2033814"/>
            <a:ext cx="630238" cy="457200"/>
          </a:xfrm>
          <a:custGeom>
            <a:avLst/>
            <a:gdLst>
              <a:gd name="connsiteX0" fmla="*/ 27417 w 628879"/>
              <a:gd name="connsiteY0" fmla="*/ 0 h 456686"/>
              <a:gd name="connsiteX1" fmla="*/ 628879 w 628879"/>
              <a:gd name="connsiteY1" fmla="*/ 0 h 456686"/>
              <a:gd name="connsiteX2" fmla="*/ 628879 w 628879"/>
              <a:gd name="connsiteY2" fmla="*/ 363852 h 456686"/>
              <a:gd name="connsiteX3" fmla="*/ 433433 w 628879"/>
              <a:gd name="connsiteY3" fmla="*/ 363852 h 456686"/>
              <a:gd name="connsiteX4" fmla="*/ 407274 w 628879"/>
              <a:gd name="connsiteY4" fmla="*/ 363852 h 456686"/>
              <a:gd name="connsiteX5" fmla="*/ 314440 w 628879"/>
              <a:gd name="connsiteY5" fmla="*/ 456686 h 456686"/>
              <a:gd name="connsiteX6" fmla="*/ 221606 w 628879"/>
              <a:gd name="connsiteY6" fmla="*/ 363852 h 456686"/>
              <a:gd name="connsiteX7" fmla="*/ 133289 w 628879"/>
              <a:gd name="connsiteY7" fmla="*/ 363852 h 456686"/>
              <a:gd name="connsiteX8" fmla="*/ 27417 w 628879"/>
              <a:gd name="connsiteY8" fmla="*/ 363852 h 456686"/>
              <a:gd name="connsiteX9" fmla="*/ 0 w 628879"/>
              <a:gd name="connsiteY9" fmla="*/ 336456 h 456686"/>
              <a:gd name="connsiteX10" fmla="*/ 0 w 628879"/>
              <a:gd name="connsiteY10" fmla="*/ 27396 h 456686"/>
              <a:gd name="connsiteX11" fmla="*/ 27417 w 628879"/>
              <a:gd name="connsiteY11" fmla="*/ 0 h 456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8879" h="456686">
                <a:moveTo>
                  <a:pt x="27417" y="0"/>
                </a:moveTo>
                <a:lnTo>
                  <a:pt x="628879" y="0"/>
                </a:lnTo>
                <a:cubicBezTo>
                  <a:pt x="628879" y="0"/>
                  <a:pt x="628879" y="0"/>
                  <a:pt x="628879" y="363852"/>
                </a:cubicBezTo>
                <a:cubicBezTo>
                  <a:pt x="628879" y="363852"/>
                  <a:pt x="628879" y="363852"/>
                  <a:pt x="433433" y="363852"/>
                </a:cubicBezTo>
                <a:lnTo>
                  <a:pt x="407274" y="363852"/>
                </a:lnTo>
                <a:lnTo>
                  <a:pt x="314440" y="456686"/>
                </a:lnTo>
                <a:lnTo>
                  <a:pt x="221606" y="363852"/>
                </a:lnTo>
                <a:lnTo>
                  <a:pt x="133289" y="363852"/>
                </a:lnTo>
                <a:cubicBezTo>
                  <a:pt x="100250" y="363852"/>
                  <a:pt x="65008" y="363852"/>
                  <a:pt x="27417" y="363852"/>
                </a:cubicBezTo>
                <a:cubicBezTo>
                  <a:pt x="11995" y="363852"/>
                  <a:pt x="0" y="351866"/>
                  <a:pt x="0" y="336456"/>
                </a:cubicBezTo>
                <a:cubicBezTo>
                  <a:pt x="0" y="336456"/>
                  <a:pt x="0" y="336456"/>
                  <a:pt x="0" y="27396"/>
                </a:cubicBezTo>
                <a:cubicBezTo>
                  <a:pt x="0" y="12842"/>
                  <a:pt x="11995" y="0"/>
                  <a:pt x="27417" y="0"/>
                </a:cubicBezTo>
                <a:close/>
              </a:path>
            </a:pathLst>
          </a:custGeom>
          <a:solidFill>
            <a:srgbClr val="FFFFFF"/>
          </a:solidFill>
          <a:ln>
            <a:noFill/>
          </a:ln>
          <a:effectLst>
            <a:outerShdw blurRad="50800" dist="38100" dir="2700000" algn="tl" rotWithShape="0">
              <a:schemeClr val="tx1">
                <a:alpha val="40000"/>
              </a:schemeClr>
            </a:outerShdw>
          </a:effectLst>
        </p:spPr>
        <p:txBody>
          <a:bodyPr lIns="0" tIns="0" rIns="0" bIns="72000" anchor="ctr" anchorCtr="1"/>
          <a:lstStyle/>
          <a:p>
            <a:pPr algn="ctr" eaLnBrk="1" fontAlgn="auto" hangingPunct="1">
              <a:spcBef>
                <a:spcPts val="0"/>
              </a:spcBef>
              <a:spcAft>
                <a:spcPts val="0"/>
              </a:spcAft>
              <a:defRPr/>
            </a:pPr>
            <a:r>
              <a:rPr lang="en-US" altLang="zh-CN" sz="1600" dirty="0">
                <a:solidFill>
                  <a:schemeClr val="accent1">
                    <a:lumMod val="75000"/>
                  </a:schemeClr>
                </a:solidFill>
                <a:latin typeface="+mj-lt"/>
                <a:ea typeface="+mn-ea"/>
              </a:rPr>
              <a:t>2016</a:t>
            </a:r>
            <a:endParaRPr lang="zh-CN" altLang="en-US" sz="1600" dirty="0">
              <a:solidFill>
                <a:schemeClr val="accent1">
                  <a:lumMod val="75000"/>
                </a:schemeClr>
              </a:solidFill>
              <a:latin typeface="+mj-lt"/>
              <a:ea typeface="+mn-ea"/>
            </a:endParaRPr>
          </a:p>
        </p:txBody>
      </p:sp>
      <p:sp>
        <p:nvSpPr>
          <p:cNvPr id="27" name="Freeform 59"/>
          <p:cNvSpPr/>
          <p:nvPr/>
        </p:nvSpPr>
        <p:spPr bwMode="auto">
          <a:xfrm flipH="1">
            <a:off x="2747511" y="3584802"/>
            <a:ext cx="3358451" cy="363537"/>
          </a:xfrm>
          <a:custGeom>
            <a:avLst/>
            <a:gdLst>
              <a:gd name="T0" fmla="*/ 2353 w 2385"/>
              <a:gd name="T1" fmla="*/ 0 h 425"/>
              <a:gd name="T2" fmla="*/ 0 w 2385"/>
              <a:gd name="T3" fmla="*/ 0 h 425"/>
              <a:gd name="T4" fmla="*/ 0 w 2385"/>
              <a:gd name="T5" fmla="*/ 425 h 425"/>
              <a:gd name="T6" fmla="*/ 2353 w 2385"/>
              <a:gd name="T7" fmla="*/ 425 h 425"/>
              <a:gd name="T8" fmla="*/ 2385 w 2385"/>
              <a:gd name="T9" fmla="*/ 393 h 425"/>
              <a:gd name="T10" fmla="*/ 2385 w 2385"/>
              <a:gd name="T11" fmla="*/ 32 h 425"/>
              <a:gd name="T12" fmla="*/ 2353 w 2385"/>
              <a:gd name="T13" fmla="*/ 0 h 425"/>
            </a:gdLst>
            <a:ahLst/>
            <a:cxnLst>
              <a:cxn ang="0">
                <a:pos x="T0" y="T1"/>
              </a:cxn>
              <a:cxn ang="0">
                <a:pos x="T2" y="T3"/>
              </a:cxn>
              <a:cxn ang="0">
                <a:pos x="T4" y="T5"/>
              </a:cxn>
              <a:cxn ang="0">
                <a:pos x="T6" y="T7"/>
              </a:cxn>
              <a:cxn ang="0">
                <a:pos x="T8" y="T9"/>
              </a:cxn>
              <a:cxn ang="0">
                <a:pos x="T10" y="T11"/>
              </a:cxn>
              <a:cxn ang="0">
                <a:pos x="T12" y="T13"/>
              </a:cxn>
            </a:cxnLst>
            <a:rect l="0" t="0" r="r" b="b"/>
            <a:pathLst>
              <a:path w="2385" h="425">
                <a:moveTo>
                  <a:pt x="2353" y="0"/>
                </a:moveTo>
                <a:cubicBezTo>
                  <a:pt x="0" y="0"/>
                  <a:pt x="0" y="0"/>
                  <a:pt x="0" y="0"/>
                </a:cubicBezTo>
                <a:cubicBezTo>
                  <a:pt x="0" y="425"/>
                  <a:pt x="0" y="425"/>
                  <a:pt x="0" y="425"/>
                </a:cubicBezTo>
                <a:cubicBezTo>
                  <a:pt x="2353" y="425"/>
                  <a:pt x="2353" y="425"/>
                  <a:pt x="2353" y="425"/>
                </a:cubicBezTo>
                <a:cubicBezTo>
                  <a:pt x="2371" y="425"/>
                  <a:pt x="2385" y="411"/>
                  <a:pt x="2385" y="393"/>
                </a:cubicBezTo>
                <a:cubicBezTo>
                  <a:pt x="2385" y="32"/>
                  <a:pt x="2385" y="32"/>
                  <a:pt x="2385" y="32"/>
                </a:cubicBezTo>
                <a:cubicBezTo>
                  <a:pt x="2385" y="15"/>
                  <a:pt x="2371" y="0"/>
                  <a:pt x="2353" y="0"/>
                </a:cubicBezTo>
                <a:close/>
              </a:path>
            </a:pathLst>
          </a:custGeom>
          <a:solidFill>
            <a:schemeClr val="accent3"/>
          </a:solidFill>
          <a:ln>
            <a:noFill/>
          </a:ln>
        </p:spPr>
        <p:txBody>
          <a:bodyPr lIns="108000" tIns="0" rIns="0" bIns="36000" anchor="ctr"/>
          <a:lstStyle/>
          <a:p>
            <a:pPr eaLnBrk="1" fontAlgn="auto" hangingPunct="1">
              <a:spcBef>
                <a:spcPts val="0"/>
              </a:spcBef>
              <a:spcAft>
                <a:spcPts val="0"/>
              </a:spcAft>
              <a:defRPr/>
            </a:pPr>
            <a:r>
              <a:rPr lang="en-US" altLang="zh-CN" sz="1600" b="1" dirty="0">
                <a:solidFill>
                  <a:srgbClr val="FFFFFF"/>
                </a:solidFill>
                <a:latin typeface="微软雅黑" panose="020B0503020204020204" pitchFamily="34" charset="-122"/>
                <a:ea typeface="微软雅黑" panose="020B0503020204020204" pitchFamily="34" charset="-122"/>
              </a:rPr>
              <a:t>《</a:t>
            </a:r>
            <a:r>
              <a:rPr lang="zh-CN" altLang="en-US" sz="1600" b="1" dirty="0">
                <a:solidFill>
                  <a:srgbClr val="FFFFFF"/>
                </a:solidFill>
                <a:latin typeface="微软雅黑" panose="020B0503020204020204" pitchFamily="34" charset="-122"/>
                <a:ea typeface="微软雅黑" panose="020B0503020204020204" pitchFamily="34" charset="-122"/>
              </a:rPr>
              <a:t>教育信息化</a:t>
            </a:r>
            <a:r>
              <a:rPr lang="en-US" altLang="zh-CN" sz="1600" b="1" dirty="0">
                <a:solidFill>
                  <a:srgbClr val="FFFFFF"/>
                </a:solidFill>
                <a:latin typeface="微软雅黑" panose="020B0503020204020204" pitchFamily="34" charset="-122"/>
                <a:ea typeface="微软雅黑" panose="020B0503020204020204" pitchFamily="34" charset="-122"/>
              </a:rPr>
              <a:t>2.0</a:t>
            </a:r>
            <a:r>
              <a:rPr lang="zh-CN" altLang="en-US" sz="1600" b="1" dirty="0">
                <a:solidFill>
                  <a:srgbClr val="FFFFFF"/>
                </a:solidFill>
                <a:latin typeface="微软雅黑" panose="020B0503020204020204" pitchFamily="34" charset="-122"/>
                <a:ea typeface="微软雅黑" panose="020B0503020204020204" pitchFamily="34" charset="-122"/>
              </a:rPr>
              <a:t>行动计划</a:t>
            </a:r>
            <a:r>
              <a:rPr lang="en-US" altLang="zh-CN" sz="1600" b="1" dirty="0">
                <a:solidFill>
                  <a:srgbClr val="FFFFFF"/>
                </a:solidFill>
                <a:latin typeface="微软雅黑" panose="020B0503020204020204" pitchFamily="34" charset="-122"/>
                <a:ea typeface="微软雅黑" panose="020B0503020204020204" pitchFamily="34" charset="-122"/>
              </a:rPr>
              <a:t>》</a:t>
            </a:r>
            <a:endParaRPr lang="zh-CN" altLang="en-US" sz="1600" b="1" dirty="0">
              <a:solidFill>
                <a:srgbClr val="FFFFFF"/>
              </a:solidFill>
              <a:latin typeface="微软雅黑" panose="020B0503020204020204" pitchFamily="34" charset="-122"/>
              <a:ea typeface="微软雅黑" panose="020B0503020204020204" pitchFamily="34" charset="-122"/>
            </a:endParaRPr>
          </a:p>
        </p:txBody>
      </p:sp>
      <p:sp>
        <p:nvSpPr>
          <p:cNvPr id="28" name="任意多边形 45"/>
          <p:cNvSpPr/>
          <p:nvPr/>
        </p:nvSpPr>
        <p:spPr bwMode="auto">
          <a:xfrm>
            <a:off x="5478900" y="3584802"/>
            <a:ext cx="627063" cy="457200"/>
          </a:xfrm>
          <a:custGeom>
            <a:avLst/>
            <a:gdLst>
              <a:gd name="connsiteX0" fmla="*/ 27389 w 627382"/>
              <a:gd name="connsiteY0" fmla="*/ 0 h 456687"/>
              <a:gd name="connsiteX1" fmla="*/ 627382 w 627382"/>
              <a:gd name="connsiteY1" fmla="*/ 0 h 456687"/>
              <a:gd name="connsiteX2" fmla="*/ 627382 w 627382"/>
              <a:gd name="connsiteY2" fmla="*/ 363852 h 456687"/>
              <a:gd name="connsiteX3" fmla="*/ 432414 w 627382"/>
              <a:gd name="connsiteY3" fmla="*/ 363852 h 456687"/>
              <a:gd name="connsiteX4" fmla="*/ 405778 w 627382"/>
              <a:gd name="connsiteY4" fmla="*/ 363852 h 456687"/>
              <a:gd name="connsiteX5" fmla="*/ 312943 w 627382"/>
              <a:gd name="connsiteY5" fmla="*/ 456687 h 456687"/>
              <a:gd name="connsiteX6" fmla="*/ 220108 w 627382"/>
              <a:gd name="connsiteY6" fmla="*/ 363852 h 456687"/>
              <a:gd name="connsiteX7" fmla="*/ 133003 w 627382"/>
              <a:gd name="connsiteY7" fmla="*/ 363852 h 456687"/>
              <a:gd name="connsiteX8" fmla="*/ 27389 w 627382"/>
              <a:gd name="connsiteY8" fmla="*/ 363852 h 456687"/>
              <a:gd name="connsiteX9" fmla="*/ 0 w 627382"/>
              <a:gd name="connsiteY9" fmla="*/ 336456 h 456687"/>
              <a:gd name="connsiteX10" fmla="*/ 0 w 627382"/>
              <a:gd name="connsiteY10" fmla="*/ 27396 h 456687"/>
              <a:gd name="connsiteX11" fmla="*/ 27389 w 627382"/>
              <a:gd name="connsiteY11" fmla="*/ 0 h 456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7382" h="456687">
                <a:moveTo>
                  <a:pt x="27389" y="0"/>
                </a:moveTo>
                <a:lnTo>
                  <a:pt x="627382" y="0"/>
                </a:lnTo>
                <a:cubicBezTo>
                  <a:pt x="627382" y="0"/>
                  <a:pt x="627382" y="0"/>
                  <a:pt x="627382" y="363852"/>
                </a:cubicBezTo>
                <a:cubicBezTo>
                  <a:pt x="627382" y="363852"/>
                  <a:pt x="627382" y="363852"/>
                  <a:pt x="432414" y="363852"/>
                </a:cubicBezTo>
                <a:lnTo>
                  <a:pt x="405778" y="363852"/>
                </a:lnTo>
                <a:lnTo>
                  <a:pt x="312943" y="456687"/>
                </a:lnTo>
                <a:lnTo>
                  <a:pt x="220108" y="363852"/>
                </a:lnTo>
                <a:lnTo>
                  <a:pt x="133003" y="363852"/>
                </a:lnTo>
                <a:cubicBezTo>
                  <a:pt x="100044" y="363852"/>
                  <a:pt x="64888" y="363852"/>
                  <a:pt x="27389" y="363852"/>
                </a:cubicBezTo>
                <a:cubicBezTo>
                  <a:pt x="11983" y="363852"/>
                  <a:pt x="0" y="351866"/>
                  <a:pt x="0" y="336456"/>
                </a:cubicBezTo>
                <a:cubicBezTo>
                  <a:pt x="0" y="336456"/>
                  <a:pt x="0" y="336456"/>
                  <a:pt x="0" y="27396"/>
                </a:cubicBezTo>
                <a:cubicBezTo>
                  <a:pt x="0" y="12842"/>
                  <a:pt x="11983" y="0"/>
                  <a:pt x="27389" y="0"/>
                </a:cubicBezTo>
                <a:close/>
              </a:path>
            </a:pathLst>
          </a:custGeom>
          <a:solidFill>
            <a:srgbClr val="FFFFFF"/>
          </a:solidFill>
          <a:ln>
            <a:noFill/>
          </a:ln>
          <a:effectLst>
            <a:outerShdw blurRad="50800" dist="38100" dir="2700000" algn="tl" rotWithShape="0">
              <a:schemeClr val="tx1">
                <a:alpha val="40000"/>
              </a:schemeClr>
            </a:outerShdw>
          </a:effectLst>
        </p:spPr>
        <p:txBody>
          <a:bodyPr lIns="0" tIns="0" rIns="0" bIns="72000" anchor="ctr" anchorCtr="1"/>
          <a:lstStyle/>
          <a:p>
            <a:pPr algn="ctr" eaLnBrk="1" fontAlgn="auto" hangingPunct="1">
              <a:spcBef>
                <a:spcPts val="0"/>
              </a:spcBef>
              <a:spcAft>
                <a:spcPts val="0"/>
              </a:spcAft>
              <a:defRPr/>
            </a:pPr>
            <a:r>
              <a:rPr lang="en-US" altLang="zh-CN" sz="1600" dirty="0">
                <a:solidFill>
                  <a:schemeClr val="accent3">
                    <a:lumMod val="75000"/>
                  </a:schemeClr>
                </a:solidFill>
                <a:latin typeface="+mj-lt"/>
                <a:ea typeface="+mn-ea"/>
              </a:rPr>
              <a:t>2018</a:t>
            </a:r>
            <a:endParaRPr lang="zh-CN" altLang="en-US" sz="1600" dirty="0">
              <a:solidFill>
                <a:schemeClr val="accent3">
                  <a:lumMod val="75000"/>
                </a:schemeClr>
              </a:solidFill>
              <a:latin typeface="+mj-lt"/>
              <a:ea typeface="+mn-ea"/>
            </a:endParaRPr>
          </a:p>
        </p:txBody>
      </p:sp>
      <p:sp>
        <p:nvSpPr>
          <p:cNvPr id="30" name="任意多边形 46"/>
          <p:cNvSpPr/>
          <p:nvPr/>
        </p:nvSpPr>
        <p:spPr bwMode="auto">
          <a:xfrm>
            <a:off x="5478900" y="5134202"/>
            <a:ext cx="627063" cy="457200"/>
          </a:xfrm>
          <a:custGeom>
            <a:avLst/>
            <a:gdLst>
              <a:gd name="connsiteX0" fmla="*/ 27389 w 627382"/>
              <a:gd name="connsiteY0" fmla="*/ 0 h 456686"/>
              <a:gd name="connsiteX1" fmla="*/ 627382 w 627382"/>
              <a:gd name="connsiteY1" fmla="*/ 0 h 456686"/>
              <a:gd name="connsiteX2" fmla="*/ 627382 w 627382"/>
              <a:gd name="connsiteY2" fmla="*/ 363852 h 456686"/>
              <a:gd name="connsiteX3" fmla="*/ 432414 w 627382"/>
              <a:gd name="connsiteY3" fmla="*/ 363852 h 456686"/>
              <a:gd name="connsiteX4" fmla="*/ 405777 w 627382"/>
              <a:gd name="connsiteY4" fmla="*/ 363852 h 456686"/>
              <a:gd name="connsiteX5" fmla="*/ 312943 w 627382"/>
              <a:gd name="connsiteY5" fmla="*/ 456686 h 456686"/>
              <a:gd name="connsiteX6" fmla="*/ 220109 w 627382"/>
              <a:gd name="connsiteY6" fmla="*/ 363852 h 456686"/>
              <a:gd name="connsiteX7" fmla="*/ 133003 w 627382"/>
              <a:gd name="connsiteY7" fmla="*/ 363852 h 456686"/>
              <a:gd name="connsiteX8" fmla="*/ 27389 w 627382"/>
              <a:gd name="connsiteY8" fmla="*/ 363852 h 456686"/>
              <a:gd name="connsiteX9" fmla="*/ 0 w 627382"/>
              <a:gd name="connsiteY9" fmla="*/ 336456 h 456686"/>
              <a:gd name="connsiteX10" fmla="*/ 0 w 627382"/>
              <a:gd name="connsiteY10" fmla="*/ 27396 h 456686"/>
              <a:gd name="connsiteX11" fmla="*/ 27389 w 627382"/>
              <a:gd name="connsiteY11" fmla="*/ 0 h 456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7382" h="456686">
                <a:moveTo>
                  <a:pt x="27389" y="0"/>
                </a:moveTo>
                <a:lnTo>
                  <a:pt x="627382" y="0"/>
                </a:lnTo>
                <a:cubicBezTo>
                  <a:pt x="627382" y="0"/>
                  <a:pt x="627382" y="0"/>
                  <a:pt x="627382" y="363852"/>
                </a:cubicBezTo>
                <a:cubicBezTo>
                  <a:pt x="627382" y="363852"/>
                  <a:pt x="627382" y="363852"/>
                  <a:pt x="432414" y="363852"/>
                </a:cubicBezTo>
                <a:lnTo>
                  <a:pt x="405777" y="363852"/>
                </a:lnTo>
                <a:lnTo>
                  <a:pt x="312943" y="456686"/>
                </a:lnTo>
                <a:lnTo>
                  <a:pt x="220109" y="363852"/>
                </a:lnTo>
                <a:lnTo>
                  <a:pt x="133003" y="363852"/>
                </a:lnTo>
                <a:cubicBezTo>
                  <a:pt x="100044" y="363852"/>
                  <a:pt x="64888" y="363852"/>
                  <a:pt x="27389" y="363852"/>
                </a:cubicBezTo>
                <a:cubicBezTo>
                  <a:pt x="11983" y="363852"/>
                  <a:pt x="0" y="351010"/>
                  <a:pt x="0" y="336456"/>
                </a:cubicBezTo>
                <a:cubicBezTo>
                  <a:pt x="0" y="336456"/>
                  <a:pt x="0" y="336456"/>
                  <a:pt x="0" y="27396"/>
                </a:cubicBezTo>
                <a:cubicBezTo>
                  <a:pt x="0" y="11985"/>
                  <a:pt x="11983" y="0"/>
                  <a:pt x="27389" y="0"/>
                </a:cubicBezTo>
                <a:close/>
              </a:path>
            </a:pathLst>
          </a:custGeom>
          <a:solidFill>
            <a:srgbClr val="FFFFFF"/>
          </a:solidFill>
          <a:ln>
            <a:noFill/>
          </a:ln>
          <a:effectLst>
            <a:outerShdw blurRad="50800" dist="38100" dir="2700000" algn="tl" rotWithShape="0">
              <a:schemeClr val="tx1">
                <a:alpha val="40000"/>
              </a:schemeClr>
            </a:outerShdw>
          </a:effectLst>
        </p:spPr>
        <p:txBody>
          <a:bodyPr lIns="0" tIns="0" rIns="0" bIns="72000" anchor="ctr" anchorCtr="1"/>
          <a:lstStyle/>
          <a:p>
            <a:pPr algn="ctr" eaLnBrk="1" fontAlgn="auto" hangingPunct="1">
              <a:spcBef>
                <a:spcPts val="0"/>
              </a:spcBef>
              <a:spcAft>
                <a:spcPts val="0"/>
              </a:spcAft>
              <a:defRPr/>
            </a:pPr>
            <a:r>
              <a:rPr lang="en-US" altLang="zh-CN" sz="1600" dirty="0">
                <a:solidFill>
                  <a:schemeClr val="accent1">
                    <a:lumMod val="75000"/>
                  </a:schemeClr>
                </a:solidFill>
                <a:latin typeface="+mj-lt"/>
                <a:ea typeface="+mn-ea"/>
              </a:rPr>
              <a:t>2020</a:t>
            </a:r>
            <a:endParaRPr lang="zh-CN" altLang="en-US" sz="1600" dirty="0">
              <a:solidFill>
                <a:schemeClr val="accent1">
                  <a:lumMod val="75000"/>
                </a:schemeClr>
              </a:solidFill>
              <a:latin typeface="+mj-lt"/>
              <a:ea typeface="+mn-ea"/>
            </a:endParaRPr>
          </a:p>
        </p:txBody>
      </p:sp>
      <p:sp>
        <p:nvSpPr>
          <p:cNvPr id="34" name="任意多边形 44"/>
          <p:cNvSpPr/>
          <p:nvPr/>
        </p:nvSpPr>
        <p:spPr bwMode="auto">
          <a:xfrm>
            <a:off x="5475725" y="2808514"/>
            <a:ext cx="628650" cy="457200"/>
          </a:xfrm>
          <a:custGeom>
            <a:avLst/>
            <a:gdLst>
              <a:gd name="connsiteX0" fmla="*/ 0 w 628879"/>
              <a:gd name="connsiteY0" fmla="*/ 0 h 456686"/>
              <a:gd name="connsiteX1" fmla="*/ 601462 w 628879"/>
              <a:gd name="connsiteY1" fmla="*/ 0 h 456686"/>
              <a:gd name="connsiteX2" fmla="*/ 628879 w 628879"/>
              <a:gd name="connsiteY2" fmla="*/ 27396 h 456686"/>
              <a:gd name="connsiteX3" fmla="*/ 628879 w 628879"/>
              <a:gd name="connsiteY3" fmla="*/ 336456 h 456686"/>
              <a:gd name="connsiteX4" fmla="*/ 601462 w 628879"/>
              <a:gd name="connsiteY4" fmla="*/ 363852 h 456686"/>
              <a:gd name="connsiteX5" fmla="*/ 495590 w 628879"/>
              <a:gd name="connsiteY5" fmla="*/ 363852 h 456686"/>
              <a:gd name="connsiteX6" fmla="*/ 407273 w 628879"/>
              <a:gd name="connsiteY6" fmla="*/ 363852 h 456686"/>
              <a:gd name="connsiteX7" fmla="*/ 314439 w 628879"/>
              <a:gd name="connsiteY7" fmla="*/ 456686 h 456686"/>
              <a:gd name="connsiteX8" fmla="*/ 221605 w 628879"/>
              <a:gd name="connsiteY8" fmla="*/ 363852 h 456686"/>
              <a:gd name="connsiteX9" fmla="*/ 195446 w 628879"/>
              <a:gd name="connsiteY9" fmla="*/ 363852 h 456686"/>
              <a:gd name="connsiteX10" fmla="*/ 0 w 628879"/>
              <a:gd name="connsiteY10" fmla="*/ 363852 h 456686"/>
              <a:gd name="connsiteX11" fmla="*/ 0 w 628879"/>
              <a:gd name="connsiteY11" fmla="*/ 0 h 456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8879" h="456686">
                <a:moveTo>
                  <a:pt x="0" y="0"/>
                </a:moveTo>
                <a:lnTo>
                  <a:pt x="601462" y="0"/>
                </a:lnTo>
                <a:cubicBezTo>
                  <a:pt x="616884" y="0"/>
                  <a:pt x="628879" y="12842"/>
                  <a:pt x="628879" y="27396"/>
                </a:cubicBezTo>
                <a:cubicBezTo>
                  <a:pt x="628879" y="336456"/>
                  <a:pt x="628879" y="336456"/>
                  <a:pt x="628879" y="336456"/>
                </a:cubicBezTo>
                <a:cubicBezTo>
                  <a:pt x="628879" y="351010"/>
                  <a:pt x="616884" y="363852"/>
                  <a:pt x="601462" y="363852"/>
                </a:cubicBezTo>
                <a:cubicBezTo>
                  <a:pt x="563871" y="363852"/>
                  <a:pt x="528629" y="363852"/>
                  <a:pt x="495590" y="363852"/>
                </a:cubicBezTo>
                <a:lnTo>
                  <a:pt x="407273" y="363852"/>
                </a:lnTo>
                <a:lnTo>
                  <a:pt x="314439" y="456686"/>
                </a:lnTo>
                <a:lnTo>
                  <a:pt x="221605" y="363852"/>
                </a:lnTo>
                <a:lnTo>
                  <a:pt x="195446" y="363852"/>
                </a:lnTo>
                <a:cubicBezTo>
                  <a:pt x="0" y="363852"/>
                  <a:pt x="0" y="363852"/>
                  <a:pt x="0" y="363852"/>
                </a:cubicBezTo>
                <a:cubicBezTo>
                  <a:pt x="0" y="0"/>
                  <a:pt x="0" y="0"/>
                  <a:pt x="0" y="0"/>
                </a:cubicBezTo>
                <a:close/>
              </a:path>
            </a:pathLst>
          </a:custGeom>
          <a:solidFill>
            <a:srgbClr val="FFFFFF"/>
          </a:solidFill>
          <a:ln>
            <a:noFill/>
          </a:ln>
          <a:effectLst>
            <a:outerShdw blurRad="50800" dist="38100" dir="2700000" algn="tl" rotWithShape="0">
              <a:schemeClr val="tx1">
                <a:alpha val="40000"/>
              </a:schemeClr>
            </a:outerShdw>
          </a:effectLst>
        </p:spPr>
        <p:txBody>
          <a:bodyPr lIns="0" tIns="0" rIns="0" bIns="72000" anchor="ctr" anchorCtr="1"/>
          <a:lstStyle/>
          <a:p>
            <a:pPr algn="ctr" eaLnBrk="1" fontAlgn="auto" hangingPunct="1">
              <a:spcBef>
                <a:spcPts val="0"/>
              </a:spcBef>
              <a:spcAft>
                <a:spcPts val="0"/>
              </a:spcAft>
              <a:defRPr/>
            </a:pPr>
            <a:r>
              <a:rPr lang="en-US" altLang="zh-CN" sz="1600" dirty="0">
                <a:solidFill>
                  <a:schemeClr val="accent2">
                    <a:lumMod val="75000"/>
                  </a:schemeClr>
                </a:solidFill>
                <a:latin typeface="+mj-lt"/>
                <a:ea typeface="+mn-ea"/>
              </a:rPr>
              <a:t>2017</a:t>
            </a:r>
            <a:endParaRPr lang="zh-CN" altLang="en-US" sz="1600" dirty="0">
              <a:solidFill>
                <a:schemeClr val="accent2">
                  <a:lumMod val="75000"/>
                </a:schemeClr>
              </a:solidFill>
              <a:latin typeface="+mj-lt"/>
              <a:ea typeface="+mn-ea"/>
            </a:endParaRPr>
          </a:p>
        </p:txBody>
      </p:sp>
      <p:sp>
        <p:nvSpPr>
          <p:cNvPr id="35" name="Freeform 68"/>
          <p:cNvSpPr/>
          <p:nvPr/>
        </p:nvSpPr>
        <p:spPr bwMode="auto">
          <a:xfrm flipH="1">
            <a:off x="5475725" y="4361089"/>
            <a:ext cx="3265504" cy="363538"/>
          </a:xfrm>
          <a:custGeom>
            <a:avLst/>
            <a:gdLst>
              <a:gd name="T0" fmla="*/ 32 w 2385"/>
              <a:gd name="T1" fmla="*/ 0 h 424"/>
              <a:gd name="T2" fmla="*/ 2385 w 2385"/>
              <a:gd name="T3" fmla="*/ 0 h 424"/>
              <a:gd name="T4" fmla="*/ 2385 w 2385"/>
              <a:gd name="T5" fmla="*/ 424 h 424"/>
              <a:gd name="T6" fmla="*/ 32 w 2385"/>
              <a:gd name="T7" fmla="*/ 424 h 424"/>
              <a:gd name="T8" fmla="*/ 0 w 2385"/>
              <a:gd name="T9" fmla="*/ 392 h 424"/>
              <a:gd name="T10" fmla="*/ 0 w 2385"/>
              <a:gd name="T11" fmla="*/ 32 h 424"/>
              <a:gd name="T12" fmla="*/ 32 w 2385"/>
              <a:gd name="T13" fmla="*/ 0 h 424"/>
            </a:gdLst>
            <a:ahLst/>
            <a:cxnLst>
              <a:cxn ang="0">
                <a:pos x="T0" y="T1"/>
              </a:cxn>
              <a:cxn ang="0">
                <a:pos x="T2" y="T3"/>
              </a:cxn>
              <a:cxn ang="0">
                <a:pos x="T4" y="T5"/>
              </a:cxn>
              <a:cxn ang="0">
                <a:pos x="T6" y="T7"/>
              </a:cxn>
              <a:cxn ang="0">
                <a:pos x="T8" y="T9"/>
              </a:cxn>
              <a:cxn ang="0">
                <a:pos x="T10" y="T11"/>
              </a:cxn>
              <a:cxn ang="0">
                <a:pos x="T12" y="T13"/>
              </a:cxn>
            </a:cxnLst>
            <a:rect l="0" t="0" r="r" b="b"/>
            <a:pathLst>
              <a:path w="2385" h="424">
                <a:moveTo>
                  <a:pt x="32" y="0"/>
                </a:moveTo>
                <a:cubicBezTo>
                  <a:pt x="2385" y="0"/>
                  <a:pt x="2385" y="0"/>
                  <a:pt x="2385" y="0"/>
                </a:cubicBezTo>
                <a:cubicBezTo>
                  <a:pt x="2385" y="424"/>
                  <a:pt x="2385" y="424"/>
                  <a:pt x="2385" y="424"/>
                </a:cubicBezTo>
                <a:cubicBezTo>
                  <a:pt x="32" y="424"/>
                  <a:pt x="32" y="424"/>
                  <a:pt x="32" y="424"/>
                </a:cubicBezTo>
                <a:cubicBezTo>
                  <a:pt x="15" y="424"/>
                  <a:pt x="0" y="410"/>
                  <a:pt x="0" y="392"/>
                </a:cubicBezTo>
                <a:cubicBezTo>
                  <a:pt x="0" y="32"/>
                  <a:pt x="0" y="32"/>
                  <a:pt x="0" y="32"/>
                </a:cubicBezTo>
                <a:cubicBezTo>
                  <a:pt x="0" y="14"/>
                  <a:pt x="15" y="0"/>
                  <a:pt x="32" y="0"/>
                </a:cubicBezTo>
                <a:close/>
              </a:path>
            </a:pathLst>
          </a:custGeom>
          <a:solidFill>
            <a:schemeClr val="accent4"/>
          </a:solidFill>
          <a:ln>
            <a:noFill/>
          </a:ln>
        </p:spPr>
        <p:txBody>
          <a:bodyPr lIns="0" tIns="0" rIns="108000" bIns="36000" anchor="ctr"/>
          <a:lstStyle/>
          <a:p>
            <a:pPr algn="r" eaLnBrk="1" fontAlgn="auto" hangingPunct="1">
              <a:spcBef>
                <a:spcPts val="0"/>
              </a:spcBef>
              <a:spcAft>
                <a:spcPts val="0"/>
              </a:spcAft>
              <a:defRPr/>
            </a:pPr>
            <a:r>
              <a:rPr lang="en-US" altLang="zh-CN" sz="1600" b="1" dirty="0">
                <a:solidFill>
                  <a:srgbClr val="FFFFFF"/>
                </a:solidFill>
                <a:latin typeface="微软雅黑" panose="020B0503020204020204" pitchFamily="34" charset="-122"/>
                <a:ea typeface="微软雅黑" panose="020B0503020204020204" pitchFamily="34" charset="-122"/>
              </a:rPr>
              <a:t>《</a:t>
            </a:r>
            <a:r>
              <a:rPr lang="zh-CN" altLang="en-US" sz="1600" b="1" dirty="0">
                <a:solidFill>
                  <a:srgbClr val="FFFFFF"/>
                </a:solidFill>
                <a:latin typeface="微软雅黑" panose="020B0503020204020204" pitchFamily="34" charset="-122"/>
                <a:ea typeface="微软雅黑" panose="020B0503020204020204" pitchFamily="34" charset="-122"/>
              </a:rPr>
              <a:t>中国教育现代化</a:t>
            </a:r>
            <a:r>
              <a:rPr lang="en-US" altLang="zh-CN" sz="1600" b="1" dirty="0">
                <a:solidFill>
                  <a:srgbClr val="FFFFFF"/>
                </a:solidFill>
                <a:latin typeface="微软雅黑" panose="020B0503020204020204" pitchFamily="34" charset="-122"/>
                <a:ea typeface="微软雅黑" panose="020B0503020204020204" pitchFamily="34" charset="-122"/>
              </a:rPr>
              <a:t>2035》</a:t>
            </a:r>
            <a:endParaRPr lang="zh-CN" altLang="en-US" sz="1600" b="1" dirty="0">
              <a:solidFill>
                <a:srgbClr val="FFFFFF"/>
              </a:solidFill>
              <a:latin typeface="微软雅黑" panose="020B0503020204020204" pitchFamily="34" charset="-122"/>
              <a:ea typeface="微软雅黑" panose="020B0503020204020204" pitchFamily="34" charset="-122"/>
            </a:endParaRPr>
          </a:p>
        </p:txBody>
      </p:sp>
      <p:sp>
        <p:nvSpPr>
          <p:cNvPr id="36" name="任意多边形 47"/>
          <p:cNvSpPr/>
          <p:nvPr/>
        </p:nvSpPr>
        <p:spPr bwMode="auto">
          <a:xfrm>
            <a:off x="5475725" y="4361089"/>
            <a:ext cx="628650" cy="454025"/>
          </a:xfrm>
          <a:custGeom>
            <a:avLst/>
            <a:gdLst>
              <a:gd name="connsiteX0" fmla="*/ 0 w 628879"/>
              <a:gd name="connsiteY0" fmla="*/ 0 h 455188"/>
              <a:gd name="connsiteX1" fmla="*/ 601462 w 628879"/>
              <a:gd name="connsiteY1" fmla="*/ 0 h 455188"/>
              <a:gd name="connsiteX2" fmla="*/ 628879 w 628879"/>
              <a:gd name="connsiteY2" fmla="*/ 27460 h 455188"/>
              <a:gd name="connsiteX3" fmla="*/ 628879 w 628879"/>
              <a:gd name="connsiteY3" fmla="*/ 336392 h 455188"/>
              <a:gd name="connsiteX4" fmla="*/ 601462 w 628879"/>
              <a:gd name="connsiteY4" fmla="*/ 363852 h 455188"/>
              <a:gd name="connsiteX5" fmla="*/ 495590 w 628879"/>
              <a:gd name="connsiteY5" fmla="*/ 363852 h 455188"/>
              <a:gd name="connsiteX6" fmla="*/ 405775 w 628879"/>
              <a:gd name="connsiteY6" fmla="*/ 363852 h 455188"/>
              <a:gd name="connsiteX7" fmla="*/ 314439 w 628879"/>
              <a:gd name="connsiteY7" fmla="*/ 455188 h 455188"/>
              <a:gd name="connsiteX8" fmla="*/ 223103 w 628879"/>
              <a:gd name="connsiteY8" fmla="*/ 363852 h 455188"/>
              <a:gd name="connsiteX9" fmla="*/ 195446 w 628879"/>
              <a:gd name="connsiteY9" fmla="*/ 363852 h 455188"/>
              <a:gd name="connsiteX10" fmla="*/ 0 w 628879"/>
              <a:gd name="connsiteY10" fmla="*/ 363852 h 455188"/>
              <a:gd name="connsiteX11" fmla="*/ 0 w 628879"/>
              <a:gd name="connsiteY11" fmla="*/ 0 h 455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28879" h="455188">
                <a:moveTo>
                  <a:pt x="0" y="0"/>
                </a:moveTo>
                <a:lnTo>
                  <a:pt x="601462" y="0"/>
                </a:lnTo>
                <a:cubicBezTo>
                  <a:pt x="616884" y="0"/>
                  <a:pt x="628879" y="12014"/>
                  <a:pt x="628879" y="27460"/>
                </a:cubicBezTo>
                <a:cubicBezTo>
                  <a:pt x="628879" y="336392"/>
                  <a:pt x="628879" y="336392"/>
                  <a:pt x="628879" y="336392"/>
                </a:cubicBezTo>
                <a:cubicBezTo>
                  <a:pt x="628879" y="351838"/>
                  <a:pt x="616884" y="363852"/>
                  <a:pt x="601462" y="363852"/>
                </a:cubicBezTo>
                <a:cubicBezTo>
                  <a:pt x="563871" y="363852"/>
                  <a:pt x="528629" y="363852"/>
                  <a:pt x="495590" y="363852"/>
                </a:cubicBezTo>
                <a:lnTo>
                  <a:pt x="405775" y="363852"/>
                </a:lnTo>
                <a:lnTo>
                  <a:pt x="314439" y="455188"/>
                </a:lnTo>
                <a:lnTo>
                  <a:pt x="223103" y="363852"/>
                </a:lnTo>
                <a:lnTo>
                  <a:pt x="195446" y="363852"/>
                </a:lnTo>
                <a:cubicBezTo>
                  <a:pt x="0" y="363852"/>
                  <a:pt x="0" y="363852"/>
                  <a:pt x="0" y="363852"/>
                </a:cubicBezTo>
                <a:cubicBezTo>
                  <a:pt x="0" y="0"/>
                  <a:pt x="0" y="0"/>
                  <a:pt x="0" y="0"/>
                </a:cubicBezTo>
                <a:close/>
              </a:path>
            </a:pathLst>
          </a:custGeom>
          <a:solidFill>
            <a:srgbClr val="FFFFFF"/>
          </a:solidFill>
          <a:ln>
            <a:noFill/>
          </a:ln>
          <a:effectLst>
            <a:outerShdw blurRad="50800" dist="38100" dir="2700000" algn="tl" rotWithShape="0">
              <a:schemeClr val="tx1">
                <a:alpha val="40000"/>
              </a:schemeClr>
            </a:outerShdw>
          </a:effectLst>
        </p:spPr>
        <p:txBody>
          <a:bodyPr lIns="0" tIns="0" rIns="0" bIns="72000" anchor="ctr" anchorCtr="1"/>
          <a:lstStyle/>
          <a:p>
            <a:pPr algn="ctr" eaLnBrk="1" fontAlgn="auto" hangingPunct="1">
              <a:spcBef>
                <a:spcPts val="0"/>
              </a:spcBef>
              <a:spcAft>
                <a:spcPts val="0"/>
              </a:spcAft>
              <a:defRPr/>
            </a:pPr>
            <a:r>
              <a:rPr lang="en-US" altLang="zh-CN" sz="1600" dirty="0">
                <a:solidFill>
                  <a:schemeClr val="accent4">
                    <a:lumMod val="75000"/>
                  </a:schemeClr>
                </a:solidFill>
                <a:latin typeface="+mj-lt"/>
                <a:ea typeface="+mn-ea"/>
              </a:rPr>
              <a:t>2019</a:t>
            </a:r>
            <a:endParaRPr lang="zh-CN" altLang="en-US" sz="1600" dirty="0">
              <a:solidFill>
                <a:schemeClr val="accent4">
                  <a:lumMod val="75000"/>
                </a:schemeClr>
              </a:solidFill>
              <a:latin typeface="+mj-lt"/>
              <a:ea typeface="+mn-ea"/>
            </a:endParaRPr>
          </a:p>
        </p:txBody>
      </p:sp>
      <p:sp>
        <p:nvSpPr>
          <p:cNvPr id="37" name="矩形 36"/>
          <p:cNvSpPr/>
          <p:nvPr/>
        </p:nvSpPr>
        <p:spPr>
          <a:xfrm>
            <a:off x="6531929" y="2545007"/>
            <a:ext cx="3728979" cy="400110"/>
          </a:xfrm>
          <a:prstGeom prst="rect">
            <a:avLst/>
          </a:prstGeom>
        </p:spPr>
        <p:txBody>
          <a:bodyPr wrap="square">
            <a:spAutoFit/>
          </a:bodyPr>
          <a:lstStyle/>
          <a:p>
            <a:r>
              <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以教育信息化引领教育现代化</a:t>
            </a:r>
            <a:endPar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38" name="矩形 37"/>
          <p:cNvSpPr/>
          <p:nvPr/>
        </p:nvSpPr>
        <p:spPr>
          <a:xfrm>
            <a:off x="1421672" y="4067372"/>
            <a:ext cx="4052465" cy="1015663"/>
          </a:xfrm>
          <a:prstGeom prst="rect">
            <a:avLst/>
          </a:prstGeom>
        </p:spPr>
        <p:txBody>
          <a:bodyPr wrap="square">
            <a:spAutoFit/>
          </a:bodyPr>
          <a:lstStyle/>
          <a:p>
            <a:r>
              <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将教育信息化作为教育系统性变革的内生变量，支撑引领教育现代化发展。</a:t>
            </a:r>
            <a:endPar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39" name="矩形 38"/>
          <p:cNvSpPr/>
          <p:nvPr/>
        </p:nvSpPr>
        <p:spPr>
          <a:xfrm>
            <a:off x="6525364" y="4815114"/>
            <a:ext cx="3728979" cy="707886"/>
          </a:xfrm>
          <a:prstGeom prst="rect">
            <a:avLst/>
          </a:prstGeom>
        </p:spPr>
        <p:txBody>
          <a:bodyPr wrap="square">
            <a:spAutoFit/>
          </a:bodyPr>
          <a:lstStyle/>
          <a:p>
            <a:r>
              <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重申信息化对教育变革的内生作用</a:t>
            </a:r>
            <a:endPar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up)">
                                      <p:cBhvr>
                                        <p:cTn id="12" dur="500"/>
                                        <p:tgtEl>
                                          <p:spTgt spid="19"/>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wipe(up)">
                                      <p:cBhvr>
                                        <p:cTn id="15" dur="500"/>
                                        <p:tgtEl>
                                          <p:spTgt spid="26"/>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wipe(up)">
                                      <p:cBhvr>
                                        <p:cTn id="18" dur="500"/>
                                        <p:tgtEl>
                                          <p:spTgt spid="28"/>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30"/>
                                        </p:tgtEl>
                                        <p:attrNameLst>
                                          <p:attrName>style.visibility</p:attrName>
                                        </p:attrNameLst>
                                      </p:cBhvr>
                                      <p:to>
                                        <p:strVal val="visible"/>
                                      </p:to>
                                    </p:set>
                                    <p:animEffect transition="in" filter="wipe(up)">
                                      <p:cBhvr>
                                        <p:cTn id="21" dur="500"/>
                                        <p:tgtEl>
                                          <p:spTgt spid="30"/>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wipe(up)">
                                      <p:cBhvr>
                                        <p:cTn id="24" dur="500"/>
                                        <p:tgtEl>
                                          <p:spTgt spid="34"/>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36"/>
                                        </p:tgtEl>
                                        <p:attrNameLst>
                                          <p:attrName>style.visibility</p:attrName>
                                        </p:attrNameLst>
                                      </p:cBhvr>
                                      <p:to>
                                        <p:strVal val="visible"/>
                                      </p:to>
                                    </p:set>
                                    <p:animEffect transition="in" filter="wipe(up)">
                                      <p:cBhvr>
                                        <p:cTn id="27" dur="500"/>
                                        <p:tgtEl>
                                          <p:spTgt spid="3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7"/>
                                        </p:tgtEl>
                                        <p:attrNameLst>
                                          <p:attrName>style.visibility</p:attrName>
                                        </p:attrNameLst>
                                      </p:cBhvr>
                                      <p:to>
                                        <p:strVal val="visible"/>
                                      </p:to>
                                    </p:set>
                                    <p:animEffect transition="in" filter="wipe(down)">
                                      <p:cBhvr>
                                        <p:cTn id="32" dur="500"/>
                                        <p:tgtEl>
                                          <p:spTgt spid="37"/>
                                        </p:tgtEl>
                                      </p:cBhvr>
                                    </p:animEffect>
                                  </p:childTnLst>
                                </p:cTn>
                              </p:par>
                              <p:par>
                                <p:cTn id="33" presetID="22" presetClass="entr" presetSubtype="8" fill="hold" nodeType="with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wipe(left)">
                                      <p:cBhvr>
                                        <p:cTn id="35" dur="500"/>
                                        <p:tgtEl>
                                          <p:spTgt spid="22"/>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wipe(left)">
                                      <p:cBhvr>
                                        <p:cTn id="38" dur="500"/>
                                        <p:tgtEl>
                                          <p:spTgt spid="25"/>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4" fill="hold" grpId="0" nodeType="clickEffect">
                                  <p:stCondLst>
                                    <p:cond delay="0"/>
                                  </p:stCondLst>
                                  <p:childTnLst>
                                    <p:set>
                                      <p:cBhvr>
                                        <p:cTn id="42" dur="1" fill="hold">
                                          <p:stCondLst>
                                            <p:cond delay="0"/>
                                          </p:stCondLst>
                                        </p:cTn>
                                        <p:tgtEl>
                                          <p:spTgt spid="38"/>
                                        </p:tgtEl>
                                        <p:attrNameLst>
                                          <p:attrName>style.visibility</p:attrName>
                                        </p:attrNameLst>
                                      </p:cBhvr>
                                      <p:to>
                                        <p:strVal val="visible"/>
                                      </p:to>
                                    </p:set>
                                    <p:animEffect transition="in" filter="wipe(down)">
                                      <p:cBhvr>
                                        <p:cTn id="43" dur="500"/>
                                        <p:tgtEl>
                                          <p:spTgt spid="38"/>
                                        </p:tgtEl>
                                      </p:cBhvr>
                                    </p:animEffect>
                                  </p:childTnLst>
                                </p:cTn>
                              </p:par>
                              <p:par>
                                <p:cTn id="44" presetID="22" presetClass="entr" presetSubtype="2" fill="hold" grpId="0" nodeType="with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wipe(right)">
                                      <p:cBhvr>
                                        <p:cTn id="46" dur="500"/>
                                        <p:tgtEl>
                                          <p:spTgt spid="27"/>
                                        </p:tgtEl>
                                      </p:cBhvr>
                                    </p:animEffect>
                                  </p:childTnLst>
                                </p:cTn>
                              </p:par>
                              <p:par>
                                <p:cTn id="47" presetID="22" presetClass="entr" presetSubtype="2" fill="hold" nodeType="withEffect">
                                  <p:stCondLst>
                                    <p:cond delay="0"/>
                                  </p:stCondLst>
                                  <p:childTnLst>
                                    <p:set>
                                      <p:cBhvr>
                                        <p:cTn id="48" dur="1" fill="hold">
                                          <p:stCondLst>
                                            <p:cond delay="0"/>
                                          </p:stCondLst>
                                        </p:cTn>
                                        <p:tgtEl>
                                          <p:spTgt spid="21"/>
                                        </p:tgtEl>
                                        <p:attrNameLst>
                                          <p:attrName>style.visibility</p:attrName>
                                        </p:attrNameLst>
                                      </p:cBhvr>
                                      <p:to>
                                        <p:strVal val="visible"/>
                                      </p:to>
                                    </p:set>
                                    <p:animEffect transition="in" filter="wipe(right)">
                                      <p:cBhvr>
                                        <p:cTn id="49" dur="500"/>
                                        <p:tgtEl>
                                          <p:spTgt spid="21"/>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wipe(left)">
                                      <p:cBhvr>
                                        <p:cTn id="54" dur="500"/>
                                        <p:tgtEl>
                                          <p:spTgt spid="23"/>
                                        </p:tgtEl>
                                      </p:cBhvr>
                                    </p:animEffect>
                                  </p:childTnLst>
                                </p:cTn>
                              </p:par>
                              <p:par>
                                <p:cTn id="55" presetID="22" presetClass="entr" presetSubtype="8" fill="hold" grpId="0" nodeType="withEffect">
                                  <p:stCondLst>
                                    <p:cond delay="0"/>
                                  </p:stCondLst>
                                  <p:childTnLst>
                                    <p:set>
                                      <p:cBhvr>
                                        <p:cTn id="56" dur="1" fill="hold">
                                          <p:stCondLst>
                                            <p:cond delay="0"/>
                                          </p:stCondLst>
                                        </p:cTn>
                                        <p:tgtEl>
                                          <p:spTgt spid="35"/>
                                        </p:tgtEl>
                                        <p:attrNameLst>
                                          <p:attrName>style.visibility</p:attrName>
                                        </p:attrNameLst>
                                      </p:cBhvr>
                                      <p:to>
                                        <p:strVal val="visible"/>
                                      </p:to>
                                    </p:set>
                                    <p:animEffect transition="in" filter="wipe(left)">
                                      <p:cBhvr>
                                        <p:cTn id="57" dur="500"/>
                                        <p:tgtEl>
                                          <p:spTgt spid="35"/>
                                        </p:tgtEl>
                                      </p:cBhvr>
                                    </p:animEffect>
                                  </p:childTnLst>
                                </p:cTn>
                              </p:par>
                              <p:par>
                                <p:cTn id="58" presetID="22" presetClass="entr" presetSubtype="8" fill="hold" grpId="0" nodeType="withEffect">
                                  <p:stCondLst>
                                    <p:cond delay="0"/>
                                  </p:stCondLst>
                                  <p:childTnLst>
                                    <p:set>
                                      <p:cBhvr>
                                        <p:cTn id="59" dur="1" fill="hold">
                                          <p:stCondLst>
                                            <p:cond delay="0"/>
                                          </p:stCondLst>
                                        </p:cTn>
                                        <p:tgtEl>
                                          <p:spTgt spid="39"/>
                                        </p:tgtEl>
                                        <p:attrNameLst>
                                          <p:attrName>style.visibility</p:attrName>
                                        </p:attrNameLst>
                                      </p:cBhvr>
                                      <p:to>
                                        <p:strVal val="visible"/>
                                      </p:to>
                                    </p:set>
                                    <p:animEffect transition="in" filter="wipe(left)">
                                      <p:cBhvr>
                                        <p:cTn id="60" dur="75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5" grpId="0" animBg="1"/>
      <p:bldP spid="26" grpId="0" animBg="1"/>
      <p:bldP spid="27" grpId="0" animBg="1"/>
      <p:bldP spid="28" grpId="0" animBg="1"/>
      <p:bldP spid="30" grpId="0" animBg="1"/>
      <p:bldP spid="34" grpId="0" animBg="1"/>
      <p:bldP spid="35" grpId="0" animBg="1"/>
      <p:bldP spid="36" grpId="0" animBg="1"/>
      <p:bldP spid="37" grpId="0"/>
      <p:bldP spid="38" grpId="0"/>
      <p:bldP spid="3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178852" y="0"/>
            <a:ext cx="1838178" cy="6858000"/>
            <a:chOff x="5178852" y="0"/>
            <a:chExt cx="1838178" cy="6858000"/>
          </a:xfrm>
          <a:solidFill>
            <a:srgbClr val="EAD5C0"/>
          </a:solidFill>
        </p:grpSpPr>
        <p:grpSp>
          <p:nvGrpSpPr>
            <p:cNvPr id="3" name="组合 2"/>
            <p:cNvGrpSpPr/>
            <p:nvPr/>
          </p:nvGrpSpPr>
          <p:grpSpPr>
            <a:xfrm rot="-5400000">
              <a:off x="2585417" y="2593435"/>
              <a:ext cx="6858000" cy="1671130"/>
              <a:chOff x="0" y="2688608"/>
              <a:chExt cx="12192000" cy="1510352"/>
            </a:xfrm>
            <a:grpFill/>
          </p:grpSpPr>
          <p:sp>
            <p:nvSpPr>
              <p:cNvPr id="10" name="矩形 9"/>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 name="组合 3"/>
            <p:cNvGrpSpPr/>
            <p:nvPr/>
          </p:nvGrpSpPr>
          <p:grpSpPr>
            <a:xfrm rot="-5400000">
              <a:off x="2752465" y="2593435"/>
              <a:ext cx="6858000" cy="1671130"/>
              <a:chOff x="0" y="2688608"/>
              <a:chExt cx="12192000" cy="1510352"/>
            </a:xfrm>
            <a:grpFill/>
          </p:grpSpPr>
          <p:sp>
            <p:nvSpPr>
              <p:cNvPr id="5" name="矩形 4"/>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5" name="矩形 14"/>
          <p:cNvSpPr/>
          <p:nvPr/>
        </p:nvSpPr>
        <p:spPr>
          <a:xfrm>
            <a:off x="759234" y="675946"/>
            <a:ext cx="10844463" cy="5502443"/>
          </a:xfrm>
          <a:prstGeom prst="rect">
            <a:avLst/>
          </a:prstGeom>
          <a:solidFill>
            <a:schemeClr val="bg1"/>
          </a:solidFill>
          <a:ln w="3175">
            <a:solidFill>
              <a:srgbClr val="C9A769"/>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6" name="组合 15"/>
          <p:cNvGrpSpPr/>
          <p:nvPr/>
        </p:nvGrpSpPr>
        <p:grpSpPr>
          <a:xfrm rot="2700000">
            <a:off x="2688455" y="3096507"/>
            <a:ext cx="1740783" cy="1727234"/>
            <a:chOff x="1776483" y="609348"/>
            <a:chExt cx="2856697" cy="2834463"/>
          </a:xfrm>
        </p:grpSpPr>
        <p:sp>
          <p:nvSpPr>
            <p:cNvPr id="17" name="圆角矩形 16"/>
            <p:cNvSpPr/>
            <p:nvPr/>
          </p:nvSpPr>
          <p:spPr>
            <a:xfrm>
              <a:off x="1776484" y="609348"/>
              <a:ext cx="2835179" cy="2834463"/>
            </a:xfrm>
            <a:prstGeom prst="roundRect">
              <a:avLst/>
            </a:prstGeom>
            <a:noFill/>
            <a:ln w="3175">
              <a:solidFill>
                <a:srgbClr val="3F3F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p:nvSpPr>
          <p:spPr>
            <a:xfrm>
              <a:off x="2798244" y="3275463"/>
              <a:ext cx="791659" cy="167464"/>
            </a:xfrm>
            <a:prstGeom prst="triangle">
              <a:avLst/>
            </a:prstGeom>
            <a:solidFill>
              <a:srgbClr val="3F3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p:nvSpPr>
          <p:spPr>
            <a:xfrm rot="10800000">
              <a:off x="2798244" y="610232"/>
              <a:ext cx="791659" cy="167464"/>
            </a:xfrm>
            <a:prstGeom prst="triangle">
              <a:avLst/>
            </a:prstGeom>
            <a:solidFill>
              <a:srgbClr val="3F3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p:nvSpPr>
          <p:spPr>
            <a:xfrm rot="5400000">
              <a:off x="1464385" y="1942847"/>
              <a:ext cx="791659" cy="167464"/>
            </a:xfrm>
            <a:prstGeom prst="triangle">
              <a:avLst/>
            </a:prstGeom>
            <a:solidFill>
              <a:srgbClr val="3F3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p:nvSpPr>
          <p:spPr>
            <a:xfrm rot="16200000">
              <a:off x="4153618" y="1942847"/>
              <a:ext cx="791659" cy="167464"/>
            </a:xfrm>
            <a:prstGeom prst="triangle">
              <a:avLst/>
            </a:prstGeom>
            <a:solidFill>
              <a:srgbClr val="3F3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 name="组合 21"/>
          <p:cNvGrpSpPr/>
          <p:nvPr/>
        </p:nvGrpSpPr>
        <p:grpSpPr>
          <a:xfrm rot="2700000">
            <a:off x="5237746" y="3096507"/>
            <a:ext cx="1740783" cy="1727234"/>
            <a:chOff x="1776483" y="609348"/>
            <a:chExt cx="2856697" cy="2834463"/>
          </a:xfrm>
        </p:grpSpPr>
        <p:sp>
          <p:nvSpPr>
            <p:cNvPr id="23" name="圆角矩形 22"/>
            <p:cNvSpPr/>
            <p:nvPr/>
          </p:nvSpPr>
          <p:spPr>
            <a:xfrm>
              <a:off x="1776484" y="609348"/>
              <a:ext cx="2835179" cy="2834463"/>
            </a:xfrm>
            <a:prstGeom prst="roundRect">
              <a:avLst/>
            </a:prstGeom>
            <a:noFill/>
            <a:ln w="3175">
              <a:solidFill>
                <a:srgbClr val="3F3F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等腰三角形 23"/>
            <p:cNvSpPr/>
            <p:nvPr/>
          </p:nvSpPr>
          <p:spPr>
            <a:xfrm>
              <a:off x="2798244" y="3275463"/>
              <a:ext cx="791659" cy="167464"/>
            </a:xfrm>
            <a:prstGeom prst="triangle">
              <a:avLst/>
            </a:prstGeom>
            <a:solidFill>
              <a:srgbClr val="3F3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等腰三角形 24"/>
            <p:cNvSpPr/>
            <p:nvPr/>
          </p:nvSpPr>
          <p:spPr>
            <a:xfrm rot="10800000">
              <a:off x="2798244" y="610232"/>
              <a:ext cx="791659" cy="167464"/>
            </a:xfrm>
            <a:prstGeom prst="triangle">
              <a:avLst/>
            </a:prstGeom>
            <a:solidFill>
              <a:srgbClr val="3F3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等腰三角形 25"/>
            <p:cNvSpPr/>
            <p:nvPr/>
          </p:nvSpPr>
          <p:spPr>
            <a:xfrm rot="5400000">
              <a:off x="1464385" y="1942847"/>
              <a:ext cx="791659" cy="167464"/>
            </a:xfrm>
            <a:prstGeom prst="triangle">
              <a:avLst/>
            </a:prstGeom>
            <a:solidFill>
              <a:srgbClr val="3F3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等腰三角形 26"/>
            <p:cNvSpPr/>
            <p:nvPr/>
          </p:nvSpPr>
          <p:spPr>
            <a:xfrm rot="16200000">
              <a:off x="4153618" y="1942847"/>
              <a:ext cx="791659" cy="167464"/>
            </a:xfrm>
            <a:prstGeom prst="triangle">
              <a:avLst/>
            </a:prstGeom>
            <a:solidFill>
              <a:srgbClr val="3F3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8" name="组合 27"/>
          <p:cNvGrpSpPr/>
          <p:nvPr/>
        </p:nvGrpSpPr>
        <p:grpSpPr>
          <a:xfrm rot="2700000">
            <a:off x="7787037" y="3096507"/>
            <a:ext cx="1740783" cy="1727234"/>
            <a:chOff x="1776483" y="609348"/>
            <a:chExt cx="2856697" cy="2834463"/>
          </a:xfrm>
        </p:grpSpPr>
        <p:sp>
          <p:nvSpPr>
            <p:cNvPr id="29" name="圆角矩形 28"/>
            <p:cNvSpPr/>
            <p:nvPr/>
          </p:nvSpPr>
          <p:spPr>
            <a:xfrm>
              <a:off x="1776484" y="609348"/>
              <a:ext cx="2835179" cy="2834463"/>
            </a:xfrm>
            <a:prstGeom prst="roundRect">
              <a:avLst/>
            </a:prstGeom>
            <a:noFill/>
            <a:ln w="3175">
              <a:solidFill>
                <a:srgbClr val="3F3F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等腰三角形 29"/>
            <p:cNvSpPr/>
            <p:nvPr/>
          </p:nvSpPr>
          <p:spPr>
            <a:xfrm>
              <a:off x="2798244" y="3275463"/>
              <a:ext cx="791659" cy="167464"/>
            </a:xfrm>
            <a:prstGeom prst="triangle">
              <a:avLst/>
            </a:prstGeom>
            <a:solidFill>
              <a:srgbClr val="3F3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等腰三角形 30"/>
            <p:cNvSpPr/>
            <p:nvPr/>
          </p:nvSpPr>
          <p:spPr>
            <a:xfrm rot="10800000">
              <a:off x="2798244" y="610232"/>
              <a:ext cx="791659" cy="167464"/>
            </a:xfrm>
            <a:prstGeom prst="triangle">
              <a:avLst/>
            </a:prstGeom>
            <a:solidFill>
              <a:srgbClr val="3F3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等腰三角形 31"/>
            <p:cNvSpPr/>
            <p:nvPr/>
          </p:nvSpPr>
          <p:spPr>
            <a:xfrm rot="5400000">
              <a:off x="1464385" y="1942847"/>
              <a:ext cx="791659" cy="167464"/>
            </a:xfrm>
            <a:prstGeom prst="triangle">
              <a:avLst/>
            </a:prstGeom>
            <a:solidFill>
              <a:srgbClr val="3F3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等腰三角形 32"/>
            <p:cNvSpPr/>
            <p:nvPr/>
          </p:nvSpPr>
          <p:spPr>
            <a:xfrm rot="16200000">
              <a:off x="4153618" y="1942847"/>
              <a:ext cx="791659" cy="167464"/>
            </a:xfrm>
            <a:prstGeom prst="triangle">
              <a:avLst/>
            </a:prstGeom>
            <a:solidFill>
              <a:srgbClr val="3F3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4" name="矩形 33"/>
          <p:cNvSpPr/>
          <p:nvPr/>
        </p:nvSpPr>
        <p:spPr>
          <a:xfrm>
            <a:off x="2591013" y="2338427"/>
            <a:ext cx="2492990" cy="369332"/>
          </a:xfrm>
          <a:prstGeom prst="rect">
            <a:avLst/>
          </a:prstGeom>
        </p:spPr>
        <p:txBody>
          <a:bodyPr wrap="none">
            <a:spAutoFit/>
          </a:bodyPr>
          <a:lstStyle/>
          <a:p>
            <a:r>
              <a:rPr lang="zh-CN" altLang="en-US" b="1"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技术与教育的深度融合</a:t>
            </a:r>
            <a:endParaRPr lang="en-US" altLang="zh-CN" b="1"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35" name="矩形 34"/>
          <p:cNvSpPr/>
          <p:nvPr/>
        </p:nvSpPr>
        <p:spPr>
          <a:xfrm>
            <a:off x="5093228" y="2338427"/>
            <a:ext cx="2031325" cy="369332"/>
          </a:xfrm>
          <a:prstGeom prst="rect">
            <a:avLst/>
          </a:prstGeom>
        </p:spPr>
        <p:txBody>
          <a:bodyPr wrap="none">
            <a:spAutoFit/>
          </a:bodyPr>
          <a:lstStyle/>
          <a:p>
            <a:pPr algn="ctr"/>
            <a:r>
              <a:rPr lang="zh-CN" altLang="en-US" b="1" dirty="0">
                <a:solidFill>
                  <a:srgbClr val="3F3F5F"/>
                </a:solidFill>
                <a:latin typeface="微软雅黑" panose="020B0503020204020204" pitchFamily="34" charset="-122"/>
                <a:ea typeface="微软雅黑" panose="020B0503020204020204" pitchFamily="34" charset="-122"/>
              </a:rPr>
              <a:t>教育的系统性变革</a:t>
            </a:r>
            <a:endParaRPr lang="zh-CN" altLang="en-US" b="1" dirty="0">
              <a:solidFill>
                <a:srgbClr val="3F3F5F"/>
              </a:solidFill>
              <a:latin typeface="微软雅黑" panose="020B0503020204020204" pitchFamily="34" charset="-122"/>
              <a:ea typeface="微软雅黑" panose="020B0503020204020204" pitchFamily="34" charset="-122"/>
            </a:endParaRPr>
          </a:p>
        </p:txBody>
      </p:sp>
      <p:sp>
        <p:nvSpPr>
          <p:cNvPr id="36" name="矩形 35"/>
          <p:cNvSpPr/>
          <p:nvPr/>
        </p:nvSpPr>
        <p:spPr>
          <a:xfrm>
            <a:off x="7390256" y="2338427"/>
            <a:ext cx="2492991" cy="369332"/>
          </a:xfrm>
          <a:prstGeom prst="rect">
            <a:avLst/>
          </a:prstGeom>
        </p:spPr>
        <p:txBody>
          <a:bodyPr wrap="none">
            <a:spAutoFit/>
          </a:bodyPr>
          <a:lstStyle/>
          <a:p>
            <a:pPr algn="ctr"/>
            <a:r>
              <a:rPr lang="zh-CN" altLang="en-US" b="1" dirty="0">
                <a:solidFill>
                  <a:srgbClr val="3F3F5F"/>
                </a:solidFill>
                <a:latin typeface="微软雅黑" panose="020B0503020204020204" pitchFamily="34" charset="-122"/>
                <a:ea typeface="微软雅黑" panose="020B0503020204020204" pitchFamily="34" charset="-122"/>
              </a:rPr>
              <a:t>信息技术的拟人化发展</a:t>
            </a:r>
            <a:endParaRPr lang="zh-CN" altLang="en-US" b="1" dirty="0">
              <a:solidFill>
                <a:srgbClr val="3F3F5F"/>
              </a:solidFill>
              <a:latin typeface="微软雅黑" panose="020B0503020204020204" pitchFamily="34" charset="-122"/>
              <a:ea typeface="微软雅黑" panose="020B0503020204020204" pitchFamily="34" charset="-122"/>
            </a:endParaRPr>
          </a:p>
        </p:txBody>
      </p:sp>
      <p:sp>
        <p:nvSpPr>
          <p:cNvPr id="37" name="businessman_126378"/>
          <p:cNvSpPr>
            <a:spLocks noChangeAspect="1"/>
          </p:cNvSpPr>
          <p:nvPr/>
        </p:nvSpPr>
        <p:spPr bwMode="auto">
          <a:xfrm>
            <a:off x="8353350" y="3696389"/>
            <a:ext cx="609685" cy="554437"/>
          </a:xfrm>
          <a:custGeom>
            <a:avLst/>
            <a:gdLst>
              <a:gd name="connsiteX0" fmla="*/ 323449 w 606266"/>
              <a:gd name="connsiteY0" fmla="*/ 120256 h 551328"/>
              <a:gd name="connsiteX1" fmla="*/ 365707 w 606266"/>
              <a:gd name="connsiteY1" fmla="*/ 129222 h 551328"/>
              <a:gd name="connsiteX2" fmla="*/ 386275 w 606266"/>
              <a:gd name="connsiteY2" fmla="*/ 148273 h 551328"/>
              <a:gd name="connsiteX3" fmla="*/ 408899 w 606266"/>
              <a:gd name="connsiteY3" fmla="*/ 219994 h 551328"/>
              <a:gd name="connsiteX4" fmla="*/ 405908 w 606266"/>
              <a:gd name="connsiteY4" fmla="*/ 230920 h 551328"/>
              <a:gd name="connsiteX5" fmla="*/ 413106 w 606266"/>
              <a:gd name="connsiteY5" fmla="*/ 261084 h 551328"/>
              <a:gd name="connsiteX6" fmla="*/ 398522 w 606266"/>
              <a:gd name="connsiteY6" fmla="*/ 286486 h 551328"/>
              <a:gd name="connsiteX7" fmla="*/ 347289 w 606266"/>
              <a:gd name="connsiteY7" fmla="*/ 349709 h 551328"/>
              <a:gd name="connsiteX8" fmla="*/ 309799 w 606266"/>
              <a:gd name="connsiteY8" fmla="*/ 349802 h 551328"/>
              <a:gd name="connsiteX9" fmla="*/ 258660 w 606266"/>
              <a:gd name="connsiteY9" fmla="*/ 286579 h 551328"/>
              <a:gd name="connsiteX10" fmla="*/ 244076 w 606266"/>
              <a:gd name="connsiteY10" fmla="*/ 261178 h 551328"/>
              <a:gd name="connsiteX11" fmla="*/ 251555 w 606266"/>
              <a:gd name="connsiteY11" fmla="*/ 230920 h 551328"/>
              <a:gd name="connsiteX12" fmla="*/ 248563 w 606266"/>
              <a:gd name="connsiteY12" fmla="*/ 219994 h 551328"/>
              <a:gd name="connsiteX13" fmla="*/ 248470 w 606266"/>
              <a:gd name="connsiteY13" fmla="*/ 184694 h 551328"/>
              <a:gd name="connsiteX14" fmla="*/ 269038 w 606266"/>
              <a:gd name="connsiteY14" fmla="*/ 148646 h 551328"/>
              <a:gd name="connsiteX15" fmla="*/ 288110 w 606266"/>
              <a:gd name="connsiteY15" fmla="*/ 132957 h 551328"/>
              <a:gd name="connsiteX16" fmla="*/ 306621 w 606266"/>
              <a:gd name="connsiteY16" fmla="*/ 123432 h 551328"/>
              <a:gd name="connsiteX17" fmla="*/ 323449 w 606266"/>
              <a:gd name="connsiteY17" fmla="*/ 120256 h 551328"/>
              <a:gd name="connsiteX18" fmla="*/ 330191 w 606266"/>
              <a:gd name="connsiteY18" fmla="*/ 0 h 551328"/>
              <a:gd name="connsiteX19" fmla="*/ 606266 w 606266"/>
              <a:gd name="connsiteY19" fmla="*/ 275664 h 551328"/>
              <a:gd name="connsiteX20" fmla="*/ 330191 w 606266"/>
              <a:gd name="connsiteY20" fmla="*/ 551328 h 551328"/>
              <a:gd name="connsiteX21" fmla="*/ 53929 w 606266"/>
              <a:gd name="connsiteY21" fmla="*/ 280147 h 551328"/>
              <a:gd name="connsiteX22" fmla="*/ 13247 w 606266"/>
              <a:gd name="connsiteY22" fmla="*/ 280147 h 551328"/>
              <a:gd name="connsiteX23" fmla="*/ 3054 w 606266"/>
              <a:gd name="connsiteY23" fmla="*/ 258575 h 551328"/>
              <a:gd name="connsiteX24" fmla="*/ 10722 w 606266"/>
              <a:gd name="connsiteY24" fmla="*/ 247743 h 551328"/>
              <a:gd name="connsiteX25" fmla="*/ 75720 w 606266"/>
              <a:gd name="connsiteY25" fmla="*/ 170049 h 551328"/>
              <a:gd name="connsiteX26" fmla="*/ 76187 w 606266"/>
              <a:gd name="connsiteY26" fmla="*/ 169582 h 551328"/>
              <a:gd name="connsiteX27" fmla="*/ 103776 w 606266"/>
              <a:gd name="connsiteY27" fmla="*/ 169582 h 551328"/>
              <a:gd name="connsiteX28" fmla="*/ 169522 w 606266"/>
              <a:gd name="connsiteY28" fmla="*/ 248117 h 551328"/>
              <a:gd name="connsiteX29" fmla="*/ 176816 w 606266"/>
              <a:gd name="connsiteY29" fmla="*/ 258575 h 551328"/>
              <a:gd name="connsiteX30" fmla="*/ 166622 w 606266"/>
              <a:gd name="connsiteY30" fmla="*/ 280147 h 551328"/>
              <a:gd name="connsiteX31" fmla="*/ 126221 w 606266"/>
              <a:gd name="connsiteY31" fmla="*/ 280147 h 551328"/>
              <a:gd name="connsiteX32" fmla="*/ 172234 w 606266"/>
              <a:gd name="connsiteY32" fmla="*/ 404345 h 551328"/>
              <a:gd name="connsiteX33" fmla="*/ 202909 w 606266"/>
              <a:gd name="connsiteY33" fmla="*/ 381373 h 551328"/>
              <a:gd name="connsiteX34" fmla="*/ 268748 w 606266"/>
              <a:gd name="connsiteY34" fmla="*/ 349623 h 551328"/>
              <a:gd name="connsiteX35" fmla="*/ 300451 w 606266"/>
              <a:gd name="connsiteY35" fmla="*/ 449728 h 551328"/>
              <a:gd name="connsiteX36" fmla="*/ 304753 w 606266"/>
              <a:gd name="connsiteY36" fmla="*/ 463269 h 551328"/>
              <a:gd name="connsiteX37" fmla="*/ 318969 w 606266"/>
              <a:gd name="connsiteY37" fmla="*/ 423021 h 551328"/>
              <a:gd name="connsiteX38" fmla="*/ 327573 w 606266"/>
              <a:gd name="connsiteY38" fmla="*/ 375396 h 551328"/>
              <a:gd name="connsiteX39" fmla="*/ 327760 w 606266"/>
              <a:gd name="connsiteY39" fmla="*/ 375396 h 551328"/>
              <a:gd name="connsiteX40" fmla="*/ 327853 w 606266"/>
              <a:gd name="connsiteY40" fmla="*/ 375396 h 551328"/>
              <a:gd name="connsiteX41" fmla="*/ 327947 w 606266"/>
              <a:gd name="connsiteY41" fmla="*/ 375396 h 551328"/>
              <a:gd name="connsiteX42" fmla="*/ 328134 w 606266"/>
              <a:gd name="connsiteY42" fmla="*/ 375396 h 551328"/>
              <a:gd name="connsiteX43" fmla="*/ 336738 w 606266"/>
              <a:gd name="connsiteY43" fmla="*/ 423021 h 551328"/>
              <a:gd name="connsiteX44" fmla="*/ 350953 w 606266"/>
              <a:gd name="connsiteY44" fmla="*/ 463269 h 551328"/>
              <a:gd name="connsiteX45" fmla="*/ 355255 w 606266"/>
              <a:gd name="connsiteY45" fmla="*/ 449728 h 551328"/>
              <a:gd name="connsiteX46" fmla="*/ 386959 w 606266"/>
              <a:gd name="connsiteY46" fmla="*/ 349623 h 551328"/>
              <a:gd name="connsiteX47" fmla="*/ 452798 w 606266"/>
              <a:gd name="connsiteY47" fmla="*/ 381373 h 551328"/>
              <a:gd name="connsiteX48" fmla="*/ 485343 w 606266"/>
              <a:gd name="connsiteY48" fmla="*/ 407520 h 551328"/>
              <a:gd name="connsiteX49" fmla="*/ 533974 w 606266"/>
              <a:gd name="connsiteY49" fmla="*/ 275664 h 551328"/>
              <a:gd name="connsiteX50" fmla="*/ 330191 w 606266"/>
              <a:gd name="connsiteY50" fmla="*/ 72184 h 551328"/>
              <a:gd name="connsiteX51" fmla="*/ 224325 w 606266"/>
              <a:gd name="connsiteY51" fmla="*/ 101693 h 551328"/>
              <a:gd name="connsiteX52" fmla="*/ 174759 w 606266"/>
              <a:gd name="connsiteY52" fmla="*/ 89647 h 551328"/>
              <a:gd name="connsiteX53" fmla="*/ 186823 w 606266"/>
              <a:gd name="connsiteY53" fmla="*/ 40061 h 551328"/>
              <a:gd name="connsiteX54" fmla="*/ 330191 w 606266"/>
              <a:gd name="connsiteY54" fmla="*/ 0 h 5513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606266" h="551328">
                <a:moveTo>
                  <a:pt x="323449" y="120256"/>
                </a:moveTo>
                <a:cubicBezTo>
                  <a:pt x="341773" y="118762"/>
                  <a:pt x="355797" y="123245"/>
                  <a:pt x="365707" y="129222"/>
                </a:cubicBezTo>
                <a:cubicBezTo>
                  <a:pt x="380665" y="137440"/>
                  <a:pt x="386275" y="148273"/>
                  <a:pt x="386275" y="148273"/>
                </a:cubicBezTo>
                <a:cubicBezTo>
                  <a:pt x="386275" y="148273"/>
                  <a:pt x="420492" y="150607"/>
                  <a:pt x="408899" y="219994"/>
                </a:cubicBezTo>
                <a:cubicBezTo>
                  <a:pt x="408151" y="223543"/>
                  <a:pt x="407216" y="227185"/>
                  <a:pt x="405908" y="230920"/>
                </a:cubicBezTo>
                <a:cubicBezTo>
                  <a:pt x="412639" y="230267"/>
                  <a:pt x="420679" y="234282"/>
                  <a:pt x="413106" y="261084"/>
                </a:cubicBezTo>
                <a:cubicBezTo>
                  <a:pt x="407590" y="280602"/>
                  <a:pt x="402355" y="286206"/>
                  <a:pt x="398522" y="286486"/>
                </a:cubicBezTo>
                <a:cubicBezTo>
                  <a:pt x="394876" y="309739"/>
                  <a:pt x="376365" y="339250"/>
                  <a:pt x="347289" y="349709"/>
                </a:cubicBezTo>
                <a:cubicBezTo>
                  <a:pt x="335229" y="354098"/>
                  <a:pt x="321860" y="354098"/>
                  <a:pt x="309799" y="349802"/>
                </a:cubicBezTo>
                <a:cubicBezTo>
                  <a:pt x="280257" y="339530"/>
                  <a:pt x="262306" y="309833"/>
                  <a:pt x="258660" y="286579"/>
                </a:cubicBezTo>
                <a:cubicBezTo>
                  <a:pt x="254827" y="286206"/>
                  <a:pt x="249592" y="280696"/>
                  <a:pt x="244076" y="261178"/>
                </a:cubicBezTo>
                <a:cubicBezTo>
                  <a:pt x="236503" y="234376"/>
                  <a:pt x="244450" y="230453"/>
                  <a:pt x="251555" y="230920"/>
                </a:cubicBezTo>
                <a:cubicBezTo>
                  <a:pt x="250153" y="227278"/>
                  <a:pt x="249218" y="223543"/>
                  <a:pt x="248563" y="219994"/>
                </a:cubicBezTo>
                <a:cubicBezTo>
                  <a:pt x="246226" y="207480"/>
                  <a:pt x="245572" y="195807"/>
                  <a:pt x="248470" y="184694"/>
                </a:cubicBezTo>
                <a:cubicBezTo>
                  <a:pt x="251929" y="169752"/>
                  <a:pt x="259876" y="157798"/>
                  <a:pt x="269038" y="148646"/>
                </a:cubicBezTo>
                <a:cubicBezTo>
                  <a:pt x="274741" y="142669"/>
                  <a:pt x="281191" y="137253"/>
                  <a:pt x="288110" y="132957"/>
                </a:cubicBezTo>
                <a:cubicBezTo>
                  <a:pt x="293719" y="129035"/>
                  <a:pt x="299889" y="125673"/>
                  <a:pt x="306621" y="123432"/>
                </a:cubicBezTo>
                <a:cubicBezTo>
                  <a:pt x="311856" y="121564"/>
                  <a:pt x="317466" y="120443"/>
                  <a:pt x="323449" y="120256"/>
                </a:cubicBezTo>
                <a:close/>
                <a:moveTo>
                  <a:pt x="330191" y="0"/>
                </a:moveTo>
                <a:cubicBezTo>
                  <a:pt x="482444" y="0"/>
                  <a:pt x="606266" y="123638"/>
                  <a:pt x="606266" y="275664"/>
                </a:cubicBezTo>
                <a:cubicBezTo>
                  <a:pt x="606266" y="427690"/>
                  <a:pt x="482444" y="551328"/>
                  <a:pt x="330191" y="551328"/>
                </a:cubicBezTo>
                <a:cubicBezTo>
                  <a:pt x="179435" y="551328"/>
                  <a:pt x="56548" y="430025"/>
                  <a:pt x="53929" y="280147"/>
                </a:cubicBezTo>
                <a:lnTo>
                  <a:pt x="13247" y="280147"/>
                </a:lnTo>
                <a:cubicBezTo>
                  <a:pt x="2025" y="280147"/>
                  <a:pt x="-4054" y="267166"/>
                  <a:pt x="3054" y="258575"/>
                </a:cubicBezTo>
                <a:lnTo>
                  <a:pt x="10722" y="247743"/>
                </a:lnTo>
                <a:cubicBezTo>
                  <a:pt x="30362" y="220195"/>
                  <a:pt x="52152" y="194235"/>
                  <a:pt x="75720" y="170049"/>
                </a:cubicBezTo>
                <a:lnTo>
                  <a:pt x="76187" y="169582"/>
                </a:lnTo>
                <a:cubicBezTo>
                  <a:pt x="83295" y="160804"/>
                  <a:pt x="96668" y="160804"/>
                  <a:pt x="103776" y="169582"/>
                </a:cubicBezTo>
                <a:cubicBezTo>
                  <a:pt x="127718" y="193955"/>
                  <a:pt x="149695" y="220195"/>
                  <a:pt x="169522" y="248117"/>
                </a:cubicBezTo>
                <a:lnTo>
                  <a:pt x="176816" y="258575"/>
                </a:lnTo>
                <a:cubicBezTo>
                  <a:pt x="183924" y="267166"/>
                  <a:pt x="177751" y="280147"/>
                  <a:pt x="166622" y="280147"/>
                </a:cubicBezTo>
                <a:lnTo>
                  <a:pt x="126221" y="280147"/>
                </a:lnTo>
                <a:cubicBezTo>
                  <a:pt x="127250" y="327211"/>
                  <a:pt x="144271" y="370354"/>
                  <a:pt x="172234" y="404345"/>
                </a:cubicBezTo>
                <a:cubicBezTo>
                  <a:pt x="178593" y="394166"/>
                  <a:pt x="188226" y="386696"/>
                  <a:pt x="202909" y="381373"/>
                </a:cubicBezTo>
                <a:cubicBezTo>
                  <a:pt x="244058" y="365685"/>
                  <a:pt x="268748" y="349623"/>
                  <a:pt x="268748" y="349623"/>
                </a:cubicBezTo>
                <a:lnTo>
                  <a:pt x="300451" y="449728"/>
                </a:lnTo>
                <a:lnTo>
                  <a:pt x="304753" y="463269"/>
                </a:lnTo>
                <a:lnTo>
                  <a:pt x="318969" y="423021"/>
                </a:lnTo>
                <a:cubicBezTo>
                  <a:pt x="286423" y="377638"/>
                  <a:pt x="321494" y="375396"/>
                  <a:pt x="327573" y="375396"/>
                </a:cubicBezTo>
                <a:lnTo>
                  <a:pt x="327760" y="375396"/>
                </a:lnTo>
                <a:lnTo>
                  <a:pt x="327853" y="375396"/>
                </a:lnTo>
                <a:lnTo>
                  <a:pt x="327947" y="375396"/>
                </a:lnTo>
                <a:lnTo>
                  <a:pt x="328134" y="375396"/>
                </a:lnTo>
                <a:cubicBezTo>
                  <a:pt x="334213" y="375396"/>
                  <a:pt x="369377" y="377638"/>
                  <a:pt x="336738" y="423021"/>
                </a:cubicBezTo>
                <a:lnTo>
                  <a:pt x="350953" y="463269"/>
                </a:lnTo>
                <a:lnTo>
                  <a:pt x="355255" y="449728"/>
                </a:lnTo>
                <a:lnTo>
                  <a:pt x="386959" y="349623"/>
                </a:lnTo>
                <a:cubicBezTo>
                  <a:pt x="386959" y="349623"/>
                  <a:pt x="411648" y="365685"/>
                  <a:pt x="452798" y="381373"/>
                </a:cubicBezTo>
                <a:cubicBezTo>
                  <a:pt x="468977" y="387162"/>
                  <a:pt x="479077" y="395754"/>
                  <a:pt x="485343" y="407520"/>
                </a:cubicBezTo>
                <a:cubicBezTo>
                  <a:pt x="515644" y="371848"/>
                  <a:pt x="533974" y="325904"/>
                  <a:pt x="533974" y="275664"/>
                </a:cubicBezTo>
                <a:cubicBezTo>
                  <a:pt x="533974" y="163419"/>
                  <a:pt x="442604" y="72091"/>
                  <a:pt x="330191" y="72184"/>
                </a:cubicBezTo>
                <a:cubicBezTo>
                  <a:pt x="292689" y="72184"/>
                  <a:pt x="256122" y="82363"/>
                  <a:pt x="224325" y="101693"/>
                </a:cubicBezTo>
                <a:cubicBezTo>
                  <a:pt x="207304" y="112058"/>
                  <a:pt x="185046" y="106642"/>
                  <a:pt x="174759" y="89647"/>
                </a:cubicBezTo>
                <a:cubicBezTo>
                  <a:pt x="164378" y="72651"/>
                  <a:pt x="169709" y="50426"/>
                  <a:pt x="186823" y="40061"/>
                </a:cubicBezTo>
                <a:cubicBezTo>
                  <a:pt x="229936" y="13820"/>
                  <a:pt x="279503" y="0"/>
                  <a:pt x="330191" y="0"/>
                </a:cubicBezTo>
                <a:close/>
              </a:path>
            </a:pathLst>
          </a:custGeom>
          <a:solidFill>
            <a:srgbClr val="C9A769"/>
          </a:solidFill>
          <a:ln>
            <a:noFill/>
          </a:ln>
        </p:spPr>
      </p:sp>
      <p:sp>
        <p:nvSpPr>
          <p:cNvPr id="39" name="brainstorming-icon_69557"/>
          <p:cNvSpPr>
            <a:spLocks noChangeAspect="1"/>
          </p:cNvSpPr>
          <p:nvPr/>
        </p:nvSpPr>
        <p:spPr bwMode="auto">
          <a:xfrm>
            <a:off x="3265410" y="3755430"/>
            <a:ext cx="609685" cy="436354"/>
          </a:xfrm>
          <a:custGeom>
            <a:avLst/>
            <a:gdLst>
              <a:gd name="connsiteX0" fmla="*/ 45654 w 608748"/>
              <a:gd name="connsiteY0" fmla="*/ 373097 h 435684"/>
              <a:gd name="connsiteX1" fmla="*/ 43981 w 608748"/>
              <a:gd name="connsiteY1" fmla="*/ 394821 h 435684"/>
              <a:gd name="connsiteX2" fmla="*/ 83419 w 608748"/>
              <a:gd name="connsiteY2" fmla="*/ 394821 h 435684"/>
              <a:gd name="connsiteX3" fmla="*/ 82224 w 608748"/>
              <a:gd name="connsiteY3" fmla="*/ 373336 h 435684"/>
              <a:gd name="connsiteX4" fmla="*/ 45654 w 608748"/>
              <a:gd name="connsiteY4" fmla="*/ 373097 h 435684"/>
              <a:gd name="connsiteX5" fmla="*/ 510541 w 608748"/>
              <a:gd name="connsiteY5" fmla="*/ 369755 h 435684"/>
              <a:gd name="connsiteX6" fmla="*/ 514843 w 608748"/>
              <a:gd name="connsiteY6" fmla="*/ 399595 h 435684"/>
              <a:gd name="connsiteX7" fmla="*/ 549501 w 608748"/>
              <a:gd name="connsiteY7" fmla="*/ 400789 h 435684"/>
              <a:gd name="connsiteX8" fmla="*/ 549979 w 608748"/>
              <a:gd name="connsiteY8" fmla="*/ 400789 h 435684"/>
              <a:gd name="connsiteX9" fmla="*/ 560496 w 608748"/>
              <a:gd name="connsiteY9" fmla="*/ 400550 h 435684"/>
              <a:gd name="connsiteX10" fmla="*/ 559062 w 608748"/>
              <a:gd name="connsiteY10" fmla="*/ 377872 h 435684"/>
              <a:gd name="connsiteX11" fmla="*/ 529902 w 608748"/>
              <a:gd name="connsiteY11" fmla="*/ 374768 h 435684"/>
              <a:gd name="connsiteX12" fmla="*/ 510541 w 608748"/>
              <a:gd name="connsiteY12" fmla="*/ 369755 h 435684"/>
              <a:gd name="connsiteX13" fmla="*/ 99911 w 608748"/>
              <a:gd name="connsiteY13" fmla="*/ 361161 h 435684"/>
              <a:gd name="connsiteX14" fmla="*/ 100389 w 608748"/>
              <a:gd name="connsiteY14" fmla="*/ 364265 h 435684"/>
              <a:gd name="connsiteX15" fmla="*/ 102062 w 608748"/>
              <a:gd name="connsiteY15" fmla="*/ 398879 h 435684"/>
              <a:gd name="connsiteX16" fmla="*/ 159665 w 608748"/>
              <a:gd name="connsiteY16" fmla="*/ 393389 h 435684"/>
              <a:gd name="connsiteX17" fmla="*/ 161099 w 608748"/>
              <a:gd name="connsiteY17" fmla="*/ 373336 h 435684"/>
              <a:gd name="connsiteX18" fmla="*/ 106604 w 608748"/>
              <a:gd name="connsiteY18" fmla="*/ 369755 h 435684"/>
              <a:gd name="connsiteX19" fmla="*/ 101584 w 608748"/>
              <a:gd name="connsiteY19" fmla="*/ 361161 h 435684"/>
              <a:gd name="connsiteX20" fmla="*/ 99911 w 608748"/>
              <a:gd name="connsiteY20" fmla="*/ 361161 h 435684"/>
              <a:gd name="connsiteX21" fmla="*/ 313353 w 608748"/>
              <a:gd name="connsiteY21" fmla="*/ 337050 h 435684"/>
              <a:gd name="connsiteX22" fmla="*/ 481381 w 608748"/>
              <a:gd name="connsiteY22" fmla="*/ 339676 h 435684"/>
              <a:gd name="connsiteX23" fmla="*/ 563364 w 608748"/>
              <a:gd name="connsiteY23" fmla="*/ 346361 h 435684"/>
              <a:gd name="connsiteX24" fmla="*/ 607343 w 608748"/>
              <a:gd name="connsiteY24" fmla="*/ 356387 h 435684"/>
              <a:gd name="connsiteX25" fmla="*/ 603040 w 608748"/>
              <a:gd name="connsiteY25" fmla="*/ 368800 h 435684"/>
              <a:gd name="connsiteX26" fmla="*/ 605670 w 608748"/>
              <a:gd name="connsiteY26" fmla="*/ 423706 h 435684"/>
              <a:gd name="connsiteX27" fmla="*/ 603518 w 608748"/>
              <a:gd name="connsiteY27" fmla="*/ 428481 h 435684"/>
              <a:gd name="connsiteX28" fmla="*/ 599694 w 608748"/>
              <a:gd name="connsiteY28" fmla="*/ 433255 h 435684"/>
              <a:gd name="connsiteX29" fmla="*/ 593958 w 608748"/>
              <a:gd name="connsiteY29" fmla="*/ 435404 h 435684"/>
              <a:gd name="connsiteX30" fmla="*/ 587504 w 608748"/>
              <a:gd name="connsiteY30" fmla="*/ 433971 h 435684"/>
              <a:gd name="connsiteX31" fmla="*/ 576510 w 608748"/>
              <a:gd name="connsiteY31" fmla="*/ 433971 h 435684"/>
              <a:gd name="connsiteX32" fmla="*/ 556671 w 608748"/>
              <a:gd name="connsiteY32" fmla="*/ 435165 h 435684"/>
              <a:gd name="connsiteX33" fmla="*/ 469430 w 608748"/>
              <a:gd name="connsiteY33" fmla="*/ 430152 h 435684"/>
              <a:gd name="connsiteX34" fmla="*/ 287300 w 608748"/>
              <a:gd name="connsiteY34" fmla="*/ 429913 h 435684"/>
              <a:gd name="connsiteX35" fmla="*/ 92024 w 608748"/>
              <a:gd name="connsiteY35" fmla="*/ 432539 h 435684"/>
              <a:gd name="connsiteX36" fmla="*/ 9802 w 608748"/>
              <a:gd name="connsiteY36" fmla="*/ 417499 h 435684"/>
              <a:gd name="connsiteX37" fmla="*/ 9324 w 608748"/>
              <a:gd name="connsiteY37" fmla="*/ 416067 h 435684"/>
              <a:gd name="connsiteX38" fmla="*/ 1914 w 608748"/>
              <a:gd name="connsiteY38" fmla="*/ 382646 h 435684"/>
              <a:gd name="connsiteX39" fmla="*/ 5978 w 608748"/>
              <a:gd name="connsiteY39" fmla="*/ 349941 h 435684"/>
              <a:gd name="connsiteX40" fmla="*/ 11475 w 608748"/>
              <a:gd name="connsiteY40" fmla="*/ 348748 h 435684"/>
              <a:gd name="connsiteX41" fmla="*/ 68122 w 608748"/>
              <a:gd name="connsiteY41" fmla="*/ 343496 h 435684"/>
              <a:gd name="connsiteX42" fmla="*/ 147236 w 608748"/>
              <a:gd name="connsiteY42" fmla="*/ 341347 h 435684"/>
              <a:gd name="connsiteX43" fmla="*/ 313353 w 608748"/>
              <a:gd name="connsiteY43" fmla="*/ 337050 h 435684"/>
              <a:gd name="connsiteX44" fmla="*/ 305725 w 608748"/>
              <a:gd name="connsiteY44" fmla="*/ 194800 h 435684"/>
              <a:gd name="connsiteX45" fmla="*/ 313852 w 608748"/>
              <a:gd name="connsiteY45" fmla="*/ 202909 h 435684"/>
              <a:gd name="connsiteX46" fmla="*/ 242384 w 608748"/>
              <a:gd name="connsiteY46" fmla="*/ 215551 h 435684"/>
              <a:gd name="connsiteX47" fmla="*/ 181434 w 608748"/>
              <a:gd name="connsiteY47" fmla="*/ 214835 h 435684"/>
              <a:gd name="connsiteX48" fmla="*/ 158248 w 608748"/>
              <a:gd name="connsiteY48" fmla="*/ 212689 h 435684"/>
              <a:gd name="connsiteX49" fmla="*/ 156814 w 608748"/>
              <a:gd name="connsiteY49" fmla="*/ 207441 h 435684"/>
              <a:gd name="connsiteX50" fmla="*/ 226131 w 608748"/>
              <a:gd name="connsiteY50" fmla="*/ 200763 h 435684"/>
              <a:gd name="connsiteX51" fmla="*/ 305725 w 608748"/>
              <a:gd name="connsiteY51" fmla="*/ 194800 h 435684"/>
              <a:gd name="connsiteX52" fmla="*/ 371445 w 608748"/>
              <a:gd name="connsiteY52" fmla="*/ 167566 h 435684"/>
              <a:gd name="connsiteX53" fmla="*/ 374552 w 608748"/>
              <a:gd name="connsiteY53" fmla="*/ 214345 h 435684"/>
              <a:gd name="connsiteX54" fmla="*/ 374552 w 608748"/>
              <a:gd name="connsiteY54" fmla="*/ 214583 h 435684"/>
              <a:gd name="connsiteX55" fmla="*/ 402752 w 608748"/>
              <a:gd name="connsiteY55" fmla="*/ 211719 h 435684"/>
              <a:gd name="connsiteX56" fmla="*/ 438600 w 608748"/>
              <a:gd name="connsiteY56" fmla="*/ 212197 h 435684"/>
              <a:gd name="connsiteX57" fmla="*/ 436449 w 608748"/>
              <a:gd name="connsiteY57" fmla="*/ 170669 h 435684"/>
              <a:gd name="connsiteX58" fmla="*/ 371445 w 608748"/>
              <a:gd name="connsiteY58" fmla="*/ 167566 h 435684"/>
              <a:gd name="connsiteX59" fmla="*/ 364753 w 608748"/>
              <a:gd name="connsiteY59" fmla="*/ 149189 h 435684"/>
              <a:gd name="connsiteX60" fmla="*/ 444336 w 608748"/>
              <a:gd name="connsiteY60" fmla="*/ 152530 h 435684"/>
              <a:gd name="connsiteX61" fmla="*/ 452939 w 608748"/>
              <a:gd name="connsiteY61" fmla="*/ 159213 h 435684"/>
              <a:gd name="connsiteX62" fmla="*/ 457241 w 608748"/>
              <a:gd name="connsiteY62" fmla="*/ 218641 h 435684"/>
              <a:gd name="connsiteX63" fmla="*/ 448638 w 608748"/>
              <a:gd name="connsiteY63" fmla="*/ 229858 h 435684"/>
              <a:gd name="connsiteX64" fmla="*/ 373596 w 608748"/>
              <a:gd name="connsiteY64" fmla="*/ 231051 h 435684"/>
              <a:gd name="connsiteX65" fmla="*/ 367143 w 608748"/>
              <a:gd name="connsiteY65" fmla="*/ 218879 h 435684"/>
              <a:gd name="connsiteX66" fmla="*/ 364036 w 608748"/>
              <a:gd name="connsiteY66" fmla="*/ 215777 h 435684"/>
              <a:gd name="connsiteX67" fmla="*/ 354716 w 608748"/>
              <a:gd name="connsiteY67" fmla="*/ 159213 h 435684"/>
              <a:gd name="connsiteX68" fmla="*/ 364753 w 608748"/>
              <a:gd name="connsiteY68" fmla="*/ 149189 h 435684"/>
              <a:gd name="connsiteX69" fmla="*/ 307408 w 608748"/>
              <a:gd name="connsiteY69" fmla="*/ 137304 h 435684"/>
              <a:gd name="connsiteX70" fmla="*/ 309320 w 608748"/>
              <a:gd name="connsiteY70" fmla="*/ 150398 h 435684"/>
              <a:gd name="connsiteX71" fmla="*/ 229019 w 608748"/>
              <a:gd name="connsiteY71" fmla="*/ 157064 h 435684"/>
              <a:gd name="connsiteX72" fmla="*/ 147522 w 608748"/>
              <a:gd name="connsiteY72" fmla="*/ 152540 h 435684"/>
              <a:gd name="connsiteX73" fmla="*/ 148717 w 608748"/>
              <a:gd name="connsiteY73" fmla="*/ 144208 h 435684"/>
              <a:gd name="connsiteX74" fmla="*/ 229019 w 608748"/>
              <a:gd name="connsiteY74" fmla="*/ 143494 h 435684"/>
              <a:gd name="connsiteX75" fmla="*/ 307408 w 608748"/>
              <a:gd name="connsiteY75" fmla="*/ 137304 h 435684"/>
              <a:gd name="connsiteX76" fmla="*/ 284408 w 608748"/>
              <a:gd name="connsiteY76" fmla="*/ 89243 h 435684"/>
              <a:gd name="connsiteX77" fmla="*/ 319608 w 608748"/>
              <a:gd name="connsiteY77" fmla="*/ 94320 h 435684"/>
              <a:gd name="connsiteX78" fmla="*/ 319608 w 608748"/>
              <a:gd name="connsiteY78" fmla="*/ 105550 h 435684"/>
              <a:gd name="connsiteX79" fmla="*/ 289727 w 608748"/>
              <a:gd name="connsiteY79" fmla="*/ 109134 h 435684"/>
              <a:gd name="connsiteX80" fmla="*/ 239766 w 608748"/>
              <a:gd name="connsiteY80" fmla="*/ 109372 h 435684"/>
              <a:gd name="connsiteX81" fmla="*/ 155859 w 608748"/>
              <a:gd name="connsiteY81" fmla="*/ 108895 h 435684"/>
              <a:gd name="connsiteX82" fmla="*/ 154664 w 608748"/>
              <a:gd name="connsiteY82" fmla="*/ 109134 h 435684"/>
              <a:gd name="connsiteX83" fmla="*/ 141995 w 608748"/>
              <a:gd name="connsiteY83" fmla="*/ 107700 h 435684"/>
              <a:gd name="connsiteX84" fmla="*/ 141995 w 608748"/>
              <a:gd name="connsiteY84" fmla="*/ 96470 h 435684"/>
              <a:gd name="connsiteX85" fmla="*/ 247415 w 608748"/>
              <a:gd name="connsiteY85" fmla="*/ 92408 h 435684"/>
              <a:gd name="connsiteX86" fmla="*/ 284408 w 608748"/>
              <a:gd name="connsiteY86" fmla="*/ 89243 h 435684"/>
              <a:gd name="connsiteX87" fmla="*/ 430971 w 608748"/>
              <a:gd name="connsiteY87" fmla="*/ 43221 h 435684"/>
              <a:gd name="connsiteX88" fmla="*/ 289939 w 608748"/>
              <a:gd name="connsiteY88" fmla="*/ 47757 h 435684"/>
              <a:gd name="connsiteX89" fmla="*/ 159186 w 608748"/>
              <a:gd name="connsiteY89" fmla="*/ 55395 h 435684"/>
              <a:gd name="connsiteX90" fmla="*/ 117116 w 608748"/>
              <a:gd name="connsiteY90" fmla="*/ 58259 h 435684"/>
              <a:gd name="connsiteX91" fmla="*/ 116877 w 608748"/>
              <a:gd name="connsiteY91" fmla="*/ 58259 h 435684"/>
              <a:gd name="connsiteX92" fmla="*/ 110423 w 608748"/>
              <a:gd name="connsiteY92" fmla="*/ 183574 h 435684"/>
              <a:gd name="connsiteX93" fmla="*/ 110423 w 608748"/>
              <a:gd name="connsiteY93" fmla="*/ 285020 h 435684"/>
              <a:gd name="connsiteX94" fmla="*/ 135761 w 608748"/>
              <a:gd name="connsiteY94" fmla="*/ 283111 h 435684"/>
              <a:gd name="connsiteX95" fmla="*/ 248108 w 608748"/>
              <a:gd name="connsiteY95" fmla="*/ 281440 h 435684"/>
              <a:gd name="connsiteX96" fmla="*/ 387944 w 608748"/>
              <a:gd name="connsiteY96" fmla="*/ 285736 h 435684"/>
              <a:gd name="connsiteX97" fmla="*/ 454157 w 608748"/>
              <a:gd name="connsiteY97" fmla="*/ 282395 h 435684"/>
              <a:gd name="connsiteX98" fmla="*/ 499813 w 608748"/>
              <a:gd name="connsiteY98" fmla="*/ 281201 h 435684"/>
              <a:gd name="connsiteX99" fmla="*/ 498618 w 608748"/>
              <a:gd name="connsiteY99" fmla="*/ 243248 h 435684"/>
              <a:gd name="connsiteX100" fmla="*/ 498140 w 608748"/>
              <a:gd name="connsiteY100" fmla="*/ 175220 h 435684"/>
              <a:gd name="connsiteX101" fmla="*/ 495988 w 608748"/>
              <a:gd name="connsiteY101" fmla="*/ 91438 h 435684"/>
              <a:gd name="connsiteX102" fmla="*/ 496227 w 608748"/>
              <a:gd name="connsiteY102" fmla="*/ 62556 h 435684"/>
              <a:gd name="connsiteX103" fmla="*/ 495988 w 608748"/>
              <a:gd name="connsiteY103" fmla="*/ 52530 h 435684"/>
              <a:gd name="connsiteX104" fmla="*/ 495749 w 608748"/>
              <a:gd name="connsiteY104" fmla="*/ 51337 h 435684"/>
              <a:gd name="connsiteX105" fmla="*/ 494554 w 608748"/>
              <a:gd name="connsiteY105" fmla="*/ 50382 h 435684"/>
              <a:gd name="connsiteX106" fmla="*/ 431927 w 608748"/>
              <a:gd name="connsiteY106" fmla="*/ 43221 h 435684"/>
              <a:gd name="connsiteX107" fmla="*/ 430971 w 608748"/>
              <a:gd name="connsiteY107" fmla="*/ 43221 h 435684"/>
              <a:gd name="connsiteX108" fmla="*/ 531665 w 608748"/>
              <a:gd name="connsiteY108" fmla="*/ 346 h 435684"/>
              <a:gd name="connsiteX109" fmla="*/ 555508 w 608748"/>
              <a:gd name="connsiteY109" fmla="*/ 10043 h 435684"/>
              <a:gd name="connsiteX110" fmla="*/ 569612 w 608748"/>
              <a:gd name="connsiteY110" fmla="*/ 77355 h 435684"/>
              <a:gd name="connsiteX111" fmla="*/ 566743 w 608748"/>
              <a:gd name="connsiteY111" fmla="*/ 163047 h 435684"/>
              <a:gd name="connsiteX112" fmla="*/ 565070 w 608748"/>
              <a:gd name="connsiteY112" fmla="*/ 300058 h 435684"/>
              <a:gd name="connsiteX113" fmla="*/ 476148 w 608748"/>
              <a:gd name="connsiteY113" fmla="*/ 334430 h 435684"/>
              <a:gd name="connsiteX114" fmla="*/ 402286 w 608748"/>
              <a:gd name="connsiteY114" fmla="*/ 329656 h 435684"/>
              <a:gd name="connsiteX115" fmla="*/ 301891 w 608748"/>
              <a:gd name="connsiteY115" fmla="*/ 331089 h 435684"/>
              <a:gd name="connsiteX116" fmla="*/ 136000 w 608748"/>
              <a:gd name="connsiteY116" fmla="*/ 330134 h 435684"/>
              <a:gd name="connsiteX117" fmla="*/ 57596 w 608748"/>
              <a:gd name="connsiteY117" fmla="*/ 319392 h 435684"/>
              <a:gd name="connsiteX118" fmla="*/ 50186 w 608748"/>
              <a:gd name="connsiteY118" fmla="*/ 311993 h 435684"/>
              <a:gd name="connsiteX119" fmla="*/ 47556 w 608748"/>
              <a:gd name="connsiteY119" fmla="*/ 306980 h 435684"/>
              <a:gd name="connsiteX120" fmla="*/ 52098 w 608748"/>
              <a:gd name="connsiteY120" fmla="*/ 297194 h 435684"/>
              <a:gd name="connsiteX121" fmla="*/ 52337 w 608748"/>
              <a:gd name="connsiteY121" fmla="*/ 83561 h 435684"/>
              <a:gd name="connsiteX122" fmla="*/ 64528 w 608748"/>
              <a:gd name="connsiteY122" fmla="*/ 16965 h 435684"/>
              <a:gd name="connsiteX123" fmla="*/ 135522 w 608748"/>
              <a:gd name="connsiteY123" fmla="*/ 2882 h 435684"/>
              <a:gd name="connsiteX124" fmla="*/ 379817 w 608748"/>
              <a:gd name="connsiteY124" fmla="*/ 7656 h 435684"/>
              <a:gd name="connsiteX125" fmla="*/ 505311 w 608748"/>
              <a:gd name="connsiteY125" fmla="*/ 495 h 435684"/>
              <a:gd name="connsiteX126" fmla="*/ 531665 w 608748"/>
              <a:gd name="connsiteY126" fmla="*/ 346 h 4356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Lst>
            <a:rect l="l" t="t" r="r" b="b"/>
            <a:pathLst>
              <a:path w="608748" h="435684">
                <a:moveTo>
                  <a:pt x="45654" y="373097"/>
                </a:moveTo>
                <a:cubicBezTo>
                  <a:pt x="44220" y="380259"/>
                  <a:pt x="43503" y="387421"/>
                  <a:pt x="43981" y="394821"/>
                </a:cubicBezTo>
                <a:cubicBezTo>
                  <a:pt x="57127" y="395537"/>
                  <a:pt x="70273" y="395060"/>
                  <a:pt x="83419" y="394821"/>
                </a:cubicBezTo>
                <a:cubicBezTo>
                  <a:pt x="82702" y="387659"/>
                  <a:pt x="82463" y="380498"/>
                  <a:pt x="82224" y="373336"/>
                </a:cubicBezTo>
                <a:cubicBezTo>
                  <a:pt x="70034" y="373336"/>
                  <a:pt x="57844" y="373097"/>
                  <a:pt x="45654" y="373097"/>
                </a:cubicBezTo>
                <a:close/>
                <a:moveTo>
                  <a:pt x="510541" y="369755"/>
                </a:moveTo>
                <a:cubicBezTo>
                  <a:pt x="513887" y="379065"/>
                  <a:pt x="514604" y="389330"/>
                  <a:pt x="514843" y="399595"/>
                </a:cubicBezTo>
                <a:cubicBezTo>
                  <a:pt x="526316" y="399834"/>
                  <a:pt x="538028" y="400550"/>
                  <a:pt x="549501" y="400789"/>
                </a:cubicBezTo>
                <a:cubicBezTo>
                  <a:pt x="549740" y="400789"/>
                  <a:pt x="549740" y="400789"/>
                  <a:pt x="549979" y="400789"/>
                </a:cubicBezTo>
                <a:cubicBezTo>
                  <a:pt x="553564" y="400312"/>
                  <a:pt x="556910" y="400073"/>
                  <a:pt x="560496" y="400550"/>
                </a:cubicBezTo>
                <a:cubicBezTo>
                  <a:pt x="559778" y="392911"/>
                  <a:pt x="559300" y="385511"/>
                  <a:pt x="559062" y="377872"/>
                </a:cubicBezTo>
                <a:cubicBezTo>
                  <a:pt x="549501" y="378349"/>
                  <a:pt x="538745" y="375723"/>
                  <a:pt x="529902" y="374768"/>
                </a:cubicBezTo>
                <a:cubicBezTo>
                  <a:pt x="522970" y="373813"/>
                  <a:pt x="516039" y="372142"/>
                  <a:pt x="510541" y="369755"/>
                </a:cubicBezTo>
                <a:close/>
                <a:moveTo>
                  <a:pt x="99911" y="361161"/>
                </a:moveTo>
                <a:cubicBezTo>
                  <a:pt x="100150" y="362116"/>
                  <a:pt x="100389" y="363071"/>
                  <a:pt x="100389" y="364265"/>
                </a:cubicBezTo>
                <a:cubicBezTo>
                  <a:pt x="100389" y="375723"/>
                  <a:pt x="100628" y="387421"/>
                  <a:pt x="102062" y="398879"/>
                </a:cubicBezTo>
                <a:cubicBezTo>
                  <a:pt x="121184" y="396969"/>
                  <a:pt x="140544" y="395060"/>
                  <a:pt x="159665" y="393389"/>
                </a:cubicBezTo>
                <a:cubicBezTo>
                  <a:pt x="160143" y="386704"/>
                  <a:pt x="160621" y="380020"/>
                  <a:pt x="161099" y="373336"/>
                </a:cubicBezTo>
                <a:cubicBezTo>
                  <a:pt x="142934" y="372859"/>
                  <a:pt x="124530" y="372381"/>
                  <a:pt x="106604" y="369755"/>
                </a:cubicBezTo>
                <a:cubicBezTo>
                  <a:pt x="101823" y="369039"/>
                  <a:pt x="100628" y="364742"/>
                  <a:pt x="101584" y="361161"/>
                </a:cubicBezTo>
                <a:cubicBezTo>
                  <a:pt x="100867" y="361161"/>
                  <a:pt x="100389" y="361161"/>
                  <a:pt x="99911" y="361161"/>
                </a:cubicBezTo>
                <a:close/>
                <a:moveTo>
                  <a:pt x="313353" y="337050"/>
                </a:moveTo>
                <a:cubicBezTo>
                  <a:pt x="369282" y="336573"/>
                  <a:pt x="425451" y="336573"/>
                  <a:pt x="481381" y="339676"/>
                </a:cubicBezTo>
                <a:cubicBezTo>
                  <a:pt x="508868" y="341347"/>
                  <a:pt x="536116" y="343257"/>
                  <a:pt x="563364" y="346361"/>
                </a:cubicBezTo>
                <a:cubicBezTo>
                  <a:pt x="574598" y="347554"/>
                  <a:pt x="600172" y="345406"/>
                  <a:pt x="607343" y="356387"/>
                </a:cubicBezTo>
                <a:cubicBezTo>
                  <a:pt x="610689" y="361639"/>
                  <a:pt x="607582" y="366652"/>
                  <a:pt x="603040" y="368800"/>
                </a:cubicBezTo>
                <a:cubicBezTo>
                  <a:pt x="607343" y="386704"/>
                  <a:pt x="604953" y="405563"/>
                  <a:pt x="605670" y="423706"/>
                </a:cubicBezTo>
                <a:cubicBezTo>
                  <a:pt x="605670" y="425855"/>
                  <a:pt x="604714" y="427287"/>
                  <a:pt x="603518" y="428481"/>
                </a:cubicBezTo>
                <a:cubicBezTo>
                  <a:pt x="602801" y="430390"/>
                  <a:pt x="601367" y="432061"/>
                  <a:pt x="599694" y="433255"/>
                </a:cubicBezTo>
                <a:cubicBezTo>
                  <a:pt x="598021" y="434687"/>
                  <a:pt x="596348" y="434926"/>
                  <a:pt x="593958" y="435404"/>
                </a:cubicBezTo>
                <a:cubicBezTo>
                  <a:pt x="591568" y="436120"/>
                  <a:pt x="589417" y="435404"/>
                  <a:pt x="587504" y="433971"/>
                </a:cubicBezTo>
                <a:cubicBezTo>
                  <a:pt x="583919" y="433971"/>
                  <a:pt x="578661" y="433971"/>
                  <a:pt x="576510" y="433971"/>
                </a:cubicBezTo>
                <a:cubicBezTo>
                  <a:pt x="569817" y="434449"/>
                  <a:pt x="563364" y="435165"/>
                  <a:pt x="556671" y="435165"/>
                </a:cubicBezTo>
                <a:cubicBezTo>
                  <a:pt x="527511" y="434926"/>
                  <a:pt x="498590" y="431584"/>
                  <a:pt x="469430" y="430152"/>
                </a:cubicBezTo>
                <a:cubicBezTo>
                  <a:pt x="408720" y="427287"/>
                  <a:pt x="348010" y="428242"/>
                  <a:pt x="287300" y="429913"/>
                </a:cubicBezTo>
                <a:cubicBezTo>
                  <a:pt x="222526" y="431584"/>
                  <a:pt x="156797" y="437552"/>
                  <a:pt x="92024" y="432539"/>
                </a:cubicBezTo>
                <a:cubicBezTo>
                  <a:pt x="74097" y="431107"/>
                  <a:pt x="18646" y="437075"/>
                  <a:pt x="9802" y="417499"/>
                </a:cubicBezTo>
                <a:cubicBezTo>
                  <a:pt x="9563" y="417022"/>
                  <a:pt x="9324" y="416545"/>
                  <a:pt x="9324" y="416067"/>
                </a:cubicBezTo>
                <a:cubicBezTo>
                  <a:pt x="3587" y="406280"/>
                  <a:pt x="2870" y="393389"/>
                  <a:pt x="1914" y="382646"/>
                </a:cubicBezTo>
                <a:cubicBezTo>
                  <a:pt x="958" y="374530"/>
                  <a:pt x="-3583" y="354716"/>
                  <a:pt x="5978" y="349941"/>
                </a:cubicBezTo>
                <a:cubicBezTo>
                  <a:pt x="8129" y="348748"/>
                  <a:pt x="10041" y="348509"/>
                  <a:pt x="11475" y="348748"/>
                </a:cubicBezTo>
                <a:cubicBezTo>
                  <a:pt x="28445" y="341586"/>
                  <a:pt x="49957" y="343973"/>
                  <a:pt x="68122" y="343496"/>
                </a:cubicBezTo>
                <a:cubicBezTo>
                  <a:pt x="94653" y="342780"/>
                  <a:pt x="120945" y="342064"/>
                  <a:pt x="147236" y="341347"/>
                </a:cubicBezTo>
                <a:cubicBezTo>
                  <a:pt x="202688" y="339676"/>
                  <a:pt x="257901" y="337767"/>
                  <a:pt x="313353" y="337050"/>
                </a:cubicBezTo>
                <a:close/>
                <a:moveTo>
                  <a:pt x="305725" y="194800"/>
                </a:moveTo>
                <a:cubicBezTo>
                  <a:pt x="310984" y="193607"/>
                  <a:pt x="314808" y="198139"/>
                  <a:pt x="313852" y="202909"/>
                </a:cubicBezTo>
                <a:cubicBezTo>
                  <a:pt x="310745" y="222468"/>
                  <a:pt x="255052" y="215789"/>
                  <a:pt x="242384" y="215551"/>
                </a:cubicBezTo>
                <a:cubicBezTo>
                  <a:pt x="222067" y="215551"/>
                  <a:pt x="201750" y="215074"/>
                  <a:pt x="181434" y="214835"/>
                </a:cubicBezTo>
                <a:cubicBezTo>
                  <a:pt x="176175" y="214597"/>
                  <a:pt x="159683" y="212450"/>
                  <a:pt x="158248" y="212689"/>
                </a:cubicBezTo>
                <a:cubicBezTo>
                  <a:pt x="154902" y="213166"/>
                  <a:pt x="153707" y="208634"/>
                  <a:pt x="156814" y="207441"/>
                </a:cubicBezTo>
                <a:cubicBezTo>
                  <a:pt x="177370" y="199331"/>
                  <a:pt x="203185" y="201478"/>
                  <a:pt x="226131" y="200763"/>
                </a:cubicBezTo>
                <a:cubicBezTo>
                  <a:pt x="250511" y="200286"/>
                  <a:pt x="288516" y="198854"/>
                  <a:pt x="305725" y="194800"/>
                </a:cubicBezTo>
                <a:close/>
                <a:moveTo>
                  <a:pt x="371445" y="167566"/>
                </a:moveTo>
                <a:cubicBezTo>
                  <a:pt x="372162" y="183079"/>
                  <a:pt x="373118" y="198831"/>
                  <a:pt x="374552" y="214345"/>
                </a:cubicBezTo>
                <a:cubicBezTo>
                  <a:pt x="374552" y="214345"/>
                  <a:pt x="374552" y="214345"/>
                  <a:pt x="374552" y="214583"/>
                </a:cubicBezTo>
                <a:cubicBezTo>
                  <a:pt x="383394" y="211481"/>
                  <a:pt x="393671" y="211958"/>
                  <a:pt x="402752" y="211719"/>
                </a:cubicBezTo>
                <a:cubicBezTo>
                  <a:pt x="414702" y="211719"/>
                  <a:pt x="426651" y="211958"/>
                  <a:pt x="438600" y="212197"/>
                </a:cubicBezTo>
                <a:cubicBezTo>
                  <a:pt x="437405" y="198354"/>
                  <a:pt x="438122" y="184511"/>
                  <a:pt x="436449" y="170669"/>
                </a:cubicBezTo>
                <a:cubicBezTo>
                  <a:pt x="414702" y="170907"/>
                  <a:pt x="392715" y="171623"/>
                  <a:pt x="371445" y="167566"/>
                </a:cubicBezTo>
                <a:close/>
                <a:moveTo>
                  <a:pt x="364753" y="149189"/>
                </a:moveTo>
                <a:cubicBezTo>
                  <a:pt x="391281" y="153962"/>
                  <a:pt x="417569" y="152769"/>
                  <a:pt x="444336" y="152530"/>
                </a:cubicBezTo>
                <a:cubicBezTo>
                  <a:pt x="447921" y="152530"/>
                  <a:pt x="452222" y="155394"/>
                  <a:pt x="452939" y="159213"/>
                </a:cubicBezTo>
                <a:cubicBezTo>
                  <a:pt x="456524" y="179022"/>
                  <a:pt x="453656" y="198831"/>
                  <a:pt x="457241" y="218641"/>
                </a:cubicBezTo>
                <a:cubicBezTo>
                  <a:pt x="458197" y="224130"/>
                  <a:pt x="454851" y="229858"/>
                  <a:pt x="448638" y="229858"/>
                </a:cubicBezTo>
                <a:cubicBezTo>
                  <a:pt x="423544" y="229619"/>
                  <a:pt x="398450" y="231290"/>
                  <a:pt x="373596" y="231051"/>
                </a:cubicBezTo>
                <a:cubicBezTo>
                  <a:pt x="367382" y="231051"/>
                  <a:pt x="364036" y="223653"/>
                  <a:pt x="367143" y="218879"/>
                </a:cubicBezTo>
                <a:cubicBezTo>
                  <a:pt x="365709" y="218402"/>
                  <a:pt x="364514" y="217447"/>
                  <a:pt x="364036" y="215777"/>
                </a:cubicBezTo>
                <a:cubicBezTo>
                  <a:pt x="357823" y="197638"/>
                  <a:pt x="357345" y="178067"/>
                  <a:pt x="354716" y="159213"/>
                </a:cubicBezTo>
                <a:cubicBezTo>
                  <a:pt x="353760" y="153007"/>
                  <a:pt x="358301" y="148234"/>
                  <a:pt x="364753" y="149189"/>
                </a:cubicBezTo>
                <a:close/>
                <a:moveTo>
                  <a:pt x="307408" y="137304"/>
                </a:moveTo>
                <a:cubicBezTo>
                  <a:pt x="314339" y="138018"/>
                  <a:pt x="317207" y="148493"/>
                  <a:pt x="309320" y="150398"/>
                </a:cubicBezTo>
                <a:cubicBezTo>
                  <a:pt x="283748" y="156111"/>
                  <a:pt x="255069" y="155873"/>
                  <a:pt x="229019" y="157064"/>
                </a:cubicBezTo>
                <a:cubicBezTo>
                  <a:pt x="201534" y="158254"/>
                  <a:pt x="174528" y="158254"/>
                  <a:pt x="147522" y="152540"/>
                </a:cubicBezTo>
                <a:cubicBezTo>
                  <a:pt x="142981" y="151350"/>
                  <a:pt x="143937" y="143732"/>
                  <a:pt x="148717" y="144208"/>
                </a:cubicBezTo>
                <a:cubicBezTo>
                  <a:pt x="175484" y="146589"/>
                  <a:pt x="202251" y="146112"/>
                  <a:pt x="229019" y="143494"/>
                </a:cubicBezTo>
                <a:cubicBezTo>
                  <a:pt x="254352" y="141113"/>
                  <a:pt x="282075" y="134685"/>
                  <a:pt x="307408" y="137304"/>
                </a:cubicBezTo>
                <a:close/>
                <a:moveTo>
                  <a:pt x="284408" y="89243"/>
                </a:moveTo>
                <a:cubicBezTo>
                  <a:pt x="297915" y="88466"/>
                  <a:pt x="311122" y="89064"/>
                  <a:pt x="319608" y="94320"/>
                </a:cubicBezTo>
                <a:cubicBezTo>
                  <a:pt x="323911" y="96948"/>
                  <a:pt x="323911" y="102921"/>
                  <a:pt x="319608" y="105550"/>
                </a:cubicBezTo>
                <a:cubicBezTo>
                  <a:pt x="311002" y="111045"/>
                  <a:pt x="299767" y="109134"/>
                  <a:pt x="289727" y="109134"/>
                </a:cubicBezTo>
                <a:cubicBezTo>
                  <a:pt x="272994" y="109134"/>
                  <a:pt x="256499" y="109134"/>
                  <a:pt x="239766" y="109372"/>
                </a:cubicBezTo>
                <a:cubicBezTo>
                  <a:pt x="212036" y="109372"/>
                  <a:pt x="183589" y="111045"/>
                  <a:pt x="155859" y="108895"/>
                </a:cubicBezTo>
                <a:cubicBezTo>
                  <a:pt x="155381" y="109134"/>
                  <a:pt x="154903" y="109134"/>
                  <a:pt x="154664" y="109134"/>
                </a:cubicBezTo>
                <a:cubicBezTo>
                  <a:pt x="150361" y="108656"/>
                  <a:pt x="146297" y="108178"/>
                  <a:pt x="141995" y="107700"/>
                </a:cubicBezTo>
                <a:cubicBezTo>
                  <a:pt x="134584" y="107700"/>
                  <a:pt x="135062" y="97426"/>
                  <a:pt x="141995" y="96470"/>
                </a:cubicBezTo>
                <a:cubicBezTo>
                  <a:pt x="176657" y="92408"/>
                  <a:pt x="212514" y="93364"/>
                  <a:pt x="247415" y="92408"/>
                </a:cubicBezTo>
                <a:cubicBezTo>
                  <a:pt x="257097" y="92170"/>
                  <a:pt x="270902" y="90019"/>
                  <a:pt x="284408" y="89243"/>
                </a:cubicBezTo>
                <a:close/>
                <a:moveTo>
                  <a:pt x="430971" y="43221"/>
                </a:moveTo>
                <a:cubicBezTo>
                  <a:pt x="383880" y="41550"/>
                  <a:pt x="334878" y="45847"/>
                  <a:pt x="289939" y="47757"/>
                </a:cubicBezTo>
                <a:cubicBezTo>
                  <a:pt x="246195" y="49666"/>
                  <a:pt x="202691" y="52530"/>
                  <a:pt x="159186" y="55395"/>
                </a:cubicBezTo>
                <a:cubicBezTo>
                  <a:pt x="145322" y="56350"/>
                  <a:pt x="131219" y="57304"/>
                  <a:pt x="117116" y="58259"/>
                </a:cubicBezTo>
                <a:cubicBezTo>
                  <a:pt x="117116" y="58259"/>
                  <a:pt x="117116" y="58259"/>
                  <a:pt x="116877" y="58259"/>
                </a:cubicBezTo>
                <a:cubicBezTo>
                  <a:pt x="112813" y="100031"/>
                  <a:pt x="109467" y="141087"/>
                  <a:pt x="110423" y="183574"/>
                </a:cubicBezTo>
                <a:cubicBezTo>
                  <a:pt x="111140" y="216753"/>
                  <a:pt x="120223" y="252796"/>
                  <a:pt x="110423" y="285020"/>
                </a:cubicBezTo>
                <a:cubicBezTo>
                  <a:pt x="119028" y="284304"/>
                  <a:pt x="127394" y="283827"/>
                  <a:pt x="135761" y="283111"/>
                </a:cubicBezTo>
                <a:cubicBezTo>
                  <a:pt x="172811" y="279769"/>
                  <a:pt x="211057" y="279530"/>
                  <a:pt x="248108" y="281440"/>
                </a:cubicBezTo>
                <a:cubicBezTo>
                  <a:pt x="295198" y="284065"/>
                  <a:pt x="340854" y="287885"/>
                  <a:pt x="387944" y="285736"/>
                </a:cubicBezTo>
                <a:cubicBezTo>
                  <a:pt x="409935" y="284782"/>
                  <a:pt x="431927" y="283349"/>
                  <a:pt x="454157" y="282395"/>
                </a:cubicBezTo>
                <a:cubicBezTo>
                  <a:pt x="468260" y="281917"/>
                  <a:pt x="485471" y="278814"/>
                  <a:pt x="499813" y="281201"/>
                </a:cubicBezTo>
                <a:cubicBezTo>
                  <a:pt x="497423" y="269028"/>
                  <a:pt x="498857" y="255183"/>
                  <a:pt x="498618" y="243248"/>
                </a:cubicBezTo>
                <a:cubicBezTo>
                  <a:pt x="497901" y="220572"/>
                  <a:pt x="498140" y="197896"/>
                  <a:pt x="498140" y="175220"/>
                </a:cubicBezTo>
                <a:cubicBezTo>
                  <a:pt x="498140" y="147293"/>
                  <a:pt x="495988" y="119365"/>
                  <a:pt x="495988" y="91438"/>
                </a:cubicBezTo>
                <a:cubicBezTo>
                  <a:pt x="495988" y="81651"/>
                  <a:pt x="496466" y="72104"/>
                  <a:pt x="496227" y="62556"/>
                </a:cubicBezTo>
                <a:cubicBezTo>
                  <a:pt x="496227" y="59214"/>
                  <a:pt x="496227" y="55872"/>
                  <a:pt x="495988" y="52530"/>
                </a:cubicBezTo>
                <a:cubicBezTo>
                  <a:pt x="495749" y="52053"/>
                  <a:pt x="495749" y="51814"/>
                  <a:pt x="495749" y="51337"/>
                </a:cubicBezTo>
                <a:cubicBezTo>
                  <a:pt x="495271" y="51098"/>
                  <a:pt x="495032" y="50860"/>
                  <a:pt x="494554" y="50382"/>
                </a:cubicBezTo>
                <a:cubicBezTo>
                  <a:pt x="474475" y="46324"/>
                  <a:pt x="453440" y="44176"/>
                  <a:pt x="431927" y="43221"/>
                </a:cubicBezTo>
                <a:cubicBezTo>
                  <a:pt x="431688" y="43221"/>
                  <a:pt x="431449" y="43221"/>
                  <a:pt x="430971" y="43221"/>
                </a:cubicBezTo>
                <a:close/>
                <a:moveTo>
                  <a:pt x="531665" y="346"/>
                </a:moveTo>
                <a:cubicBezTo>
                  <a:pt x="541107" y="1151"/>
                  <a:pt x="550130" y="3598"/>
                  <a:pt x="555508" y="10043"/>
                </a:cubicBezTo>
                <a:cubicBezTo>
                  <a:pt x="569851" y="27229"/>
                  <a:pt x="570568" y="56350"/>
                  <a:pt x="569612" y="77355"/>
                </a:cubicBezTo>
                <a:cubicBezTo>
                  <a:pt x="568655" y="105998"/>
                  <a:pt x="565070" y="134403"/>
                  <a:pt x="566743" y="163047"/>
                </a:cubicBezTo>
                <a:cubicBezTo>
                  <a:pt x="569612" y="206251"/>
                  <a:pt x="578934" y="258048"/>
                  <a:pt x="565070" y="300058"/>
                </a:cubicBezTo>
                <a:cubicBezTo>
                  <a:pt x="552640" y="337772"/>
                  <a:pt x="509613" y="335624"/>
                  <a:pt x="476148" y="334430"/>
                </a:cubicBezTo>
                <a:cubicBezTo>
                  <a:pt x="451289" y="333714"/>
                  <a:pt x="426907" y="331089"/>
                  <a:pt x="402286" y="329656"/>
                </a:cubicBezTo>
                <a:cubicBezTo>
                  <a:pt x="369060" y="327985"/>
                  <a:pt x="335356" y="331089"/>
                  <a:pt x="301891" y="331089"/>
                </a:cubicBezTo>
                <a:cubicBezTo>
                  <a:pt x="246674" y="330850"/>
                  <a:pt x="191217" y="331089"/>
                  <a:pt x="136000" y="330134"/>
                </a:cubicBezTo>
                <a:cubicBezTo>
                  <a:pt x="118550" y="329656"/>
                  <a:pt x="77436" y="332759"/>
                  <a:pt x="57596" y="319392"/>
                </a:cubicBezTo>
                <a:cubicBezTo>
                  <a:pt x="53771" y="320108"/>
                  <a:pt x="49230" y="317005"/>
                  <a:pt x="50186" y="311993"/>
                </a:cubicBezTo>
                <a:cubicBezTo>
                  <a:pt x="48990" y="310561"/>
                  <a:pt x="48273" y="308890"/>
                  <a:pt x="47556" y="306980"/>
                </a:cubicBezTo>
                <a:cubicBezTo>
                  <a:pt x="45883" y="302206"/>
                  <a:pt x="48512" y="298626"/>
                  <a:pt x="52098" y="297194"/>
                </a:cubicBezTo>
                <a:cubicBezTo>
                  <a:pt x="61181" y="227495"/>
                  <a:pt x="58074" y="153260"/>
                  <a:pt x="52337" y="83561"/>
                </a:cubicBezTo>
                <a:cubicBezTo>
                  <a:pt x="50186" y="60169"/>
                  <a:pt x="47078" y="35106"/>
                  <a:pt x="64528" y="16965"/>
                </a:cubicBezTo>
                <a:cubicBezTo>
                  <a:pt x="80543" y="17"/>
                  <a:pt x="114725" y="4075"/>
                  <a:pt x="135522" y="2882"/>
                </a:cubicBezTo>
                <a:cubicBezTo>
                  <a:pt x="217272" y="-2370"/>
                  <a:pt x="298305" y="11236"/>
                  <a:pt x="379817" y="7656"/>
                </a:cubicBezTo>
                <a:cubicBezTo>
                  <a:pt x="421648" y="5746"/>
                  <a:pt x="463479" y="733"/>
                  <a:pt x="505311" y="495"/>
                </a:cubicBezTo>
                <a:cubicBezTo>
                  <a:pt x="512362" y="376"/>
                  <a:pt x="522223" y="-460"/>
                  <a:pt x="531665" y="346"/>
                </a:cubicBezTo>
                <a:close/>
              </a:path>
            </a:pathLst>
          </a:custGeom>
          <a:solidFill>
            <a:srgbClr val="C9A769"/>
          </a:solidFill>
          <a:ln>
            <a:noFill/>
          </a:ln>
        </p:spPr>
        <p:txBody>
          <a:bodyPr/>
          <a:lstStyle/>
          <a:p>
            <a:endParaRPr lang="zh-CN" altLang="en-US"/>
          </a:p>
        </p:txBody>
      </p:sp>
      <p:sp>
        <p:nvSpPr>
          <p:cNvPr id="40" name="web_94976"/>
          <p:cNvSpPr>
            <a:spLocks noChangeAspect="1"/>
          </p:cNvSpPr>
          <p:nvPr/>
        </p:nvSpPr>
        <p:spPr bwMode="auto">
          <a:xfrm>
            <a:off x="5889590" y="3699135"/>
            <a:ext cx="609685" cy="548944"/>
          </a:xfrm>
          <a:custGeom>
            <a:avLst/>
            <a:gdLst>
              <a:gd name="T0" fmla="*/ 4667 w 4880"/>
              <a:gd name="T1" fmla="*/ 3547 h 4400"/>
              <a:gd name="T2" fmla="*/ 4600 w 4880"/>
              <a:gd name="T3" fmla="*/ 3547 h 4400"/>
              <a:gd name="T4" fmla="*/ 4600 w 4880"/>
              <a:gd name="T5" fmla="*/ 2407 h 4400"/>
              <a:gd name="T6" fmla="*/ 4185 w 4880"/>
              <a:gd name="T7" fmla="*/ 2000 h 4400"/>
              <a:gd name="T8" fmla="*/ 2547 w 4880"/>
              <a:gd name="T9" fmla="*/ 2000 h 4400"/>
              <a:gd name="T10" fmla="*/ 2547 w 4880"/>
              <a:gd name="T11" fmla="*/ 1227 h 4400"/>
              <a:gd name="T12" fmla="*/ 2827 w 4880"/>
              <a:gd name="T13" fmla="*/ 1227 h 4400"/>
              <a:gd name="T14" fmla="*/ 3040 w 4880"/>
              <a:gd name="T15" fmla="*/ 1013 h 4400"/>
              <a:gd name="T16" fmla="*/ 3040 w 4880"/>
              <a:gd name="T17" fmla="*/ 213 h 4400"/>
              <a:gd name="T18" fmla="*/ 2827 w 4880"/>
              <a:gd name="T19" fmla="*/ 0 h 4400"/>
              <a:gd name="T20" fmla="*/ 1907 w 4880"/>
              <a:gd name="T21" fmla="*/ 0 h 4400"/>
              <a:gd name="T22" fmla="*/ 1693 w 4880"/>
              <a:gd name="T23" fmla="*/ 213 h 4400"/>
              <a:gd name="T24" fmla="*/ 1693 w 4880"/>
              <a:gd name="T25" fmla="*/ 1013 h 4400"/>
              <a:gd name="T26" fmla="*/ 1907 w 4880"/>
              <a:gd name="T27" fmla="*/ 1227 h 4400"/>
              <a:gd name="T28" fmla="*/ 2147 w 4880"/>
              <a:gd name="T29" fmla="*/ 1227 h 4400"/>
              <a:gd name="T30" fmla="*/ 2147 w 4880"/>
              <a:gd name="T31" fmla="*/ 2000 h 4400"/>
              <a:gd name="T32" fmla="*/ 649 w 4880"/>
              <a:gd name="T33" fmla="*/ 2000 h 4400"/>
              <a:gd name="T34" fmla="*/ 240 w 4880"/>
              <a:gd name="T35" fmla="*/ 2407 h 4400"/>
              <a:gd name="T36" fmla="*/ 240 w 4880"/>
              <a:gd name="T37" fmla="*/ 3547 h 4400"/>
              <a:gd name="T38" fmla="*/ 213 w 4880"/>
              <a:gd name="T39" fmla="*/ 3547 h 4400"/>
              <a:gd name="T40" fmla="*/ 0 w 4880"/>
              <a:gd name="T41" fmla="*/ 3760 h 4400"/>
              <a:gd name="T42" fmla="*/ 0 w 4880"/>
              <a:gd name="T43" fmla="*/ 4187 h 4400"/>
              <a:gd name="T44" fmla="*/ 213 w 4880"/>
              <a:gd name="T45" fmla="*/ 4400 h 4400"/>
              <a:gd name="T46" fmla="*/ 720 w 4880"/>
              <a:gd name="T47" fmla="*/ 4400 h 4400"/>
              <a:gd name="T48" fmla="*/ 933 w 4880"/>
              <a:gd name="T49" fmla="*/ 4187 h 4400"/>
              <a:gd name="T50" fmla="*/ 933 w 4880"/>
              <a:gd name="T51" fmla="*/ 3760 h 4400"/>
              <a:gd name="T52" fmla="*/ 720 w 4880"/>
              <a:gd name="T53" fmla="*/ 3547 h 4400"/>
              <a:gd name="T54" fmla="*/ 640 w 4880"/>
              <a:gd name="T55" fmla="*/ 3547 h 4400"/>
              <a:gd name="T56" fmla="*/ 640 w 4880"/>
              <a:gd name="T57" fmla="*/ 2407 h 4400"/>
              <a:gd name="T58" fmla="*/ 649 w 4880"/>
              <a:gd name="T59" fmla="*/ 2400 h 4400"/>
              <a:gd name="T60" fmla="*/ 2147 w 4880"/>
              <a:gd name="T61" fmla="*/ 2400 h 4400"/>
              <a:gd name="T62" fmla="*/ 2147 w 4880"/>
              <a:gd name="T63" fmla="*/ 3547 h 4400"/>
              <a:gd name="T64" fmla="*/ 2107 w 4880"/>
              <a:gd name="T65" fmla="*/ 3547 h 4400"/>
              <a:gd name="T66" fmla="*/ 1893 w 4880"/>
              <a:gd name="T67" fmla="*/ 3760 h 4400"/>
              <a:gd name="T68" fmla="*/ 1893 w 4880"/>
              <a:gd name="T69" fmla="*/ 4187 h 4400"/>
              <a:gd name="T70" fmla="*/ 2107 w 4880"/>
              <a:gd name="T71" fmla="*/ 4400 h 4400"/>
              <a:gd name="T72" fmla="*/ 2613 w 4880"/>
              <a:gd name="T73" fmla="*/ 4400 h 4400"/>
              <a:gd name="T74" fmla="*/ 2827 w 4880"/>
              <a:gd name="T75" fmla="*/ 4187 h 4400"/>
              <a:gd name="T76" fmla="*/ 2827 w 4880"/>
              <a:gd name="T77" fmla="*/ 3760 h 4400"/>
              <a:gd name="T78" fmla="*/ 2613 w 4880"/>
              <a:gd name="T79" fmla="*/ 3547 h 4400"/>
              <a:gd name="T80" fmla="*/ 2547 w 4880"/>
              <a:gd name="T81" fmla="*/ 3547 h 4400"/>
              <a:gd name="T82" fmla="*/ 2547 w 4880"/>
              <a:gd name="T83" fmla="*/ 2400 h 4400"/>
              <a:gd name="T84" fmla="*/ 4185 w 4880"/>
              <a:gd name="T85" fmla="*/ 2400 h 4400"/>
              <a:gd name="T86" fmla="*/ 4200 w 4880"/>
              <a:gd name="T87" fmla="*/ 2407 h 4400"/>
              <a:gd name="T88" fmla="*/ 4200 w 4880"/>
              <a:gd name="T89" fmla="*/ 3547 h 4400"/>
              <a:gd name="T90" fmla="*/ 4160 w 4880"/>
              <a:gd name="T91" fmla="*/ 3547 h 4400"/>
              <a:gd name="T92" fmla="*/ 3947 w 4880"/>
              <a:gd name="T93" fmla="*/ 3760 h 4400"/>
              <a:gd name="T94" fmla="*/ 3947 w 4880"/>
              <a:gd name="T95" fmla="*/ 4187 h 4400"/>
              <a:gd name="T96" fmla="*/ 4160 w 4880"/>
              <a:gd name="T97" fmla="*/ 4400 h 4400"/>
              <a:gd name="T98" fmla="*/ 4667 w 4880"/>
              <a:gd name="T99" fmla="*/ 4400 h 4400"/>
              <a:gd name="T100" fmla="*/ 4880 w 4880"/>
              <a:gd name="T101" fmla="*/ 4187 h 4400"/>
              <a:gd name="T102" fmla="*/ 4880 w 4880"/>
              <a:gd name="T103" fmla="*/ 3760 h 4400"/>
              <a:gd name="T104" fmla="*/ 4667 w 4880"/>
              <a:gd name="T105" fmla="*/ 3547 h 4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4880" h="4400">
                <a:moveTo>
                  <a:pt x="4667" y="3547"/>
                </a:moveTo>
                <a:lnTo>
                  <a:pt x="4600" y="3547"/>
                </a:lnTo>
                <a:lnTo>
                  <a:pt x="4600" y="2407"/>
                </a:lnTo>
                <a:cubicBezTo>
                  <a:pt x="4600" y="2183"/>
                  <a:pt x="4414" y="2000"/>
                  <a:pt x="4185" y="2000"/>
                </a:cubicBezTo>
                <a:lnTo>
                  <a:pt x="2547" y="2000"/>
                </a:lnTo>
                <a:lnTo>
                  <a:pt x="2547" y="1227"/>
                </a:lnTo>
                <a:lnTo>
                  <a:pt x="2827" y="1227"/>
                </a:lnTo>
                <a:cubicBezTo>
                  <a:pt x="2944" y="1227"/>
                  <a:pt x="3040" y="1131"/>
                  <a:pt x="3040" y="1013"/>
                </a:cubicBezTo>
                <a:lnTo>
                  <a:pt x="3040" y="213"/>
                </a:lnTo>
                <a:cubicBezTo>
                  <a:pt x="3040" y="96"/>
                  <a:pt x="2944" y="0"/>
                  <a:pt x="2827" y="0"/>
                </a:cubicBezTo>
                <a:lnTo>
                  <a:pt x="1907" y="0"/>
                </a:lnTo>
                <a:cubicBezTo>
                  <a:pt x="1789" y="0"/>
                  <a:pt x="1693" y="96"/>
                  <a:pt x="1693" y="213"/>
                </a:cubicBezTo>
                <a:lnTo>
                  <a:pt x="1693" y="1013"/>
                </a:lnTo>
                <a:cubicBezTo>
                  <a:pt x="1693" y="1131"/>
                  <a:pt x="1789" y="1227"/>
                  <a:pt x="1907" y="1227"/>
                </a:cubicBezTo>
                <a:lnTo>
                  <a:pt x="2147" y="1227"/>
                </a:lnTo>
                <a:lnTo>
                  <a:pt x="2147" y="2000"/>
                </a:lnTo>
                <a:lnTo>
                  <a:pt x="649" y="2000"/>
                </a:lnTo>
                <a:cubicBezTo>
                  <a:pt x="420" y="2000"/>
                  <a:pt x="240" y="2179"/>
                  <a:pt x="240" y="2407"/>
                </a:cubicBezTo>
                <a:lnTo>
                  <a:pt x="240" y="3547"/>
                </a:lnTo>
                <a:lnTo>
                  <a:pt x="213" y="3547"/>
                </a:lnTo>
                <a:cubicBezTo>
                  <a:pt x="96" y="3547"/>
                  <a:pt x="0" y="3642"/>
                  <a:pt x="0" y="3760"/>
                </a:cubicBezTo>
                <a:lnTo>
                  <a:pt x="0" y="4187"/>
                </a:lnTo>
                <a:cubicBezTo>
                  <a:pt x="0" y="4304"/>
                  <a:pt x="96" y="4400"/>
                  <a:pt x="213" y="4400"/>
                </a:cubicBezTo>
                <a:lnTo>
                  <a:pt x="720" y="4400"/>
                </a:lnTo>
                <a:cubicBezTo>
                  <a:pt x="838" y="4400"/>
                  <a:pt x="933" y="4304"/>
                  <a:pt x="933" y="4187"/>
                </a:cubicBezTo>
                <a:lnTo>
                  <a:pt x="933" y="3760"/>
                </a:lnTo>
                <a:cubicBezTo>
                  <a:pt x="933" y="3642"/>
                  <a:pt x="838" y="3547"/>
                  <a:pt x="720" y="3547"/>
                </a:cubicBezTo>
                <a:lnTo>
                  <a:pt x="640" y="3547"/>
                </a:lnTo>
                <a:lnTo>
                  <a:pt x="640" y="2407"/>
                </a:lnTo>
                <a:cubicBezTo>
                  <a:pt x="640" y="2402"/>
                  <a:pt x="640" y="2400"/>
                  <a:pt x="649" y="2400"/>
                </a:cubicBezTo>
                <a:lnTo>
                  <a:pt x="2147" y="2400"/>
                </a:lnTo>
                <a:lnTo>
                  <a:pt x="2147" y="3547"/>
                </a:lnTo>
                <a:lnTo>
                  <a:pt x="2107" y="3547"/>
                </a:lnTo>
                <a:cubicBezTo>
                  <a:pt x="1989" y="3547"/>
                  <a:pt x="1893" y="3642"/>
                  <a:pt x="1893" y="3760"/>
                </a:cubicBezTo>
                <a:lnTo>
                  <a:pt x="1893" y="4187"/>
                </a:lnTo>
                <a:cubicBezTo>
                  <a:pt x="1893" y="4304"/>
                  <a:pt x="1989" y="4400"/>
                  <a:pt x="2107" y="4400"/>
                </a:cubicBezTo>
                <a:lnTo>
                  <a:pt x="2613" y="4400"/>
                </a:lnTo>
                <a:cubicBezTo>
                  <a:pt x="2731" y="4400"/>
                  <a:pt x="2827" y="4304"/>
                  <a:pt x="2827" y="4187"/>
                </a:cubicBezTo>
                <a:lnTo>
                  <a:pt x="2827" y="3760"/>
                </a:lnTo>
                <a:cubicBezTo>
                  <a:pt x="2827" y="3642"/>
                  <a:pt x="2731" y="3547"/>
                  <a:pt x="2613" y="3547"/>
                </a:cubicBezTo>
                <a:lnTo>
                  <a:pt x="2547" y="3547"/>
                </a:lnTo>
                <a:lnTo>
                  <a:pt x="2547" y="2400"/>
                </a:lnTo>
                <a:lnTo>
                  <a:pt x="4185" y="2400"/>
                </a:lnTo>
                <a:cubicBezTo>
                  <a:pt x="4194" y="2400"/>
                  <a:pt x="4200" y="2404"/>
                  <a:pt x="4200" y="2407"/>
                </a:cubicBezTo>
                <a:lnTo>
                  <a:pt x="4200" y="3547"/>
                </a:lnTo>
                <a:lnTo>
                  <a:pt x="4160" y="3547"/>
                </a:lnTo>
                <a:cubicBezTo>
                  <a:pt x="4042" y="3547"/>
                  <a:pt x="3947" y="3642"/>
                  <a:pt x="3947" y="3760"/>
                </a:cubicBezTo>
                <a:lnTo>
                  <a:pt x="3947" y="4187"/>
                </a:lnTo>
                <a:cubicBezTo>
                  <a:pt x="3947" y="4304"/>
                  <a:pt x="4042" y="4400"/>
                  <a:pt x="4160" y="4400"/>
                </a:cubicBezTo>
                <a:lnTo>
                  <a:pt x="4667" y="4400"/>
                </a:lnTo>
                <a:cubicBezTo>
                  <a:pt x="4784" y="4400"/>
                  <a:pt x="4880" y="4304"/>
                  <a:pt x="4880" y="4187"/>
                </a:cubicBezTo>
                <a:lnTo>
                  <a:pt x="4880" y="3760"/>
                </a:lnTo>
                <a:cubicBezTo>
                  <a:pt x="4880" y="3642"/>
                  <a:pt x="4784" y="3547"/>
                  <a:pt x="4667" y="3547"/>
                </a:cubicBezTo>
                <a:close/>
              </a:path>
            </a:pathLst>
          </a:custGeom>
          <a:solidFill>
            <a:srgbClr val="C9A769"/>
          </a:solidFill>
          <a:ln>
            <a:noFill/>
          </a:ln>
        </p:spPr>
      </p:sp>
      <p:sp>
        <p:nvSpPr>
          <p:cNvPr id="44" name="文本框 43"/>
          <p:cNvSpPr txBox="1"/>
          <p:nvPr/>
        </p:nvSpPr>
        <p:spPr>
          <a:xfrm>
            <a:off x="12441670" y="7170748"/>
            <a:ext cx="415498" cy="369332"/>
          </a:xfrm>
          <a:prstGeom prst="rect">
            <a:avLst/>
          </a:prstGeom>
          <a:noFill/>
        </p:spPr>
        <p:txBody>
          <a:bodyPr wrap="none" rtlCol="0">
            <a:spAutoFit/>
          </a:bodyPr>
          <a:lstStyle/>
          <a:p>
            <a:r>
              <a:rPr lang="zh-CN" altLang="en-US" dirty="0"/>
              <a:t>。</a:t>
            </a:r>
            <a:endParaRPr lang="zh-CN" altLang="en-US" dirty="0"/>
          </a:p>
        </p:txBody>
      </p:sp>
      <p:sp>
        <p:nvSpPr>
          <p:cNvPr id="46" name="矩形 45"/>
          <p:cNvSpPr/>
          <p:nvPr/>
        </p:nvSpPr>
        <p:spPr>
          <a:xfrm>
            <a:off x="4293769" y="855633"/>
            <a:ext cx="3775393" cy="400110"/>
          </a:xfrm>
          <a:prstGeom prst="rect">
            <a:avLst/>
          </a:prstGeom>
        </p:spPr>
        <p:txBody>
          <a:bodyPr wrap="none">
            <a:spAutoFit/>
          </a:bodyPr>
          <a:lstStyle/>
          <a:p>
            <a:r>
              <a:rPr lang="zh-CN" altLang="en-US" sz="2000" b="1" dirty="0">
                <a:solidFill>
                  <a:srgbClr val="3F3F5F"/>
                </a:solidFill>
                <a:latin typeface="微软雅黑" panose="020B0503020204020204" pitchFamily="34" charset="-122"/>
                <a:ea typeface="微软雅黑" panose="020B0503020204020204" pitchFamily="34" charset="-122"/>
              </a:rPr>
              <a:t>教育信息化“引领”教育现代化</a:t>
            </a:r>
            <a:endParaRPr lang="zh-CN" altLang="en-US" sz="2000" b="1" dirty="0">
              <a:solidFill>
                <a:srgbClr val="3F3F5F"/>
              </a:solidFill>
              <a:latin typeface="微软雅黑" panose="020B0503020204020204" pitchFamily="34" charset="-122"/>
              <a:ea typeface="微软雅黑" panose="020B0503020204020204" pitchFamily="34" charset="-122"/>
            </a:endParaRPr>
          </a:p>
        </p:txBody>
      </p:sp>
      <p:sp>
        <p:nvSpPr>
          <p:cNvPr id="47" name="文本框 46"/>
          <p:cNvSpPr txBox="1"/>
          <p:nvPr/>
        </p:nvSpPr>
        <p:spPr>
          <a:xfrm>
            <a:off x="1519296" y="1739755"/>
            <a:ext cx="1583900" cy="461665"/>
          </a:xfrm>
          <a:prstGeom prst="rect">
            <a:avLst/>
          </a:prstGeom>
          <a:noFill/>
        </p:spPr>
        <p:txBody>
          <a:bodyPr wrap="square" rtlCol="0">
            <a:spAutoFit/>
          </a:bodyPr>
          <a:lstStyle/>
          <a:p>
            <a:pPr algn="ctr"/>
            <a:r>
              <a:rPr lang="zh-CN" altLang="en-US" sz="2400" b="1" dirty="0">
                <a:solidFill>
                  <a:srgbClr val="003366"/>
                </a:solidFill>
                <a:latin typeface="微软雅黑" panose="020B0503020204020204" pitchFamily="34" charset="-122"/>
                <a:ea typeface="微软雅黑" panose="020B0503020204020204" pitchFamily="34" charset="-122"/>
              </a:rPr>
              <a:t>核心要义</a:t>
            </a:r>
            <a:endParaRPr lang="zh-CN" altLang="en-US" sz="2400" b="1" dirty="0">
              <a:solidFill>
                <a:srgbClr val="003366"/>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500"/>
                                        <p:tgtEl>
                                          <p:spTgt spid="4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additive="base">
                                        <p:cTn id="12" dur="500" fill="hold"/>
                                        <p:tgtEl>
                                          <p:spTgt spid="16"/>
                                        </p:tgtEl>
                                        <p:attrNameLst>
                                          <p:attrName>ppt_x</p:attrName>
                                        </p:attrNameLst>
                                      </p:cBhvr>
                                      <p:tavLst>
                                        <p:tav tm="0">
                                          <p:val>
                                            <p:strVal val="0-#ppt_w/2"/>
                                          </p:val>
                                        </p:tav>
                                        <p:tav tm="100000">
                                          <p:val>
                                            <p:strVal val="#ppt_x"/>
                                          </p:val>
                                        </p:tav>
                                      </p:tavLst>
                                    </p:anim>
                                    <p:anim calcmode="lin" valueType="num">
                                      <p:cBhvr additive="base">
                                        <p:cTn id="13" dur="500" fill="hold"/>
                                        <p:tgtEl>
                                          <p:spTgt spid="16"/>
                                        </p:tgtEl>
                                        <p:attrNameLst>
                                          <p:attrName>ppt_y</p:attrName>
                                        </p:attrNameLst>
                                      </p:cBhvr>
                                      <p:tavLst>
                                        <p:tav tm="0">
                                          <p:val>
                                            <p:strVal val="#ppt_y"/>
                                          </p:val>
                                        </p:tav>
                                        <p:tav tm="100000">
                                          <p:val>
                                            <p:strVal val="#ppt_y"/>
                                          </p:val>
                                        </p:tav>
                                      </p:tavLst>
                                    </p:anim>
                                  </p:childTnLst>
                                </p:cTn>
                              </p:par>
                              <p:par>
                                <p:cTn id="14" presetID="2" presetClass="entr" presetSubtype="8" fill="hold" grpId="0" nodeType="withEffect">
                                  <p:stCondLst>
                                    <p:cond delay="0"/>
                                  </p:stCondLst>
                                  <p:childTnLst>
                                    <p:set>
                                      <p:cBhvr>
                                        <p:cTn id="15" dur="1" fill="hold">
                                          <p:stCondLst>
                                            <p:cond delay="0"/>
                                          </p:stCondLst>
                                        </p:cTn>
                                        <p:tgtEl>
                                          <p:spTgt spid="39"/>
                                        </p:tgtEl>
                                        <p:attrNameLst>
                                          <p:attrName>style.visibility</p:attrName>
                                        </p:attrNameLst>
                                      </p:cBhvr>
                                      <p:to>
                                        <p:strVal val="visible"/>
                                      </p:to>
                                    </p:set>
                                    <p:anim calcmode="lin" valueType="num">
                                      <p:cBhvr additive="base">
                                        <p:cTn id="16" dur="500" fill="hold"/>
                                        <p:tgtEl>
                                          <p:spTgt spid="39"/>
                                        </p:tgtEl>
                                        <p:attrNameLst>
                                          <p:attrName>ppt_x</p:attrName>
                                        </p:attrNameLst>
                                      </p:cBhvr>
                                      <p:tavLst>
                                        <p:tav tm="0">
                                          <p:val>
                                            <p:strVal val="0-#ppt_w/2"/>
                                          </p:val>
                                        </p:tav>
                                        <p:tav tm="100000">
                                          <p:val>
                                            <p:strVal val="#ppt_x"/>
                                          </p:val>
                                        </p:tav>
                                      </p:tavLst>
                                    </p:anim>
                                    <p:anim calcmode="lin" valueType="num">
                                      <p:cBhvr additive="base">
                                        <p:cTn id="17" dur="500" fill="hold"/>
                                        <p:tgtEl>
                                          <p:spTgt spid="39"/>
                                        </p:tgtEl>
                                        <p:attrNameLst>
                                          <p:attrName>ppt_y</p:attrName>
                                        </p:attrNameLst>
                                      </p:cBhvr>
                                      <p:tavLst>
                                        <p:tav tm="0">
                                          <p:val>
                                            <p:strVal val="#ppt_y"/>
                                          </p:val>
                                        </p:tav>
                                        <p:tav tm="100000">
                                          <p:val>
                                            <p:strVal val="#ppt_y"/>
                                          </p:val>
                                        </p:tav>
                                      </p:tavLst>
                                    </p:anim>
                                  </p:childTnLst>
                                </p:cTn>
                              </p:par>
                              <p:par>
                                <p:cTn id="18" presetID="22" presetClass="entr" presetSubtype="8" fill="hold" grpId="0" nodeType="withEffect">
                                  <p:stCondLst>
                                    <p:cond delay="0"/>
                                  </p:stCondLst>
                                  <p:childTnLst>
                                    <p:set>
                                      <p:cBhvr>
                                        <p:cTn id="19" dur="1" fill="hold">
                                          <p:stCondLst>
                                            <p:cond delay="0"/>
                                          </p:stCondLst>
                                        </p:cTn>
                                        <p:tgtEl>
                                          <p:spTgt spid="34"/>
                                        </p:tgtEl>
                                        <p:attrNameLst>
                                          <p:attrName>style.visibility</p:attrName>
                                        </p:attrNameLst>
                                      </p:cBhvr>
                                      <p:to>
                                        <p:strVal val="visible"/>
                                      </p:to>
                                    </p:set>
                                    <p:animEffect transition="in" filter="wipe(left)">
                                      <p:cBhvr>
                                        <p:cTn id="20" dur="500"/>
                                        <p:tgtEl>
                                          <p:spTgt spid="34"/>
                                        </p:tgtEl>
                                      </p:cBhvr>
                                    </p:animEffect>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2"/>
                                        </p:tgtEl>
                                        <p:attrNameLst>
                                          <p:attrName>style.visibility</p:attrName>
                                        </p:attrNameLst>
                                      </p:cBhvr>
                                      <p:to>
                                        <p:strVal val="visible"/>
                                      </p:to>
                                    </p:set>
                                    <p:anim calcmode="lin" valueType="num">
                                      <p:cBhvr additive="base">
                                        <p:cTn id="25" dur="500" fill="hold"/>
                                        <p:tgtEl>
                                          <p:spTgt spid="22"/>
                                        </p:tgtEl>
                                        <p:attrNameLst>
                                          <p:attrName>ppt_x</p:attrName>
                                        </p:attrNameLst>
                                      </p:cBhvr>
                                      <p:tavLst>
                                        <p:tav tm="0">
                                          <p:val>
                                            <p:strVal val="0-#ppt_w/2"/>
                                          </p:val>
                                        </p:tav>
                                        <p:tav tm="100000">
                                          <p:val>
                                            <p:strVal val="#ppt_x"/>
                                          </p:val>
                                        </p:tav>
                                      </p:tavLst>
                                    </p:anim>
                                    <p:anim calcmode="lin" valueType="num">
                                      <p:cBhvr additive="base">
                                        <p:cTn id="26" dur="500" fill="hold"/>
                                        <p:tgtEl>
                                          <p:spTgt spid="22"/>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40"/>
                                        </p:tgtEl>
                                        <p:attrNameLst>
                                          <p:attrName>style.visibility</p:attrName>
                                        </p:attrNameLst>
                                      </p:cBhvr>
                                      <p:to>
                                        <p:strVal val="visible"/>
                                      </p:to>
                                    </p:set>
                                    <p:anim calcmode="lin" valueType="num">
                                      <p:cBhvr additive="base">
                                        <p:cTn id="29" dur="500" fill="hold"/>
                                        <p:tgtEl>
                                          <p:spTgt spid="40"/>
                                        </p:tgtEl>
                                        <p:attrNameLst>
                                          <p:attrName>ppt_x</p:attrName>
                                        </p:attrNameLst>
                                      </p:cBhvr>
                                      <p:tavLst>
                                        <p:tav tm="0">
                                          <p:val>
                                            <p:strVal val="0-#ppt_w/2"/>
                                          </p:val>
                                        </p:tav>
                                        <p:tav tm="100000">
                                          <p:val>
                                            <p:strVal val="#ppt_x"/>
                                          </p:val>
                                        </p:tav>
                                      </p:tavLst>
                                    </p:anim>
                                    <p:anim calcmode="lin" valueType="num">
                                      <p:cBhvr additive="base">
                                        <p:cTn id="30" dur="500" fill="hold"/>
                                        <p:tgtEl>
                                          <p:spTgt spid="40"/>
                                        </p:tgtEl>
                                        <p:attrNameLst>
                                          <p:attrName>ppt_y</p:attrName>
                                        </p:attrNameLst>
                                      </p:cBhvr>
                                      <p:tavLst>
                                        <p:tav tm="0">
                                          <p:val>
                                            <p:strVal val="#ppt_y"/>
                                          </p:val>
                                        </p:tav>
                                        <p:tav tm="100000">
                                          <p:val>
                                            <p:strVal val="#ppt_y"/>
                                          </p:val>
                                        </p:tav>
                                      </p:tavLst>
                                    </p:anim>
                                  </p:childTnLst>
                                </p:cTn>
                              </p:par>
                              <p:par>
                                <p:cTn id="31" presetID="22" presetClass="entr" presetSubtype="8" fill="hold" grpId="0" nodeType="withEffect">
                                  <p:stCondLst>
                                    <p:cond delay="0"/>
                                  </p:stCondLst>
                                  <p:childTnLst>
                                    <p:set>
                                      <p:cBhvr>
                                        <p:cTn id="32" dur="1" fill="hold">
                                          <p:stCondLst>
                                            <p:cond delay="0"/>
                                          </p:stCondLst>
                                        </p:cTn>
                                        <p:tgtEl>
                                          <p:spTgt spid="35"/>
                                        </p:tgtEl>
                                        <p:attrNameLst>
                                          <p:attrName>style.visibility</p:attrName>
                                        </p:attrNameLst>
                                      </p:cBhvr>
                                      <p:to>
                                        <p:strVal val="visible"/>
                                      </p:to>
                                    </p:set>
                                    <p:animEffect transition="in" filter="wipe(left)">
                                      <p:cBhvr>
                                        <p:cTn id="33" dur="500"/>
                                        <p:tgtEl>
                                          <p:spTgt spid="35"/>
                                        </p:tgtEl>
                                      </p:cBhvr>
                                    </p:animEffect>
                                  </p:childTnLst>
                                </p:cTn>
                              </p:par>
                            </p:childTnLst>
                          </p:cTn>
                        </p:par>
                      </p:childTnLst>
                    </p:cTn>
                  </p:par>
                  <p:par>
                    <p:cTn id="34" fill="hold">
                      <p:stCondLst>
                        <p:cond delay="indefinite"/>
                      </p:stCondLst>
                      <p:childTnLst>
                        <p:par>
                          <p:cTn id="35" fill="hold">
                            <p:stCondLst>
                              <p:cond delay="0"/>
                            </p:stCondLst>
                            <p:childTnLst>
                              <p:par>
                                <p:cTn id="36" presetID="2" presetClass="entr" presetSubtype="8" fill="hold" nodeType="clickEffect">
                                  <p:stCondLst>
                                    <p:cond delay="0"/>
                                  </p:stCondLst>
                                  <p:childTnLst>
                                    <p:set>
                                      <p:cBhvr>
                                        <p:cTn id="37" dur="1" fill="hold">
                                          <p:stCondLst>
                                            <p:cond delay="0"/>
                                          </p:stCondLst>
                                        </p:cTn>
                                        <p:tgtEl>
                                          <p:spTgt spid="28"/>
                                        </p:tgtEl>
                                        <p:attrNameLst>
                                          <p:attrName>style.visibility</p:attrName>
                                        </p:attrNameLst>
                                      </p:cBhvr>
                                      <p:to>
                                        <p:strVal val="visible"/>
                                      </p:to>
                                    </p:set>
                                    <p:anim calcmode="lin" valueType="num">
                                      <p:cBhvr additive="base">
                                        <p:cTn id="38" dur="500" fill="hold"/>
                                        <p:tgtEl>
                                          <p:spTgt spid="28"/>
                                        </p:tgtEl>
                                        <p:attrNameLst>
                                          <p:attrName>ppt_x</p:attrName>
                                        </p:attrNameLst>
                                      </p:cBhvr>
                                      <p:tavLst>
                                        <p:tav tm="0">
                                          <p:val>
                                            <p:strVal val="0-#ppt_w/2"/>
                                          </p:val>
                                        </p:tav>
                                        <p:tav tm="100000">
                                          <p:val>
                                            <p:strVal val="#ppt_x"/>
                                          </p:val>
                                        </p:tav>
                                      </p:tavLst>
                                    </p:anim>
                                    <p:anim calcmode="lin" valueType="num">
                                      <p:cBhvr additive="base">
                                        <p:cTn id="39" dur="500" fill="hold"/>
                                        <p:tgtEl>
                                          <p:spTgt spid="28"/>
                                        </p:tgtEl>
                                        <p:attrNameLst>
                                          <p:attrName>ppt_y</p:attrName>
                                        </p:attrNameLst>
                                      </p:cBhvr>
                                      <p:tavLst>
                                        <p:tav tm="0">
                                          <p:val>
                                            <p:strVal val="#ppt_y"/>
                                          </p:val>
                                        </p:tav>
                                        <p:tav tm="100000">
                                          <p:val>
                                            <p:strVal val="#ppt_y"/>
                                          </p:val>
                                        </p:tav>
                                      </p:tavLst>
                                    </p:anim>
                                  </p:childTnLst>
                                </p:cTn>
                              </p:par>
                              <p:par>
                                <p:cTn id="40" presetID="2" presetClass="entr" presetSubtype="8" fill="hold" nodeType="withEffect">
                                  <p:stCondLst>
                                    <p:cond delay="0"/>
                                  </p:stCondLst>
                                  <p:childTnLst>
                                    <p:set>
                                      <p:cBhvr>
                                        <p:cTn id="41" dur="1" fill="hold">
                                          <p:stCondLst>
                                            <p:cond delay="0"/>
                                          </p:stCondLst>
                                        </p:cTn>
                                        <p:tgtEl>
                                          <p:spTgt spid="37"/>
                                        </p:tgtEl>
                                        <p:attrNameLst>
                                          <p:attrName>style.visibility</p:attrName>
                                        </p:attrNameLst>
                                      </p:cBhvr>
                                      <p:to>
                                        <p:strVal val="visible"/>
                                      </p:to>
                                    </p:set>
                                    <p:anim calcmode="lin" valueType="num">
                                      <p:cBhvr additive="base">
                                        <p:cTn id="42" dur="500" fill="hold"/>
                                        <p:tgtEl>
                                          <p:spTgt spid="37"/>
                                        </p:tgtEl>
                                        <p:attrNameLst>
                                          <p:attrName>ppt_x</p:attrName>
                                        </p:attrNameLst>
                                      </p:cBhvr>
                                      <p:tavLst>
                                        <p:tav tm="0">
                                          <p:val>
                                            <p:strVal val="0-#ppt_w/2"/>
                                          </p:val>
                                        </p:tav>
                                        <p:tav tm="100000">
                                          <p:val>
                                            <p:strVal val="#ppt_x"/>
                                          </p:val>
                                        </p:tav>
                                      </p:tavLst>
                                    </p:anim>
                                    <p:anim calcmode="lin" valueType="num">
                                      <p:cBhvr additive="base">
                                        <p:cTn id="43" dur="500" fill="hold"/>
                                        <p:tgtEl>
                                          <p:spTgt spid="37"/>
                                        </p:tgtEl>
                                        <p:attrNameLst>
                                          <p:attrName>ppt_y</p:attrName>
                                        </p:attrNameLst>
                                      </p:cBhvr>
                                      <p:tavLst>
                                        <p:tav tm="0">
                                          <p:val>
                                            <p:strVal val="#ppt_y"/>
                                          </p:val>
                                        </p:tav>
                                        <p:tav tm="100000">
                                          <p:val>
                                            <p:strVal val="#ppt_y"/>
                                          </p:val>
                                        </p:tav>
                                      </p:tavLst>
                                    </p:anim>
                                  </p:childTnLst>
                                </p:cTn>
                              </p:par>
                              <p:par>
                                <p:cTn id="44" presetID="22" presetClass="entr" presetSubtype="8" fill="hold" grpId="0" nodeType="withEffect">
                                  <p:stCondLst>
                                    <p:cond delay="0"/>
                                  </p:stCondLst>
                                  <p:childTnLst>
                                    <p:set>
                                      <p:cBhvr>
                                        <p:cTn id="45" dur="1" fill="hold">
                                          <p:stCondLst>
                                            <p:cond delay="0"/>
                                          </p:stCondLst>
                                        </p:cTn>
                                        <p:tgtEl>
                                          <p:spTgt spid="36"/>
                                        </p:tgtEl>
                                        <p:attrNameLst>
                                          <p:attrName>style.visibility</p:attrName>
                                        </p:attrNameLst>
                                      </p:cBhvr>
                                      <p:to>
                                        <p:strVal val="visible"/>
                                      </p:to>
                                    </p:set>
                                    <p:animEffect transition="in" filter="wipe(left)">
                                      <p:cBhvr>
                                        <p:cTn id="46" dur="500"/>
                                        <p:tgtEl>
                                          <p:spTgt spid="36"/>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xit" presetSubtype="0" fill="hold" grpId="0" nodeType="clickEffect">
                                  <p:stCondLst>
                                    <p:cond delay="2000"/>
                                  </p:stCondLst>
                                  <p:childTnLst>
                                    <p:animEffect transition="out" filter="fade">
                                      <p:cBhvr>
                                        <p:cTn id="50" dur="500"/>
                                        <p:tgtEl>
                                          <p:spTgt spid="44"/>
                                        </p:tgtEl>
                                      </p:cBhvr>
                                    </p:animEffect>
                                    <p:set>
                                      <p:cBhvr>
                                        <p:cTn id="51" dur="1" fill="hold">
                                          <p:stCondLst>
                                            <p:cond delay="499"/>
                                          </p:stCondLst>
                                        </p:cTn>
                                        <p:tgtEl>
                                          <p:spTgt spid="4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5" grpId="0"/>
      <p:bldP spid="36" grpId="0"/>
      <p:bldP spid="39" grpId="0" animBg="1"/>
      <p:bldP spid="44" grpId="0"/>
      <p:bldP spid="4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178852" y="0"/>
            <a:ext cx="1838178" cy="6858000"/>
            <a:chOff x="5178852" y="0"/>
            <a:chExt cx="1838178" cy="6858000"/>
          </a:xfrm>
          <a:solidFill>
            <a:srgbClr val="EAD5C0"/>
          </a:solidFill>
        </p:grpSpPr>
        <p:grpSp>
          <p:nvGrpSpPr>
            <p:cNvPr id="3" name="组合 2"/>
            <p:cNvGrpSpPr/>
            <p:nvPr/>
          </p:nvGrpSpPr>
          <p:grpSpPr>
            <a:xfrm rot="-5400000">
              <a:off x="2585417" y="2593435"/>
              <a:ext cx="6858000" cy="1671130"/>
              <a:chOff x="0" y="2688608"/>
              <a:chExt cx="12192000" cy="1510352"/>
            </a:xfrm>
            <a:grpFill/>
          </p:grpSpPr>
          <p:sp>
            <p:nvSpPr>
              <p:cNvPr id="10" name="矩形 9"/>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 name="组合 3"/>
            <p:cNvGrpSpPr/>
            <p:nvPr/>
          </p:nvGrpSpPr>
          <p:grpSpPr>
            <a:xfrm rot="-5400000">
              <a:off x="2752465" y="2593435"/>
              <a:ext cx="6858000" cy="1671130"/>
              <a:chOff x="0" y="2688608"/>
              <a:chExt cx="12192000" cy="1510352"/>
            </a:xfrm>
            <a:grpFill/>
          </p:grpSpPr>
          <p:sp>
            <p:nvSpPr>
              <p:cNvPr id="5" name="矩形 4"/>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5" name="矩形 14"/>
          <p:cNvSpPr/>
          <p:nvPr/>
        </p:nvSpPr>
        <p:spPr>
          <a:xfrm>
            <a:off x="689810" y="673768"/>
            <a:ext cx="10844463" cy="5502443"/>
          </a:xfrm>
          <a:prstGeom prst="rect">
            <a:avLst/>
          </a:prstGeom>
          <a:solidFill>
            <a:schemeClr val="bg1"/>
          </a:solidFill>
          <a:ln w="3175">
            <a:solidFill>
              <a:srgbClr val="C9A769"/>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12441670" y="7154779"/>
            <a:ext cx="375972" cy="369332"/>
          </a:xfrm>
          <a:prstGeom prst="rect">
            <a:avLst/>
          </a:prstGeom>
          <a:noFill/>
        </p:spPr>
        <p:txBody>
          <a:bodyPr wrap="square" rtlCol="0">
            <a:spAutoFit/>
          </a:bodyPr>
          <a:lstStyle/>
          <a:p>
            <a:r>
              <a:rPr lang="zh-CN" altLang="en-US" dirty="0"/>
              <a:t>。</a:t>
            </a:r>
            <a:endParaRPr lang="zh-CN" altLang="en-US" dirty="0"/>
          </a:p>
        </p:txBody>
      </p:sp>
      <p:sp>
        <p:nvSpPr>
          <p:cNvPr id="43" name="矩形 42"/>
          <p:cNvSpPr/>
          <p:nvPr/>
        </p:nvSpPr>
        <p:spPr>
          <a:xfrm>
            <a:off x="3397530" y="1108557"/>
            <a:ext cx="5416869" cy="461665"/>
          </a:xfrm>
          <a:prstGeom prst="rect">
            <a:avLst/>
          </a:prstGeom>
          <a:solidFill>
            <a:schemeClr val="bg1"/>
          </a:solidFill>
        </p:spPr>
        <p:txBody>
          <a:bodyPr wrap="none">
            <a:spAutoFit/>
          </a:bodyPr>
          <a:lstStyle/>
          <a:p>
            <a:pPr algn="ctr"/>
            <a:r>
              <a:rPr lang="zh-CN" altLang="en-US" sz="2400" b="1" dirty="0">
                <a:solidFill>
                  <a:srgbClr val="3F3F5F"/>
                </a:solidFill>
                <a:latin typeface="微软雅黑" panose="020B0503020204020204" pitchFamily="34" charset="-122"/>
                <a:ea typeface="微软雅黑" panose="020B0503020204020204" pitchFamily="34" charset="-122"/>
              </a:rPr>
              <a:t>教育信息化引领教育现代化的制约因素</a:t>
            </a:r>
            <a:endParaRPr lang="zh-CN" altLang="en-US" sz="2400" b="1" dirty="0">
              <a:solidFill>
                <a:srgbClr val="3F3F5F"/>
              </a:solidFill>
              <a:latin typeface="微软雅黑" panose="020B0503020204020204" pitchFamily="34" charset="-122"/>
              <a:ea typeface="微软雅黑" panose="020B0503020204020204" pitchFamily="34" charset="-122"/>
            </a:endParaRPr>
          </a:p>
        </p:txBody>
      </p:sp>
      <p:sp>
        <p:nvSpPr>
          <p:cNvPr id="16" name="文本框 15"/>
          <p:cNvSpPr txBox="1"/>
          <p:nvPr/>
        </p:nvSpPr>
        <p:spPr>
          <a:xfrm>
            <a:off x="2367313" y="2005011"/>
            <a:ext cx="7779311" cy="1477328"/>
          </a:xfrm>
          <a:prstGeom prst="rect">
            <a:avLst/>
          </a:prstGeom>
          <a:noFill/>
        </p:spPr>
        <p:txBody>
          <a:bodyPr wrap="square" rtlCol="0">
            <a:spAutoFit/>
          </a:bodyPr>
          <a:lstStyle/>
          <a:p>
            <a:r>
              <a:rPr lang="zh-CN" altLang="en-US" dirty="0">
                <a:solidFill>
                  <a:srgbClr val="003366"/>
                </a:solidFill>
                <a:latin typeface="微软雅黑" panose="020B0503020204020204" pitchFamily="34" charset="-122"/>
                <a:ea typeface="微软雅黑" panose="020B0503020204020204" pitchFamily="34" charset="-122"/>
              </a:rPr>
              <a:t>作为当下和未来教育信息化的基本样态和发展趋势，教育信息化对教育现代化的支撑引领主要体现在两个层面：量变层面和质变层面。</a:t>
            </a:r>
            <a:endParaRPr lang="en-US" altLang="zh-CN" dirty="0">
              <a:solidFill>
                <a:srgbClr val="003366"/>
              </a:solidFill>
              <a:latin typeface="微软雅黑" panose="020B0503020204020204" pitchFamily="34" charset="-122"/>
              <a:ea typeface="微软雅黑" panose="020B0503020204020204" pitchFamily="34" charset="-122"/>
            </a:endParaRPr>
          </a:p>
          <a:p>
            <a:pPr marL="285750" indent="-285750">
              <a:buFont typeface="Wingdings" panose="05000000000000000000" pitchFamily="2" charset="2"/>
              <a:buChar char="l"/>
            </a:pPr>
            <a:endParaRPr lang="en-US" altLang="zh-CN" dirty="0">
              <a:solidFill>
                <a:srgbClr val="003366"/>
              </a:solidFill>
              <a:latin typeface="微软雅黑" panose="020B0503020204020204" pitchFamily="34" charset="-122"/>
              <a:ea typeface="微软雅黑" panose="020B0503020204020204" pitchFamily="34" charset="-122"/>
            </a:endParaRPr>
          </a:p>
          <a:p>
            <a:r>
              <a:rPr lang="en-US" altLang="zh-CN" dirty="0">
                <a:solidFill>
                  <a:srgbClr val="003366"/>
                </a:solidFill>
                <a:latin typeface="微软雅黑" panose="020B0503020204020204" pitchFamily="34" charset="-122"/>
                <a:ea typeface="微软雅黑" panose="020B0503020204020204" pitchFamily="34" charset="-122"/>
              </a:rPr>
              <a:t>2016</a:t>
            </a:r>
            <a:r>
              <a:rPr lang="zh-CN" altLang="en-US" dirty="0">
                <a:solidFill>
                  <a:srgbClr val="003366"/>
                </a:solidFill>
                <a:latin typeface="微软雅黑" panose="020B0503020204020204" pitchFamily="34" charset="-122"/>
                <a:ea typeface="微软雅黑" panose="020B0503020204020204" pitchFamily="34" charset="-122"/>
              </a:rPr>
              <a:t>至今教育信息化以“质变”为主要特征，注重信息化的创新作用，引领教育变革，重塑教育生态。</a:t>
            </a:r>
            <a:endParaRPr lang="en-US" altLang="zh-CN" dirty="0">
              <a:solidFill>
                <a:srgbClr val="003366"/>
              </a:solidFill>
              <a:latin typeface="微软雅黑" panose="020B0503020204020204" pitchFamily="34" charset="-122"/>
              <a:ea typeface="微软雅黑" panose="020B0503020204020204" pitchFamily="34" charset="-122"/>
            </a:endParaRPr>
          </a:p>
        </p:txBody>
      </p:sp>
      <p:sp>
        <p:nvSpPr>
          <p:cNvPr id="45" name="矩形 44"/>
          <p:cNvSpPr/>
          <p:nvPr/>
        </p:nvSpPr>
        <p:spPr>
          <a:xfrm>
            <a:off x="3600824" y="4022934"/>
            <a:ext cx="6347309" cy="646331"/>
          </a:xfrm>
          <a:prstGeom prst="rect">
            <a:avLst/>
          </a:prstGeom>
        </p:spPr>
        <p:txBody>
          <a:bodyPr wrap="square">
            <a:spAutoFit/>
          </a:bodyPr>
          <a:lstStyle/>
          <a:p>
            <a:r>
              <a:rPr lang="zh-CN" altLang="en-US" dirty="0">
                <a:solidFill>
                  <a:srgbClr val="003366"/>
                </a:solidFill>
                <a:latin typeface="微软雅黑" panose="020B0503020204020204" pitchFamily="34" charset="-122"/>
                <a:ea typeface="微软雅黑" panose="020B0503020204020204" pitchFamily="34" charset="-122"/>
              </a:rPr>
              <a:t>从建设技术环境和推动技术应用转向把技术在工具层面的先进性转化为教育变革的内蓄力量。</a:t>
            </a:r>
            <a:endParaRPr lang="zh-CN" altLang="en-US" dirty="0">
              <a:solidFill>
                <a:srgbClr val="003366"/>
              </a:solidFill>
              <a:latin typeface="微软雅黑" panose="020B0503020204020204" pitchFamily="34" charset="-122"/>
              <a:ea typeface="微软雅黑" panose="020B0503020204020204" pitchFamily="34" charset="-122"/>
            </a:endParaRPr>
          </a:p>
        </p:txBody>
      </p:sp>
      <p:sp>
        <p:nvSpPr>
          <p:cNvPr id="46" name="矩形 45"/>
          <p:cNvSpPr/>
          <p:nvPr/>
        </p:nvSpPr>
        <p:spPr>
          <a:xfrm>
            <a:off x="2304530" y="4022934"/>
            <a:ext cx="1396536" cy="369332"/>
          </a:xfrm>
          <a:prstGeom prst="rect">
            <a:avLst/>
          </a:prstGeom>
        </p:spPr>
        <p:txBody>
          <a:bodyPr wrap="none">
            <a:spAutoFit/>
          </a:bodyPr>
          <a:lstStyle/>
          <a:p>
            <a:pPr marL="285750" indent="-285750">
              <a:buFont typeface="Wingdings" panose="05000000000000000000" pitchFamily="2" charset="2"/>
              <a:buChar char="l"/>
            </a:pPr>
            <a:r>
              <a:rPr lang="zh-CN" altLang="en-US" dirty="0">
                <a:solidFill>
                  <a:srgbClr val="003366"/>
                </a:solidFill>
                <a:latin typeface="微软雅黑" panose="020B0503020204020204" pitchFamily="34" charset="-122"/>
                <a:ea typeface="微软雅黑" panose="020B0503020204020204" pitchFamily="34" charset="-122"/>
              </a:rPr>
              <a:t>工作重点</a:t>
            </a:r>
            <a:endParaRPr lang="zh-CN" altLang="en-US" dirty="0"/>
          </a:p>
        </p:txBody>
      </p:sp>
      <p:sp>
        <p:nvSpPr>
          <p:cNvPr id="47" name="文本框 46"/>
          <p:cNvSpPr txBox="1"/>
          <p:nvPr/>
        </p:nvSpPr>
        <p:spPr>
          <a:xfrm>
            <a:off x="3600824" y="4748195"/>
            <a:ext cx="7779311" cy="923330"/>
          </a:xfrm>
          <a:prstGeom prst="rect">
            <a:avLst/>
          </a:prstGeom>
          <a:noFill/>
        </p:spPr>
        <p:txBody>
          <a:bodyPr wrap="square" rtlCol="0">
            <a:spAutoFit/>
          </a:bodyPr>
          <a:lstStyle/>
          <a:p>
            <a:r>
              <a:rPr lang="zh-CN" altLang="en-US" dirty="0">
                <a:solidFill>
                  <a:srgbClr val="003366"/>
                </a:solidFill>
                <a:latin typeface="微软雅黑" panose="020B0503020204020204" pitchFamily="34" charset="-122"/>
                <a:ea typeface="微软雅黑" panose="020B0503020204020204" pitchFamily="34" charset="-122"/>
              </a:rPr>
              <a:t>技术的外生性导致信息技术与教育融合的滞后；</a:t>
            </a:r>
            <a:endParaRPr lang="en-US" altLang="zh-CN" dirty="0">
              <a:solidFill>
                <a:srgbClr val="003366"/>
              </a:solidFill>
              <a:latin typeface="微软雅黑" panose="020B0503020204020204" pitchFamily="34" charset="-122"/>
              <a:ea typeface="微软雅黑" panose="020B0503020204020204" pitchFamily="34" charset="-122"/>
            </a:endParaRPr>
          </a:p>
          <a:p>
            <a:pPr marL="285750" indent="-285750">
              <a:buFont typeface="Wingdings" panose="05000000000000000000" pitchFamily="2" charset="2"/>
              <a:buChar char="l"/>
            </a:pPr>
            <a:endParaRPr lang="en-US" altLang="zh-CN" dirty="0">
              <a:solidFill>
                <a:srgbClr val="003366"/>
              </a:solidFill>
              <a:latin typeface="微软雅黑" panose="020B0503020204020204" pitchFamily="34" charset="-122"/>
              <a:ea typeface="微软雅黑" panose="020B0503020204020204" pitchFamily="34" charset="-122"/>
            </a:endParaRPr>
          </a:p>
          <a:p>
            <a:r>
              <a:rPr lang="zh-CN" altLang="en-US" dirty="0">
                <a:solidFill>
                  <a:srgbClr val="003366"/>
                </a:solidFill>
                <a:latin typeface="微软雅黑" panose="020B0503020204020204" pitchFamily="34" charset="-122"/>
                <a:ea typeface="微软雅黑" panose="020B0503020204020204" pitchFamily="34" charset="-122"/>
              </a:rPr>
              <a:t>教育的制度惰性消解信息技术变革的有效性。</a:t>
            </a:r>
            <a:endParaRPr lang="en-US" altLang="zh-CN" dirty="0">
              <a:solidFill>
                <a:srgbClr val="003366"/>
              </a:solidFill>
              <a:latin typeface="微软雅黑" panose="020B0503020204020204" pitchFamily="34" charset="-122"/>
              <a:ea typeface="微软雅黑" panose="020B0503020204020204" pitchFamily="34" charset="-122"/>
            </a:endParaRPr>
          </a:p>
        </p:txBody>
      </p:sp>
      <p:sp>
        <p:nvSpPr>
          <p:cNvPr id="48" name="矩形 47"/>
          <p:cNvSpPr/>
          <p:nvPr/>
        </p:nvSpPr>
        <p:spPr>
          <a:xfrm>
            <a:off x="2280303" y="4748195"/>
            <a:ext cx="1396536" cy="369332"/>
          </a:xfrm>
          <a:prstGeom prst="rect">
            <a:avLst/>
          </a:prstGeom>
        </p:spPr>
        <p:txBody>
          <a:bodyPr wrap="none">
            <a:spAutoFit/>
          </a:bodyPr>
          <a:lstStyle/>
          <a:p>
            <a:pPr marL="285750" indent="-285750">
              <a:buFont typeface="Wingdings" panose="05000000000000000000" pitchFamily="2" charset="2"/>
              <a:buChar char="l"/>
            </a:pPr>
            <a:r>
              <a:rPr lang="zh-CN" altLang="en-US" dirty="0">
                <a:solidFill>
                  <a:srgbClr val="003366"/>
                </a:solidFill>
                <a:latin typeface="微软雅黑" panose="020B0503020204020204" pitchFamily="34" charset="-122"/>
                <a:ea typeface="微软雅黑" panose="020B0503020204020204" pitchFamily="34" charset="-122"/>
              </a:rPr>
              <a:t>制约因素</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500"/>
                                        <p:tgtEl>
                                          <p:spTgt spid="4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wipe(down)">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5"/>
                                        </p:tgtEl>
                                        <p:attrNameLst>
                                          <p:attrName>style.visibility</p:attrName>
                                        </p:attrNameLst>
                                      </p:cBhvr>
                                      <p:to>
                                        <p:strVal val="visible"/>
                                      </p:to>
                                    </p:set>
                                    <p:animEffect transition="in" filter="wipe(left)">
                                      <p:cBhvr>
                                        <p:cTn id="17" dur="500"/>
                                        <p:tgtEl>
                                          <p:spTgt spid="45"/>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46"/>
                                        </p:tgtEl>
                                        <p:attrNameLst>
                                          <p:attrName>style.visibility</p:attrName>
                                        </p:attrNameLst>
                                      </p:cBhvr>
                                      <p:to>
                                        <p:strVal val="visible"/>
                                      </p:to>
                                    </p:set>
                                    <p:animEffect transition="in" filter="wipe(left)">
                                      <p:cBhvr>
                                        <p:cTn id="20" dur="500"/>
                                        <p:tgtEl>
                                          <p:spTgt spid="46"/>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47"/>
                                        </p:tgtEl>
                                        <p:attrNameLst>
                                          <p:attrName>style.visibility</p:attrName>
                                        </p:attrNameLst>
                                      </p:cBhvr>
                                      <p:to>
                                        <p:strVal val="visible"/>
                                      </p:to>
                                    </p:set>
                                    <p:animEffect transition="in" filter="wipe(left)">
                                      <p:cBhvr>
                                        <p:cTn id="23" dur="500"/>
                                        <p:tgtEl>
                                          <p:spTgt spid="47"/>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48"/>
                                        </p:tgtEl>
                                        <p:attrNameLst>
                                          <p:attrName>style.visibility</p:attrName>
                                        </p:attrNameLst>
                                      </p:cBhvr>
                                      <p:to>
                                        <p:strVal val="visible"/>
                                      </p:to>
                                    </p:set>
                                    <p:animEffect transition="in" filter="wipe(left)">
                                      <p:cBhvr>
                                        <p:cTn id="26"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16" grpId="0"/>
      <p:bldP spid="45" grpId="0"/>
      <p:bldP spid="46" grpId="0"/>
      <p:bldP spid="47" grpId="0"/>
      <p:bldP spid="4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178852" y="0"/>
            <a:ext cx="1838178" cy="6858000"/>
            <a:chOff x="5178852" y="0"/>
            <a:chExt cx="1838178" cy="6858000"/>
          </a:xfrm>
          <a:solidFill>
            <a:srgbClr val="EAD5C0"/>
          </a:solidFill>
        </p:grpSpPr>
        <p:grpSp>
          <p:nvGrpSpPr>
            <p:cNvPr id="3" name="组合 2"/>
            <p:cNvGrpSpPr/>
            <p:nvPr/>
          </p:nvGrpSpPr>
          <p:grpSpPr>
            <a:xfrm rot="-5400000">
              <a:off x="2585417" y="2593435"/>
              <a:ext cx="6858000" cy="1671130"/>
              <a:chOff x="0" y="2688608"/>
              <a:chExt cx="12192000" cy="1510352"/>
            </a:xfrm>
            <a:grpFill/>
          </p:grpSpPr>
          <p:sp>
            <p:nvSpPr>
              <p:cNvPr id="10" name="矩形 9"/>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 name="组合 3"/>
            <p:cNvGrpSpPr/>
            <p:nvPr/>
          </p:nvGrpSpPr>
          <p:grpSpPr>
            <a:xfrm rot="-5400000">
              <a:off x="2752465" y="2593435"/>
              <a:ext cx="6858000" cy="1671130"/>
              <a:chOff x="0" y="2688608"/>
              <a:chExt cx="12192000" cy="1510352"/>
            </a:xfrm>
            <a:grpFill/>
          </p:grpSpPr>
          <p:sp>
            <p:nvSpPr>
              <p:cNvPr id="5" name="矩形 4"/>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5" name="矩形 14"/>
          <p:cNvSpPr/>
          <p:nvPr/>
        </p:nvSpPr>
        <p:spPr>
          <a:xfrm>
            <a:off x="689810" y="673768"/>
            <a:ext cx="10844463" cy="5502443"/>
          </a:xfrm>
          <a:prstGeom prst="rect">
            <a:avLst/>
          </a:prstGeom>
          <a:solidFill>
            <a:schemeClr val="bg1"/>
          </a:solidFill>
          <a:ln w="3175">
            <a:solidFill>
              <a:srgbClr val="C9A769"/>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12441670" y="7154779"/>
            <a:ext cx="375972" cy="369332"/>
          </a:xfrm>
          <a:prstGeom prst="rect">
            <a:avLst/>
          </a:prstGeom>
          <a:noFill/>
        </p:spPr>
        <p:txBody>
          <a:bodyPr wrap="square" rtlCol="0">
            <a:spAutoFit/>
          </a:bodyPr>
          <a:lstStyle/>
          <a:p>
            <a:r>
              <a:rPr lang="zh-CN" altLang="en-US" dirty="0"/>
              <a:t>。</a:t>
            </a:r>
            <a:endParaRPr lang="zh-CN" altLang="en-US" dirty="0"/>
          </a:p>
        </p:txBody>
      </p:sp>
      <p:sp>
        <p:nvSpPr>
          <p:cNvPr id="43" name="矩形 42"/>
          <p:cNvSpPr/>
          <p:nvPr/>
        </p:nvSpPr>
        <p:spPr>
          <a:xfrm>
            <a:off x="3397529" y="1108557"/>
            <a:ext cx="5416869" cy="461665"/>
          </a:xfrm>
          <a:prstGeom prst="rect">
            <a:avLst/>
          </a:prstGeom>
          <a:solidFill>
            <a:schemeClr val="bg1"/>
          </a:solidFill>
        </p:spPr>
        <p:txBody>
          <a:bodyPr wrap="none">
            <a:spAutoFit/>
          </a:bodyPr>
          <a:lstStyle/>
          <a:p>
            <a:pPr algn="ctr"/>
            <a:r>
              <a:rPr lang="zh-CN" altLang="en-US" sz="2400" b="1" dirty="0">
                <a:solidFill>
                  <a:srgbClr val="3F3F5F"/>
                </a:solidFill>
                <a:latin typeface="微软雅黑" panose="020B0503020204020204" pitchFamily="34" charset="-122"/>
                <a:ea typeface="微软雅黑" panose="020B0503020204020204" pitchFamily="34" charset="-122"/>
              </a:rPr>
              <a:t>教育信息化引领教育现代化的未来走向</a:t>
            </a:r>
            <a:endParaRPr lang="zh-CN" altLang="en-US" sz="2400" b="1" dirty="0">
              <a:solidFill>
                <a:srgbClr val="3F3F5F"/>
              </a:solidFill>
              <a:latin typeface="微软雅黑" panose="020B0503020204020204" pitchFamily="34" charset="-122"/>
              <a:ea typeface="微软雅黑" panose="020B0503020204020204" pitchFamily="34" charset="-122"/>
            </a:endParaRPr>
          </a:p>
        </p:txBody>
      </p:sp>
      <p:sp>
        <p:nvSpPr>
          <p:cNvPr id="17" name="矩形 16"/>
          <p:cNvSpPr/>
          <p:nvPr/>
        </p:nvSpPr>
        <p:spPr>
          <a:xfrm>
            <a:off x="836855" y="1820345"/>
            <a:ext cx="6186309" cy="369332"/>
          </a:xfrm>
          <a:prstGeom prst="rect">
            <a:avLst/>
          </a:prstGeom>
        </p:spPr>
        <p:txBody>
          <a:bodyPr wrap="none">
            <a:spAutoFit/>
          </a:bodyPr>
          <a:lstStyle/>
          <a:p>
            <a:r>
              <a:rPr lang="zh-CN" altLang="en-US" dirty="0">
                <a:solidFill>
                  <a:srgbClr val="003366"/>
                </a:solidFill>
                <a:latin typeface="微软雅黑" panose="020B0503020204020204" pitchFamily="34" charset="-122"/>
                <a:ea typeface="微软雅黑" panose="020B0503020204020204" pitchFamily="34" charset="-122"/>
              </a:rPr>
              <a:t>（一）准确把握教育信息化与教育现代化关系的时代内涵</a:t>
            </a:r>
            <a:endParaRPr lang="zh-CN" altLang="en-US" dirty="0">
              <a:solidFill>
                <a:srgbClr val="003366"/>
              </a:solidFill>
              <a:latin typeface="微软雅黑" panose="020B0503020204020204" pitchFamily="34" charset="-122"/>
              <a:ea typeface="微软雅黑" panose="020B0503020204020204" pitchFamily="34" charset="-122"/>
            </a:endParaRPr>
          </a:p>
        </p:txBody>
      </p:sp>
      <p:sp>
        <p:nvSpPr>
          <p:cNvPr id="18" name="文本框 17"/>
          <p:cNvSpPr txBox="1"/>
          <p:nvPr/>
        </p:nvSpPr>
        <p:spPr>
          <a:xfrm>
            <a:off x="1198880" y="2651760"/>
            <a:ext cx="8534400" cy="646331"/>
          </a:xfrm>
          <a:prstGeom prst="rect">
            <a:avLst/>
          </a:prstGeom>
          <a:noFill/>
        </p:spPr>
        <p:txBody>
          <a:bodyPr wrap="square" rtlCol="0">
            <a:spAutoFit/>
          </a:bodyPr>
          <a:lstStyle/>
          <a:p>
            <a:pPr marL="285750" indent="-285750">
              <a:buFont typeface="Wingdings" panose="05000000000000000000" pitchFamily="2" charset="2"/>
              <a:buChar char="l"/>
            </a:pPr>
            <a:r>
              <a:rPr lang="zh-CN" altLang="en-US" dirty="0">
                <a:solidFill>
                  <a:srgbClr val="003366"/>
                </a:solidFill>
                <a:latin typeface="微软雅黑" panose="020B0503020204020204" pitchFamily="34" charset="-122"/>
                <a:ea typeface="微软雅黑" panose="020B0503020204020204" pitchFamily="34" charset="-122"/>
              </a:rPr>
              <a:t>面对信息时代的来临，技术的领跑态势催生了诸多领域的颠覆性创新，推动了社会第二次现代化进程。</a:t>
            </a:r>
            <a:endParaRPr lang="zh-CN" altLang="en-US" dirty="0">
              <a:solidFill>
                <a:srgbClr val="003366"/>
              </a:solidFill>
              <a:latin typeface="微软雅黑" panose="020B0503020204020204" pitchFamily="34" charset="-122"/>
              <a:ea typeface="微软雅黑" panose="020B0503020204020204" pitchFamily="34" charset="-122"/>
            </a:endParaRPr>
          </a:p>
        </p:txBody>
      </p:sp>
      <p:sp>
        <p:nvSpPr>
          <p:cNvPr id="23" name="文本框 22"/>
          <p:cNvSpPr txBox="1"/>
          <p:nvPr/>
        </p:nvSpPr>
        <p:spPr>
          <a:xfrm>
            <a:off x="1198880" y="3559910"/>
            <a:ext cx="8534400" cy="1200329"/>
          </a:xfrm>
          <a:prstGeom prst="rect">
            <a:avLst/>
          </a:prstGeom>
          <a:noFill/>
        </p:spPr>
        <p:txBody>
          <a:bodyPr wrap="square" rtlCol="0">
            <a:spAutoFit/>
          </a:bodyPr>
          <a:lstStyle/>
          <a:p>
            <a:pPr marL="285750" indent="-285750">
              <a:buFont typeface="Wingdings" panose="05000000000000000000" pitchFamily="2" charset="2"/>
              <a:buChar char="l"/>
            </a:pPr>
            <a:r>
              <a:rPr lang="zh-CN" altLang="en-US" dirty="0">
                <a:solidFill>
                  <a:srgbClr val="003366"/>
                </a:solidFill>
                <a:latin typeface="微软雅黑" panose="020B0503020204020204" pitchFamily="34" charset="-122"/>
                <a:ea typeface="微软雅黑" panose="020B0503020204020204" pitchFamily="34" charset="-122"/>
              </a:rPr>
              <a:t>以信息技术深度融合于教育的重要标志，即教育信息化高度内洽于信息时代的教育现代化，二者体现出高度的一致性。这种高度一致性形塑着新时代教育的理念、目标、体系、制度、内容、方法、治理的现代化样态，准确建构并丰富其关系内涵。</a:t>
            </a:r>
            <a:endParaRPr lang="zh-CN" altLang="en-US" dirty="0">
              <a:solidFill>
                <a:srgbClr val="003366"/>
              </a:solidFill>
              <a:latin typeface="微软雅黑" panose="020B0503020204020204" pitchFamily="34" charset="-122"/>
              <a:ea typeface="微软雅黑" panose="020B0503020204020204" pitchFamily="34" charset="-122"/>
            </a:endParaRPr>
          </a:p>
        </p:txBody>
      </p:sp>
      <p:pic>
        <p:nvPicPr>
          <p:cNvPr id="19" name="图片 18"/>
          <p:cNvPicPr>
            <a:picLocks noChangeAspect="1"/>
          </p:cNvPicPr>
          <p:nvPr/>
        </p:nvPicPr>
        <p:blipFill>
          <a:blip r:embed="rId1"/>
          <a:stretch>
            <a:fillRect/>
          </a:stretch>
        </p:blipFill>
        <p:spPr>
          <a:xfrm>
            <a:off x="3718561" y="2498626"/>
            <a:ext cx="4316752" cy="2979010"/>
          </a:xfrm>
          <a:prstGeom prst="rect">
            <a:avLst/>
          </a:prstGeom>
        </p:spPr>
      </p:pic>
      <p:sp>
        <p:nvSpPr>
          <p:cNvPr id="20" name="文本框 19"/>
          <p:cNvSpPr txBox="1"/>
          <p:nvPr/>
        </p:nvSpPr>
        <p:spPr>
          <a:xfrm>
            <a:off x="4226363" y="5613107"/>
            <a:ext cx="3759200" cy="307777"/>
          </a:xfrm>
          <a:prstGeom prst="rect">
            <a:avLst/>
          </a:prstGeom>
          <a:noFill/>
        </p:spPr>
        <p:txBody>
          <a:bodyPr wrap="square" rtlCol="0">
            <a:spAutoFit/>
          </a:bodyPr>
          <a:lstStyle/>
          <a:p>
            <a:pPr algn="ctr"/>
            <a:r>
              <a:rPr lang="zh-CN" altLang="en-US" sz="1400" dirty="0"/>
              <a:t>教育信息化与教育现代化的互动关系</a:t>
            </a:r>
            <a:endParaRPr lang="zh-CN" altLang="en-US" sz="1400"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down)">
                                      <p:cBhvr>
                                        <p:cTn id="7" dur="500"/>
                                        <p:tgtEl>
                                          <p:spTgt spid="4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down)">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wipe(down)">
                                      <p:cBhvr>
                                        <p:cTn id="17" dur="500"/>
                                        <p:tgtEl>
                                          <p:spTgt spid="23"/>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wipe(down)">
                                      <p:cBhvr>
                                        <p:cTn id="20" dur="500"/>
                                        <p:tgtEl>
                                          <p:spTgt spid="1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xit" presetSubtype="0" fill="hold" grpId="1" nodeType="clickEffect">
                                  <p:stCondLst>
                                    <p:cond delay="0"/>
                                  </p:stCondLst>
                                  <p:childTnLst>
                                    <p:animEffect transition="out" filter="fade">
                                      <p:cBhvr>
                                        <p:cTn id="24" dur="500"/>
                                        <p:tgtEl>
                                          <p:spTgt spid="23"/>
                                        </p:tgtEl>
                                      </p:cBhvr>
                                    </p:animEffect>
                                    <p:set>
                                      <p:cBhvr>
                                        <p:cTn id="25" dur="1" fill="hold">
                                          <p:stCondLst>
                                            <p:cond delay="499"/>
                                          </p:stCondLst>
                                        </p:cTn>
                                        <p:tgtEl>
                                          <p:spTgt spid="23"/>
                                        </p:tgtEl>
                                        <p:attrNameLst>
                                          <p:attrName>style.visibility</p:attrName>
                                        </p:attrNameLst>
                                      </p:cBhvr>
                                      <p:to>
                                        <p:strVal val="hidden"/>
                                      </p:to>
                                    </p:set>
                                  </p:childTnLst>
                                </p:cTn>
                              </p:par>
                              <p:par>
                                <p:cTn id="26" presetID="10" presetClass="exit" presetSubtype="0" fill="hold" grpId="1" nodeType="withEffect">
                                  <p:stCondLst>
                                    <p:cond delay="0"/>
                                  </p:stCondLst>
                                  <p:childTnLst>
                                    <p:animEffect transition="out" filter="fade">
                                      <p:cBhvr>
                                        <p:cTn id="27" dur="500"/>
                                        <p:tgtEl>
                                          <p:spTgt spid="18"/>
                                        </p:tgtEl>
                                      </p:cBhvr>
                                    </p:animEffect>
                                    <p:set>
                                      <p:cBhvr>
                                        <p:cTn id="28" dur="1" fill="hold">
                                          <p:stCondLst>
                                            <p:cond delay="499"/>
                                          </p:stCondLst>
                                        </p:cTn>
                                        <p:tgtEl>
                                          <p:spTgt spid="18"/>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wipe(down)">
                                      <p:cBhvr>
                                        <p:cTn id="33" dur="500"/>
                                        <p:tgtEl>
                                          <p:spTgt spid="19"/>
                                        </p:tgtEl>
                                      </p:cBhvr>
                                    </p:animEffect>
                                  </p:childTnLst>
                                </p:cTn>
                              </p:par>
                            </p:childTnLst>
                          </p:cTn>
                        </p:par>
                        <p:par>
                          <p:cTn id="34" fill="hold">
                            <p:stCondLst>
                              <p:cond delay="500"/>
                            </p:stCondLst>
                            <p:childTnLst>
                              <p:par>
                                <p:cTn id="35" presetID="22" presetClass="entr" presetSubtype="4" fill="hold" grpId="0" nodeType="after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wipe(down)">
                                      <p:cBhvr>
                                        <p:cTn id="3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17" grpId="0"/>
      <p:bldP spid="18" grpId="0"/>
      <p:bldP spid="18" grpId="1"/>
      <p:bldP spid="23" grpId="0"/>
      <p:bldP spid="23" grpId="1"/>
      <p:bldP spid="2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178852" y="0"/>
            <a:ext cx="1838178" cy="6858000"/>
            <a:chOff x="5178852" y="0"/>
            <a:chExt cx="1838178" cy="6858000"/>
          </a:xfrm>
          <a:solidFill>
            <a:srgbClr val="EAD5C0"/>
          </a:solidFill>
        </p:grpSpPr>
        <p:grpSp>
          <p:nvGrpSpPr>
            <p:cNvPr id="3" name="组合 2"/>
            <p:cNvGrpSpPr/>
            <p:nvPr/>
          </p:nvGrpSpPr>
          <p:grpSpPr>
            <a:xfrm rot="-5400000">
              <a:off x="2585417" y="2593435"/>
              <a:ext cx="6858000" cy="1671130"/>
              <a:chOff x="0" y="2688608"/>
              <a:chExt cx="12192000" cy="1510352"/>
            </a:xfrm>
            <a:grpFill/>
          </p:grpSpPr>
          <p:sp>
            <p:nvSpPr>
              <p:cNvPr id="10" name="矩形 9"/>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 name="组合 3"/>
            <p:cNvGrpSpPr/>
            <p:nvPr/>
          </p:nvGrpSpPr>
          <p:grpSpPr>
            <a:xfrm rot="-5400000">
              <a:off x="2752465" y="2593435"/>
              <a:ext cx="6858000" cy="1671130"/>
              <a:chOff x="0" y="2688608"/>
              <a:chExt cx="12192000" cy="1510352"/>
            </a:xfrm>
            <a:grpFill/>
          </p:grpSpPr>
          <p:sp>
            <p:nvSpPr>
              <p:cNvPr id="5" name="矩形 4"/>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5" name="矩形 14"/>
          <p:cNvSpPr/>
          <p:nvPr/>
        </p:nvSpPr>
        <p:spPr>
          <a:xfrm>
            <a:off x="689810" y="673768"/>
            <a:ext cx="10844463" cy="5502443"/>
          </a:xfrm>
          <a:prstGeom prst="rect">
            <a:avLst/>
          </a:prstGeom>
          <a:solidFill>
            <a:schemeClr val="bg1"/>
          </a:solidFill>
          <a:ln w="3175">
            <a:solidFill>
              <a:srgbClr val="C9A769"/>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12441670" y="7154779"/>
            <a:ext cx="375972" cy="369332"/>
          </a:xfrm>
          <a:prstGeom prst="rect">
            <a:avLst/>
          </a:prstGeom>
          <a:noFill/>
        </p:spPr>
        <p:txBody>
          <a:bodyPr wrap="square" rtlCol="0">
            <a:spAutoFit/>
          </a:bodyPr>
          <a:lstStyle/>
          <a:p>
            <a:r>
              <a:rPr lang="zh-CN" altLang="en-US" dirty="0"/>
              <a:t>。</a:t>
            </a:r>
            <a:endParaRPr lang="zh-CN" altLang="en-US" dirty="0"/>
          </a:p>
        </p:txBody>
      </p:sp>
      <p:sp>
        <p:nvSpPr>
          <p:cNvPr id="43" name="矩形 42"/>
          <p:cNvSpPr/>
          <p:nvPr/>
        </p:nvSpPr>
        <p:spPr>
          <a:xfrm>
            <a:off x="3397529" y="1108557"/>
            <a:ext cx="5416869" cy="461665"/>
          </a:xfrm>
          <a:prstGeom prst="rect">
            <a:avLst/>
          </a:prstGeom>
          <a:solidFill>
            <a:schemeClr val="bg1"/>
          </a:solidFill>
        </p:spPr>
        <p:txBody>
          <a:bodyPr wrap="none">
            <a:spAutoFit/>
          </a:bodyPr>
          <a:lstStyle/>
          <a:p>
            <a:pPr algn="ctr"/>
            <a:r>
              <a:rPr lang="zh-CN" altLang="en-US" sz="2400" b="1" dirty="0">
                <a:solidFill>
                  <a:srgbClr val="3F3F5F"/>
                </a:solidFill>
                <a:latin typeface="微软雅黑" panose="020B0503020204020204" pitchFamily="34" charset="-122"/>
                <a:ea typeface="微软雅黑" panose="020B0503020204020204" pitchFamily="34" charset="-122"/>
              </a:rPr>
              <a:t>教育信息化引领教育现代化的未来走向</a:t>
            </a:r>
            <a:endParaRPr lang="zh-CN" altLang="en-US" sz="2400" b="1" dirty="0">
              <a:solidFill>
                <a:srgbClr val="3F3F5F"/>
              </a:solidFill>
              <a:latin typeface="微软雅黑" panose="020B0503020204020204" pitchFamily="34" charset="-122"/>
              <a:ea typeface="微软雅黑" panose="020B0503020204020204" pitchFamily="34" charset="-122"/>
            </a:endParaRPr>
          </a:p>
        </p:txBody>
      </p:sp>
      <p:sp>
        <p:nvSpPr>
          <p:cNvPr id="22" name="文本框 21"/>
          <p:cNvSpPr txBox="1"/>
          <p:nvPr/>
        </p:nvSpPr>
        <p:spPr>
          <a:xfrm>
            <a:off x="1198880" y="2651760"/>
            <a:ext cx="9215120" cy="369332"/>
          </a:xfrm>
          <a:prstGeom prst="rect">
            <a:avLst/>
          </a:prstGeom>
          <a:noFill/>
        </p:spPr>
        <p:txBody>
          <a:bodyPr wrap="square" rtlCol="0">
            <a:spAutoFit/>
          </a:bodyPr>
          <a:lstStyle/>
          <a:p>
            <a:pPr marL="285750" indent="-285750">
              <a:buFont typeface="Wingdings" panose="05000000000000000000" pitchFamily="2" charset="2"/>
              <a:buChar char="l"/>
            </a:pPr>
            <a:r>
              <a:rPr lang="zh-CN" altLang="en-US" dirty="0">
                <a:solidFill>
                  <a:srgbClr val="003366"/>
                </a:solidFill>
                <a:latin typeface="微软雅黑" panose="020B0503020204020204" pitchFamily="34" charset="-122"/>
                <a:ea typeface="微软雅黑" panose="020B0503020204020204" pitchFamily="34" charset="-122"/>
              </a:rPr>
              <a:t>制度创新决定技术创新，好的制度选择促进技术创新，不好的制度选择会遏制技术创新。</a:t>
            </a:r>
            <a:endParaRPr lang="zh-CN" altLang="en-US" dirty="0">
              <a:solidFill>
                <a:srgbClr val="003366"/>
              </a:solidFill>
              <a:latin typeface="微软雅黑" panose="020B0503020204020204" pitchFamily="34" charset="-122"/>
              <a:ea typeface="微软雅黑" panose="020B0503020204020204" pitchFamily="34" charset="-122"/>
            </a:endParaRPr>
          </a:p>
        </p:txBody>
      </p:sp>
      <p:sp>
        <p:nvSpPr>
          <p:cNvPr id="25" name="文本框 24"/>
          <p:cNvSpPr txBox="1"/>
          <p:nvPr/>
        </p:nvSpPr>
        <p:spPr>
          <a:xfrm>
            <a:off x="1198880" y="3559910"/>
            <a:ext cx="9357360" cy="1200329"/>
          </a:xfrm>
          <a:prstGeom prst="rect">
            <a:avLst/>
          </a:prstGeom>
          <a:noFill/>
        </p:spPr>
        <p:txBody>
          <a:bodyPr wrap="square" rtlCol="0">
            <a:spAutoFit/>
          </a:bodyPr>
          <a:lstStyle/>
          <a:p>
            <a:pPr marL="285750" indent="-285750">
              <a:buFont typeface="Wingdings" panose="05000000000000000000" pitchFamily="2" charset="2"/>
              <a:buChar char="l"/>
            </a:pPr>
            <a:r>
              <a:rPr lang="zh-CN" altLang="en-US" dirty="0">
                <a:solidFill>
                  <a:srgbClr val="003366"/>
                </a:solidFill>
                <a:latin typeface="微软雅黑" panose="020B0503020204020204" pitchFamily="34" charset="-122"/>
                <a:ea typeface="微软雅黑" panose="020B0503020204020204" pitchFamily="34" charset="-122"/>
              </a:rPr>
              <a:t>教育信息化引领教育现代化的一个重要旨趣就在于借助信息技术的破坏性创新之力，打破传统教育的僵化格局，构建现代教育体系，对学校的课程管理、学籍管理、学位管理乃至学校的一些组织架构等一系列制度转型与变革，更好的发挥信息技术在当代教育中的优势。</a:t>
            </a:r>
            <a:endParaRPr lang="zh-CN" altLang="en-US" dirty="0">
              <a:solidFill>
                <a:srgbClr val="003366"/>
              </a:solidFill>
              <a:latin typeface="微软雅黑" panose="020B0503020204020204" pitchFamily="34" charset="-122"/>
              <a:ea typeface="微软雅黑" panose="020B0503020204020204" pitchFamily="34" charset="-122"/>
            </a:endParaRPr>
          </a:p>
        </p:txBody>
      </p:sp>
      <p:sp>
        <p:nvSpPr>
          <p:cNvPr id="27" name="矩形 26"/>
          <p:cNvSpPr/>
          <p:nvPr/>
        </p:nvSpPr>
        <p:spPr>
          <a:xfrm>
            <a:off x="836855" y="1820345"/>
            <a:ext cx="3185487" cy="369332"/>
          </a:xfrm>
          <a:prstGeom prst="rect">
            <a:avLst/>
          </a:prstGeom>
        </p:spPr>
        <p:txBody>
          <a:bodyPr wrap="none">
            <a:spAutoFit/>
          </a:bodyPr>
          <a:lstStyle/>
          <a:p>
            <a:r>
              <a:rPr lang="zh-CN" altLang="en-US" dirty="0">
                <a:solidFill>
                  <a:srgbClr val="003366"/>
                </a:solidFill>
                <a:latin typeface="微软雅黑" panose="020B0503020204020204" pitchFamily="34" charset="-122"/>
                <a:ea typeface="微软雅黑" panose="020B0503020204020204" pitchFamily="34" charset="-122"/>
              </a:rPr>
              <a:t>（二）创新建设现代教育制度</a:t>
            </a:r>
            <a:endParaRPr lang="zh-CN" altLang="en-US" dirty="0">
              <a:solidFill>
                <a:srgbClr val="003366"/>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down)">
                                      <p:cBhvr>
                                        <p:cTn id="7" dur="500"/>
                                        <p:tgtEl>
                                          <p:spTgt spid="4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wipe(down)">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animEffect transition="in" filter="wipe(down)">
                                      <p:cBhvr>
                                        <p:cTn id="17" dur="500"/>
                                        <p:tgtEl>
                                          <p:spTgt spid="22"/>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25"/>
                                        </p:tgtEl>
                                        <p:attrNameLst>
                                          <p:attrName>style.visibility</p:attrName>
                                        </p:attrNameLst>
                                      </p:cBhvr>
                                      <p:to>
                                        <p:strVal val="visible"/>
                                      </p:to>
                                    </p:set>
                                    <p:animEffect transition="in" filter="wipe(down)">
                                      <p:cBhvr>
                                        <p:cTn id="20"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22" grpId="0"/>
      <p:bldP spid="25" grpId="0"/>
      <p:bldP spid="2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178852" y="0"/>
            <a:ext cx="1838178" cy="6858000"/>
            <a:chOff x="5178852" y="0"/>
            <a:chExt cx="1838178" cy="6858000"/>
          </a:xfrm>
          <a:solidFill>
            <a:srgbClr val="EAD5C0"/>
          </a:solidFill>
        </p:grpSpPr>
        <p:grpSp>
          <p:nvGrpSpPr>
            <p:cNvPr id="3" name="组合 2"/>
            <p:cNvGrpSpPr/>
            <p:nvPr/>
          </p:nvGrpSpPr>
          <p:grpSpPr>
            <a:xfrm rot="-5400000">
              <a:off x="2585417" y="2593435"/>
              <a:ext cx="6858000" cy="1671130"/>
              <a:chOff x="0" y="2688608"/>
              <a:chExt cx="12192000" cy="1510352"/>
            </a:xfrm>
            <a:grpFill/>
          </p:grpSpPr>
          <p:sp>
            <p:nvSpPr>
              <p:cNvPr id="10" name="矩形 9"/>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 name="组合 3"/>
            <p:cNvGrpSpPr/>
            <p:nvPr/>
          </p:nvGrpSpPr>
          <p:grpSpPr>
            <a:xfrm rot="-5400000">
              <a:off x="2752465" y="2593435"/>
              <a:ext cx="6858000" cy="1671130"/>
              <a:chOff x="0" y="2688608"/>
              <a:chExt cx="12192000" cy="1510352"/>
            </a:xfrm>
            <a:grpFill/>
          </p:grpSpPr>
          <p:sp>
            <p:nvSpPr>
              <p:cNvPr id="5" name="矩形 4"/>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5" name="矩形 14"/>
          <p:cNvSpPr/>
          <p:nvPr/>
        </p:nvSpPr>
        <p:spPr>
          <a:xfrm>
            <a:off x="689810" y="673768"/>
            <a:ext cx="10844463" cy="5502443"/>
          </a:xfrm>
          <a:prstGeom prst="rect">
            <a:avLst/>
          </a:prstGeom>
          <a:solidFill>
            <a:schemeClr val="bg1"/>
          </a:solidFill>
          <a:ln w="3175">
            <a:solidFill>
              <a:srgbClr val="C9A769"/>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文本框 23"/>
          <p:cNvSpPr txBox="1"/>
          <p:nvPr/>
        </p:nvSpPr>
        <p:spPr>
          <a:xfrm>
            <a:off x="12441670" y="7154779"/>
            <a:ext cx="375972" cy="369332"/>
          </a:xfrm>
          <a:prstGeom prst="rect">
            <a:avLst/>
          </a:prstGeom>
          <a:noFill/>
        </p:spPr>
        <p:txBody>
          <a:bodyPr wrap="square" rtlCol="0">
            <a:spAutoFit/>
          </a:bodyPr>
          <a:lstStyle/>
          <a:p>
            <a:r>
              <a:rPr lang="zh-CN" altLang="en-US" dirty="0"/>
              <a:t>。</a:t>
            </a:r>
            <a:endParaRPr lang="zh-CN" altLang="en-US" dirty="0"/>
          </a:p>
        </p:txBody>
      </p:sp>
      <p:sp>
        <p:nvSpPr>
          <p:cNvPr id="43" name="矩形 42"/>
          <p:cNvSpPr/>
          <p:nvPr/>
        </p:nvSpPr>
        <p:spPr>
          <a:xfrm>
            <a:off x="3397529" y="1108557"/>
            <a:ext cx="5416869" cy="461665"/>
          </a:xfrm>
          <a:prstGeom prst="rect">
            <a:avLst/>
          </a:prstGeom>
          <a:solidFill>
            <a:schemeClr val="bg1"/>
          </a:solidFill>
        </p:spPr>
        <p:txBody>
          <a:bodyPr wrap="none">
            <a:spAutoFit/>
          </a:bodyPr>
          <a:lstStyle/>
          <a:p>
            <a:pPr algn="ctr"/>
            <a:r>
              <a:rPr lang="zh-CN" altLang="en-US" sz="2400" b="1" dirty="0">
                <a:solidFill>
                  <a:srgbClr val="3F3F5F"/>
                </a:solidFill>
                <a:latin typeface="微软雅黑" panose="020B0503020204020204" pitchFamily="34" charset="-122"/>
                <a:ea typeface="微软雅黑" panose="020B0503020204020204" pitchFamily="34" charset="-122"/>
              </a:rPr>
              <a:t>教育信息化引领教育现代化的未来走向</a:t>
            </a:r>
            <a:endParaRPr lang="zh-CN" altLang="en-US" sz="2400" b="1" dirty="0">
              <a:solidFill>
                <a:srgbClr val="3F3F5F"/>
              </a:solidFill>
              <a:latin typeface="微软雅黑" panose="020B0503020204020204" pitchFamily="34" charset="-122"/>
              <a:ea typeface="微软雅黑" panose="020B0503020204020204" pitchFamily="34" charset="-122"/>
            </a:endParaRPr>
          </a:p>
        </p:txBody>
      </p:sp>
      <p:sp>
        <p:nvSpPr>
          <p:cNvPr id="22" name="文本框 21"/>
          <p:cNvSpPr txBox="1"/>
          <p:nvPr/>
        </p:nvSpPr>
        <p:spPr>
          <a:xfrm>
            <a:off x="1198880" y="2651760"/>
            <a:ext cx="9215120" cy="646331"/>
          </a:xfrm>
          <a:prstGeom prst="rect">
            <a:avLst/>
          </a:prstGeom>
          <a:noFill/>
        </p:spPr>
        <p:txBody>
          <a:bodyPr wrap="square" rtlCol="0">
            <a:spAutoFit/>
          </a:bodyPr>
          <a:lstStyle/>
          <a:p>
            <a:pPr marL="285750" indent="-285750">
              <a:buFont typeface="Wingdings" panose="05000000000000000000" pitchFamily="2" charset="2"/>
              <a:buChar char="l"/>
            </a:pPr>
            <a:r>
              <a:rPr lang="zh-CN" altLang="en-US" dirty="0">
                <a:solidFill>
                  <a:srgbClr val="003366"/>
                </a:solidFill>
                <a:latin typeface="微软雅黑" panose="020B0503020204020204" pitchFamily="34" charset="-122"/>
                <a:ea typeface="微软雅黑" panose="020B0503020204020204" pitchFamily="34" charset="-122"/>
              </a:rPr>
              <a:t>教育信息化的未来趋势是一个复杂系统的渐变过程，需要以理性的态度对待教育信息化这一“慢性特征”，共同守护教育的精神特质。</a:t>
            </a:r>
            <a:endParaRPr lang="zh-CN" altLang="en-US" dirty="0">
              <a:solidFill>
                <a:srgbClr val="003366"/>
              </a:solidFill>
              <a:latin typeface="微软雅黑" panose="020B0503020204020204" pitchFamily="34" charset="-122"/>
              <a:ea typeface="微软雅黑" panose="020B0503020204020204" pitchFamily="34" charset="-122"/>
            </a:endParaRPr>
          </a:p>
        </p:txBody>
      </p:sp>
      <p:sp>
        <p:nvSpPr>
          <p:cNvPr id="25" name="文本框 24"/>
          <p:cNvSpPr txBox="1"/>
          <p:nvPr/>
        </p:nvSpPr>
        <p:spPr>
          <a:xfrm>
            <a:off x="1198880" y="3559910"/>
            <a:ext cx="9357360" cy="646331"/>
          </a:xfrm>
          <a:prstGeom prst="rect">
            <a:avLst/>
          </a:prstGeom>
          <a:noFill/>
        </p:spPr>
        <p:txBody>
          <a:bodyPr wrap="square" rtlCol="0">
            <a:spAutoFit/>
          </a:bodyPr>
          <a:lstStyle/>
          <a:p>
            <a:pPr marL="342900" indent="-342900">
              <a:buFont typeface="Wingdings" panose="05000000000000000000" pitchFamily="2" charset="2"/>
              <a:buChar char="l"/>
            </a:pPr>
            <a:r>
              <a:rPr lang="zh-CN" altLang="en-US" dirty="0">
                <a:solidFill>
                  <a:srgbClr val="003366"/>
                </a:solidFill>
                <a:latin typeface="微软雅黑" panose="020B0503020204020204" pitchFamily="34" charset="-122"/>
                <a:ea typeface="微软雅黑" panose="020B0503020204020204" pitchFamily="34" charset="-122"/>
              </a:rPr>
              <a:t>教育信息化进程中要注意一些可能出现的伦理诉求，并给与足够关注。如果要实现技术创新服务于教育和人，就必须重申以人类价值为中心的技术使用方法和伦理规范。</a:t>
            </a:r>
            <a:endParaRPr lang="zh-CN" altLang="en-US" dirty="0">
              <a:solidFill>
                <a:srgbClr val="003366"/>
              </a:solidFill>
              <a:latin typeface="微软雅黑" panose="020B0503020204020204" pitchFamily="34" charset="-122"/>
              <a:ea typeface="微软雅黑" panose="020B0503020204020204" pitchFamily="34" charset="-122"/>
            </a:endParaRPr>
          </a:p>
        </p:txBody>
      </p:sp>
      <p:sp>
        <p:nvSpPr>
          <p:cNvPr id="23" name="矩形 22"/>
          <p:cNvSpPr/>
          <p:nvPr/>
        </p:nvSpPr>
        <p:spPr>
          <a:xfrm>
            <a:off x="836855" y="1820345"/>
            <a:ext cx="4570482" cy="369332"/>
          </a:xfrm>
          <a:prstGeom prst="rect">
            <a:avLst/>
          </a:prstGeom>
        </p:spPr>
        <p:txBody>
          <a:bodyPr wrap="none">
            <a:spAutoFit/>
          </a:bodyPr>
          <a:lstStyle/>
          <a:p>
            <a:r>
              <a:rPr lang="zh-CN" altLang="en-US" dirty="0">
                <a:solidFill>
                  <a:srgbClr val="003366"/>
                </a:solidFill>
                <a:latin typeface="微软雅黑" panose="020B0503020204020204" pitchFamily="34" charset="-122"/>
                <a:ea typeface="微软雅黑" panose="020B0503020204020204" pitchFamily="34" charset="-122"/>
              </a:rPr>
              <a:t>（三）理性守护教育的精神特质与伦理诉求</a:t>
            </a:r>
            <a:endParaRPr lang="zh-CN" altLang="en-US" dirty="0">
              <a:solidFill>
                <a:srgbClr val="003366"/>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down)">
                                      <p:cBhvr>
                                        <p:cTn id="7" dur="500"/>
                                        <p:tgtEl>
                                          <p:spTgt spid="4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down)">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wipe(down)">
                                      <p:cBhvr>
                                        <p:cTn id="20"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22" grpId="0"/>
      <p:bldP spid="25" grpId="0"/>
      <p:bldP spid="2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flipH="1">
            <a:off x="6580187" y="0"/>
            <a:ext cx="5611809" cy="6858000"/>
          </a:xfrm>
          <a:prstGeom prst="rect">
            <a:avLst/>
          </a:prstGeom>
          <a:blipFill dpi="0" rotWithShape="1">
            <a:blip r:embed="rId1">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Freeform 5"/>
          <p:cNvSpPr/>
          <p:nvPr/>
        </p:nvSpPr>
        <p:spPr bwMode="auto">
          <a:xfrm>
            <a:off x="-1" y="0"/>
            <a:ext cx="8325853" cy="6858000"/>
          </a:xfrm>
          <a:custGeom>
            <a:avLst/>
            <a:gdLst>
              <a:gd name="T0" fmla="*/ 399 w 621"/>
              <a:gd name="T1" fmla="*/ 0 h 648"/>
              <a:gd name="T2" fmla="*/ 0 w 621"/>
              <a:gd name="T3" fmla="*/ 0 h 648"/>
              <a:gd name="T4" fmla="*/ 0 w 621"/>
              <a:gd name="T5" fmla="*/ 0 h 648"/>
              <a:gd name="T6" fmla="*/ 0 w 621"/>
              <a:gd name="T7" fmla="*/ 648 h 648"/>
              <a:gd name="T8" fmla="*/ 280 w 621"/>
              <a:gd name="T9" fmla="*/ 648 h 648"/>
              <a:gd name="T10" fmla="*/ 321 w 621"/>
              <a:gd name="T11" fmla="*/ 625 h 648"/>
              <a:gd name="T12" fmla="*/ 621 w 621"/>
              <a:gd name="T13" fmla="*/ 544 h 648"/>
              <a:gd name="T14" fmla="*/ 399 w 621"/>
              <a:gd name="T15" fmla="*/ 0 h 64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21" h="648">
                <a:moveTo>
                  <a:pt x="399" y="0"/>
                </a:moveTo>
                <a:cubicBezTo>
                  <a:pt x="0" y="0"/>
                  <a:pt x="0" y="0"/>
                  <a:pt x="0" y="0"/>
                </a:cubicBezTo>
                <a:cubicBezTo>
                  <a:pt x="0" y="0"/>
                  <a:pt x="0" y="0"/>
                  <a:pt x="0" y="0"/>
                </a:cubicBezTo>
                <a:cubicBezTo>
                  <a:pt x="0" y="648"/>
                  <a:pt x="0" y="648"/>
                  <a:pt x="0" y="648"/>
                </a:cubicBezTo>
                <a:cubicBezTo>
                  <a:pt x="280" y="648"/>
                  <a:pt x="280" y="648"/>
                  <a:pt x="280" y="648"/>
                </a:cubicBezTo>
                <a:cubicBezTo>
                  <a:pt x="301" y="636"/>
                  <a:pt x="321" y="625"/>
                  <a:pt x="321" y="625"/>
                </a:cubicBezTo>
                <a:cubicBezTo>
                  <a:pt x="474" y="539"/>
                  <a:pt x="621" y="544"/>
                  <a:pt x="621" y="544"/>
                </a:cubicBezTo>
                <a:cubicBezTo>
                  <a:pt x="585" y="354"/>
                  <a:pt x="479" y="141"/>
                  <a:pt x="399" y="0"/>
                </a:cubicBezTo>
                <a:close/>
              </a:path>
            </a:pathLst>
          </a:custGeom>
          <a:solidFill>
            <a:schemeClr val="accent5">
              <a:lumMod val="50000"/>
            </a:schemeClr>
          </a:solidFill>
          <a:ln>
            <a:noFill/>
          </a:ln>
        </p:spPr>
        <p:txBody>
          <a:bodyPr vert="horz" wrap="square" lIns="91440" tIns="45720" rIns="91440" bIns="45720" numCol="1" anchor="t" anchorCtr="0" compatLnSpc="1"/>
          <a:lstStyle/>
          <a:p>
            <a:endParaRPr lang="zh-CN" altLang="en-US"/>
          </a:p>
        </p:txBody>
      </p:sp>
      <p:sp>
        <p:nvSpPr>
          <p:cNvPr id="6" name="Freeform 6"/>
          <p:cNvSpPr/>
          <p:nvPr/>
        </p:nvSpPr>
        <p:spPr bwMode="auto">
          <a:xfrm>
            <a:off x="4217987" y="0"/>
            <a:ext cx="3513129" cy="4910138"/>
          </a:xfrm>
          <a:custGeom>
            <a:avLst/>
            <a:gdLst>
              <a:gd name="T0" fmla="*/ 221 w 262"/>
              <a:gd name="T1" fmla="*/ 338 h 464"/>
              <a:gd name="T2" fmla="*/ 174 w 262"/>
              <a:gd name="T3" fmla="*/ 238 h 464"/>
              <a:gd name="T4" fmla="*/ 33 w 262"/>
              <a:gd name="T5" fmla="*/ 0 h 464"/>
              <a:gd name="T6" fmla="*/ 0 w 262"/>
              <a:gd name="T7" fmla="*/ 0 h 464"/>
              <a:gd name="T8" fmla="*/ 131 w 262"/>
              <a:gd name="T9" fmla="*/ 262 h 464"/>
              <a:gd name="T10" fmla="*/ 169 w 262"/>
              <a:gd name="T11" fmla="*/ 357 h 464"/>
              <a:gd name="T12" fmla="*/ 203 w 262"/>
              <a:gd name="T13" fmla="*/ 464 h 464"/>
              <a:gd name="T14" fmla="*/ 262 w 262"/>
              <a:gd name="T15" fmla="*/ 454 h 464"/>
              <a:gd name="T16" fmla="*/ 221 w 262"/>
              <a:gd name="T17" fmla="*/ 338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62" h="464">
                <a:moveTo>
                  <a:pt x="221" y="338"/>
                </a:moveTo>
                <a:cubicBezTo>
                  <a:pt x="206" y="305"/>
                  <a:pt x="191" y="271"/>
                  <a:pt x="174" y="238"/>
                </a:cubicBezTo>
                <a:cubicBezTo>
                  <a:pt x="130" y="153"/>
                  <a:pt x="80" y="70"/>
                  <a:pt x="33" y="0"/>
                </a:cubicBezTo>
                <a:cubicBezTo>
                  <a:pt x="0" y="0"/>
                  <a:pt x="0" y="0"/>
                  <a:pt x="0" y="0"/>
                </a:cubicBezTo>
                <a:cubicBezTo>
                  <a:pt x="41" y="73"/>
                  <a:pt x="89" y="164"/>
                  <a:pt x="131" y="262"/>
                </a:cubicBezTo>
                <a:cubicBezTo>
                  <a:pt x="145" y="293"/>
                  <a:pt x="157" y="325"/>
                  <a:pt x="169" y="357"/>
                </a:cubicBezTo>
                <a:cubicBezTo>
                  <a:pt x="182" y="393"/>
                  <a:pt x="194" y="428"/>
                  <a:pt x="203" y="464"/>
                </a:cubicBezTo>
                <a:cubicBezTo>
                  <a:pt x="240" y="456"/>
                  <a:pt x="262" y="454"/>
                  <a:pt x="262" y="454"/>
                </a:cubicBezTo>
                <a:cubicBezTo>
                  <a:pt x="251" y="416"/>
                  <a:pt x="237" y="377"/>
                  <a:pt x="221" y="338"/>
                </a:cubicBezTo>
                <a:close/>
              </a:path>
            </a:pathLst>
          </a:custGeom>
          <a:solidFill>
            <a:srgbClr val="CE9D6C">
              <a:alpha val="98824"/>
            </a:srgbClr>
          </a:solidFill>
          <a:ln>
            <a:noFill/>
          </a:ln>
        </p:spPr>
        <p:txBody>
          <a:bodyPr vert="horz" wrap="square" lIns="91440" tIns="45720" rIns="91440" bIns="45720" numCol="1" anchor="t" anchorCtr="0" compatLnSpc="1"/>
          <a:lstStyle/>
          <a:p>
            <a:endParaRPr lang="zh-CN" altLang="en-US"/>
          </a:p>
        </p:txBody>
      </p:sp>
      <p:sp>
        <p:nvSpPr>
          <p:cNvPr id="7" name="Freeform 7"/>
          <p:cNvSpPr/>
          <p:nvPr/>
        </p:nvSpPr>
        <p:spPr bwMode="auto">
          <a:xfrm>
            <a:off x="4564764" y="0"/>
            <a:ext cx="3298203" cy="3576638"/>
          </a:xfrm>
          <a:custGeom>
            <a:avLst/>
            <a:gdLst>
              <a:gd name="T0" fmla="*/ 195 w 246"/>
              <a:gd name="T1" fmla="*/ 214 h 338"/>
              <a:gd name="T2" fmla="*/ 59 w 246"/>
              <a:gd name="T3" fmla="*/ 0 h 338"/>
              <a:gd name="T4" fmla="*/ 0 w 246"/>
              <a:gd name="T5" fmla="*/ 0 h 338"/>
              <a:gd name="T6" fmla="*/ 141 w 246"/>
              <a:gd name="T7" fmla="*/ 238 h 338"/>
              <a:gd name="T8" fmla="*/ 187 w 246"/>
              <a:gd name="T9" fmla="*/ 338 h 338"/>
              <a:gd name="T10" fmla="*/ 246 w 246"/>
              <a:gd name="T11" fmla="*/ 323 h 338"/>
              <a:gd name="T12" fmla="*/ 195 w 246"/>
              <a:gd name="T13" fmla="*/ 214 h 338"/>
            </a:gdLst>
            <a:ahLst/>
            <a:cxnLst>
              <a:cxn ang="0">
                <a:pos x="T0" y="T1"/>
              </a:cxn>
              <a:cxn ang="0">
                <a:pos x="T2" y="T3"/>
              </a:cxn>
              <a:cxn ang="0">
                <a:pos x="T4" y="T5"/>
              </a:cxn>
              <a:cxn ang="0">
                <a:pos x="T6" y="T7"/>
              </a:cxn>
              <a:cxn ang="0">
                <a:pos x="T8" y="T9"/>
              </a:cxn>
              <a:cxn ang="0">
                <a:pos x="T10" y="T11"/>
              </a:cxn>
              <a:cxn ang="0">
                <a:pos x="T12" y="T13"/>
              </a:cxn>
            </a:cxnLst>
            <a:rect l="0" t="0" r="r" b="b"/>
            <a:pathLst>
              <a:path w="246" h="338">
                <a:moveTo>
                  <a:pt x="195" y="214"/>
                </a:moveTo>
                <a:cubicBezTo>
                  <a:pt x="156" y="140"/>
                  <a:pt x="108" y="67"/>
                  <a:pt x="59" y="0"/>
                </a:cubicBezTo>
                <a:cubicBezTo>
                  <a:pt x="0" y="0"/>
                  <a:pt x="0" y="0"/>
                  <a:pt x="0" y="0"/>
                </a:cubicBezTo>
                <a:cubicBezTo>
                  <a:pt x="47" y="70"/>
                  <a:pt x="97" y="153"/>
                  <a:pt x="141" y="238"/>
                </a:cubicBezTo>
                <a:cubicBezTo>
                  <a:pt x="157" y="271"/>
                  <a:pt x="173" y="305"/>
                  <a:pt x="187" y="338"/>
                </a:cubicBezTo>
                <a:cubicBezTo>
                  <a:pt x="223" y="327"/>
                  <a:pt x="246" y="323"/>
                  <a:pt x="246" y="323"/>
                </a:cubicBezTo>
                <a:cubicBezTo>
                  <a:pt x="232" y="287"/>
                  <a:pt x="214" y="250"/>
                  <a:pt x="195" y="214"/>
                </a:cubicBezTo>
                <a:close/>
              </a:path>
            </a:pathLst>
          </a:custGeom>
          <a:solidFill>
            <a:srgbClr val="EAD5C0">
              <a:alpha val="99000"/>
            </a:srgbClr>
          </a:solidFill>
          <a:ln>
            <a:noFill/>
          </a:ln>
        </p:spPr>
        <p:txBody>
          <a:bodyPr vert="horz" wrap="square" lIns="91440" tIns="45720" rIns="91440" bIns="45720" numCol="1" anchor="t" anchorCtr="0" compatLnSpc="1"/>
          <a:lstStyle/>
          <a:p>
            <a:endParaRPr lang="zh-CN" altLang="en-US"/>
          </a:p>
        </p:txBody>
      </p:sp>
      <p:sp>
        <p:nvSpPr>
          <p:cNvPr id="8" name="Freeform 8"/>
          <p:cNvSpPr/>
          <p:nvPr/>
        </p:nvSpPr>
        <p:spPr bwMode="auto">
          <a:xfrm>
            <a:off x="4967838" y="0"/>
            <a:ext cx="2452562" cy="2265363"/>
          </a:xfrm>
          <a:custGeom>
            <a:avLst/>
            <a:gdLst>
              <a:gd name="T0" fmla="*/ 58 w 183"/>
              <a:gd name="T1" fmla="*/ 0 h 214"/>
              <a:gd name="T2" fmla="*/ 0 w 183"/>
              <a:gd name="T3" fmla="*/ 0 h 214"/>
              <a:gd name="T4" fmla="*/ 136 w 183"/>
              <a:gd name="T5" fmla="*/ 214 h 214"/>
              <a:gd name="T6" fmla="*/ 183 w 183"/>
              <a:gd name="T7" fmla="*/ 198 h 214"/>
              <a:gd name="T8" fmla="*/ 58 w 183"/>
              <a:gd name="T9" fmla="*/ 0 h 214"/>
            </a:gdLst>
            <a:ahLst/>
            <a:cxnLst>
              <a:cxn ang="0">
                <a:pos x="T0" y="T1"/>
              </a:cxn>
              <a:cxn ang="0">
                <a:pos x="T2" y="T3"/>
              </a:cxn>
              <a:cxn ang="0">
                <a:pos x="T4" y="T5"/>
              </a:cxn>
              <a:cxn ang="0">
                <a:pos x="T6" y="T7"/>
              </a:cxn>
              <a:cxn ang="0">
                <a:pos x="T8" y="T9"/>
              </a:cxn>
            </a:cxnLst>
            <a:rect l="0" t="0" r="r" b="b"/>
            <a:pathLst>
              <a:path w="183" h="214">
                <a:moveTo>
                  <a:pt x="58" y="0"/>
                </a:moveTo>
                <a:cubicBezTo>
                  <a:pt x="0" y="0"/>
                  <a:pt x="0" y="0"/>
                  <a:pt x="0" y="0"/>
                </a:cubicBezTo>
                <a:cubicBezTo>
                  <a:pt x="49" y="67"/>
                  <a:pt x="97" y="140"/>
                  <a:pt x="136" y="214"/>
                </a:cubicBezTo>
                <a:cubicBezTo>
                  <a:pt x="165" y="202"/>
                  <a:pt x="183" y="198"/>
                  <a:pt x="183" y="198"/>
                </a:cubicBezTo>
                <a:cubicBezTo>
                  <a:pt x="150" y="131"/>
                  <a:pt x="106" y="64"/>
                  <a:pt x="58" y="0"/>
                </a:cubicBezTo>
                <a:close/>
              </a:path>
            </a:pathLst>
          </a:custGeom>
          <a:solidFill>
            <a:schemeClr val="bg1">
              <a:lumMod val="85000"/>
              <a:alpha val="99000"/>
            </a:schemeClr>
          </a:solidFill>
          <a:ln>
            <a:noFill/>
          </a:ln>
        </p:spPr>
        <p:txBody>
          <a:bodyPr vert="horz" wrap="square" lIns="91440" tIns="45720" rIns="91440" bIns="45720" numCol="1" anchor="t" anchorCtr="0" compatLnSpc="1"/>
          <a:lstStyle/>
          <a:p>
            <a:endParaRPr lang="zh-CN" altLang="en-US"/>
          </a:p>
        </p:txBody>
      </p:sp>
      <p:sp>
        <p:nvSpPr>
          <p:cNvPr id="15" name="文本框 14"/>
          <p:cNvSpPr txBox="1"/>
          <p:nvPr/>
        </p:nvSpPr>
        <p:spPr>
          <a:xfrm>
            <a:off x="1398956" y="2602288"/>
            <a:ext cx="3570208" cy="1107996"/>
          </a:xfrm>
          <a:prstGeom prst="rect">
            <a:avLst/>
          </a:prstGeom>
          <a:noFill/>
        </p:spPr>
        <p:txBody>
          <a:bodyPr wrap="none" rtlCol="0">
            <a:spAutoFit/>
          </a:bodyPr>
          <a:lstStyle/>
          <a:p>
            <a:r>
              <a:rPr lang="zh-CN" altLang="en-US" sz="6600" b="1" dirty="0">
                <a:solidFill>
                  <a:srgbClr val="EAD5C0"/>
                </a:solidFill>
                <a:effectLst>
                  <a:glow rad="101600">
                    <a:srgbClr val="003366"/>
                  </a:glow>
                </a:effectLst>
                <a:latin typeface="微软雅黑" panose="020B0503020204020204" pitchFamily="34" charset="-122"/>
                <a:ea typeface="微软雅黑" panose="020B0503020204020204" pitchFamily="34" charset="-122"/>
              </a:rPr>
              <a:t>感谢聆听</a:t>
            </a:r>
            <a:endParaRPr lang="zh-CN" altLang="en-US" sz="6600" b="1" dirty="0">
              <a:solidFill>
                <a:srgbClr val="EAD5C0"/>
              </a:solidFill>
              <a:effectLst>
                <a:glow rad="101600">
                  <a:srgbClr val="003366"/>
                </a:glow>
              </a:effectLst>
              <a:latin typeface="微软雅黑" panose="020B0503020204020204" pitchFamily="34" charset="-122"/>
              <a:ea typeface="微软雅黑" panose="020B0503020204020204" pitchFamily="34" charset="-122"/>
            </a:endParaRPr>
          </a:p>
        </p:txBody>
      </p:sp>
      <p:grpSp>
        <p:nvGrpSpPr>
          <p:cNvPr id="17" name="组合 16"/>
          <p:cNvGrpSpPr/>
          <p:nvPr/>
        </p:nvGrpSpPr>
        <p:grpSpPr>
          <a:xfrm>
            <a:off x="351843" y="4352007"/>
            <a:ext cx="1853389" cy="2530155"/>
            <a:chOff x="644482" y="2751292"/>
            <a:chExt cx="1853389" cy="2530155"/>
          </a:xfrm>
        </p:grpSpPr>
        <p:pic>
          <p:nvPicPr>
            <p:cNvPr id="18" name="图片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4482" y="2751292"/>
              <a:ext cx="1853389" cy="2484436"/>
            </a:xfrm>
            <a:prstGeom prst="rect">
              <a:avLst/>
            </a:prstGeom>
          </p:spPr>
        </p:pic>
        <p:sp>
          <p:nvSpPr>
            <p:cNvPr id="19" name="圆角矩形 18"/>
            <p:cNvSpPr/>
            <p:nvPr/>
          </p:nvSpPr>
          <p:spPr>
            <a:xfrm>
              <a:off x="648755" y="5235728"/>
              <a:ext cx="1844842" cy="45719"/>
            </a:xfrm>
            <a:prstGeom prst="roundRect">
              <a:avLst/>
            </a:prstGeom>
            <a:solidFill>
              <a:srgbClr val="CE9D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0" name="文本框 19"/>
          <p:cNvSpPr txBox="1"/>
          <p:nvPr/>
        </p:nvSpPr>
        <p:spPr>
          <a:xfrm>
            <a:off x="12607699" y="6663724"/>
            <a:ext cx="242374" cy="369332"/>
          </a:xfrm>
          <a:prstGeom prst="rect">
            <a:avLst/>
          </a:prstGeom>
          <a:noFill/>
        </p:spPr>
        <p:txBody>
          <a:bodyPr wrap="none" rtlCol="0">
            <a:spAutoFit/>
          </a:bodyPr>
          <a:lstStyle/>
          <a:p>
            <a:r>
              <a:rPr lang="en-US" altLang="zh-CN" dirty="0"/>
              <a:t>.</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0-#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0-#ppt_w/2"/>
                                          </p:val>
                                        </p:tav>
                                        <p:tav tm="100000">
                                          <p:val>
                                            <p:strVal val="#ppt_x"/>
                                          </p:val>
                                        </p:tav>
                                      </p:tavLst>
                                    </p:anim>
                                    <p:anim calcmode="lin" valueType="num">
                                      <p:cBhvr additive="base">
                                        <p:cTn id="16" dur="500" fill="hold"/>
                                        <p:tgtEl>
                                          <p:spTgt spid="6"/>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0-#ppt_w/2"/>
                                          </p:val>
                                        </p:tav>
                                        <p:tav tm="100000">
                                          <p:val>
                                            <p:strVal val="#ppt_x"/>
                                          </p:val>
                                        </p:tav>
                                      </p:tavLst>
                                    </p:anim>
                                    <p:anim calcmode="lin" valueType="num">
                                      <p:cBhvr additive="base">
                                        <p:cTn id="20" dur="500" fill="hold"/>
                                        <p:tgtEl>
                                          <p:spTgt spid="7"/>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 fill="hold"/>
                                        <p:tgtEl>
                                          <p:spTgt spid="8"/>
                                        </p:tgtEl>
                                        <p:attrNameLst>
                                          <p:attrName>ppt_x</p:attrName>
                                        </p:attrNameLst>
                                      </p:cBhvr>
                                      <p:tavLst>
                                        <p:tav tm="0">
                                          <p:val>
                                            <p:strVal val="0-#ppt_w/2"/>
                                          </p:val>
                                        </p:tav>
                                        <p:tav tm="100000">
                                          <p:val>
                                            <p:strVal val="#ppt_x"/>
                                          </p:val>
                                        </p:tav>
                                      </p:tavLst>
                                    </p:anim>
                                    <p:anim calcmode="lin" valueType="num">
                                      <p:cBhvr additive="base">
                                        <p:cTn id="24" dur="500" fill="hold"/>
                                        <p:tgtEl>
                                          <p:spTgt spid="8"/>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0-#ppt_w/2"/>
                                          </p:val>
                                        </p:tav>
                                        <p:tav tm="100000">
                                          <p:val>
                                            <p:strVal val="#ppt_x"/>
                                          </p:val>
                                        </p:tav>
                                      </p:tavLst>
                                    </p:anim>
                                    <p:anim calcmode="lin" valueType="num">
                                      <p:cBhvr additive="base">
                                        <p:cTn id="28" dur="500" fill="hold"/>
                                        <p:tgtEl>
                                          <p:spTgt spid="15"/>
                                        </p:tgtEl>
                                        <p:attrNameLst>
                                          <p:attrName>ppt_y</p:attrName>
                                        </p:attrNameLst>
                                      </p:cBhvr>
                                      <p:tavLst>
                                        <p:tav tm="0">
                                          <p:val>
                                            <p:strVal val="#ppt_y"/>
                                          </p:val>
                                        </p:tav>
                                        <p:tav tm="100000">
                                          <p:val>
                                            <p:strVal val="#ppt_y"/>
                                          </p:val>
                                        </p:tav>
                                      </p:tavLst>
                                    </p:anim>
                                  </p:childTnLst>
                                </p:cTn>
                              </p:par>
                              <p:par>
                                <p:cTn id="29" presetID="10" presetClass="entr" presetSubtype="0"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animEffect transition="in" filter="fade">
                                      <p:cBhvr>
                                        <p:cTn id="31" dur="500"/>
                                        <p:tgtEl>
                                          <p:spTgt spid="4"/>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0" nodeType="clickEffect">
                                  <p:stCondLst>
                                    <p:cond delay="4000"/>
                                  </p:stCondLst>
                                  <p:childTnLst>
                                    <p:animEffect transition="out" filter="fade">
                                      <p:cBhvr>
                                        <p:cTn id="35" dur="500"/>
                                        <p:tgtEl>
                                          <p:spTgt spid="20"/>
                                        </p:tgtEl>
                                      </p:cBhvr>
                                    </p:animEffect>
                                    <p:set>
                                      <p:cBhvr>
                                        <p:cTn id="36" dur="1" fill="hold">
                                          <p:stCondLst>
                                            <p:cond delay="499"/>
                                          </p:stCondLst>
                                        </p:cTn>
                                        <p:tgtEl>
                                          <p:spTgt spid="2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5" grpId="0"/>
      <p:bldP spid="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组合 33"/>
          <p:cNvGrpSpPr/>
          <p:nvPr/>
        </p:nvGrpSpPr>
        <p:grpSpPr>
          <a:xfrm>
            <a:off x="2656495" y="-1147"/>
            <a:ext cx="1838178" cy="6858000"/>
            <a:chOff x="5178852" y="0"/>
            <a:chExt cx="1838178" cy="6858000"/>
          </a:xfrm>
          <a:solidFill>
            <a:srgbClr val="EAD5C0"/>
          </a:solidFill>
        </p:grpSpPr>
        <p:grpSp>
          <p:nvGrpSpPr>
            <p:cNvPr id="35" name="组合 34"/>
            <p:cNvGrpSpPr/>
            <p:nvPr/>
          </p:nvGrpSpPr>
          <p:grpSpPr>
            <a:xfrm rot="-5400000">
              <a:off x="2585417" y="2593435"/>
              <a:ext cx="6858000" cy="1671130"/>
              <a:chOff x="0" y="2688608"/>
              <a:chExt cx="12192000" cy="1510352"/>
            </a:xfrm>
            <a:grpFill/>
          </p:grpSpPr>
          <p:sp>
            <p:nvSpPr>
              <p:cNvPr id="42" name="矩形 41"/>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矩形 42"/>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矩形 43"/>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矩形 44"/>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矩形 45"/>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6" name="组合 35"/>
            <p:cNvGrpSpPr/>
            <p:nvPr/>
          </p:nvGrpSpPr>
          <p:grpSpPr>
            <a:xfrm rot="-5400000">
              <a:off x="2752465" y="2593435"/>
              <a:ext cx="6858000" cy="1671130"/>
              <a:chOff x="0" y="2688608"/>
              <a:chExt cx="12192000" cy="1510352"/>
            </a:xfrm>
            <a:grpFill/>
          </p:grpSpPr>
          <p:sp>
            <p:nvSpPr>
              <p:cNvPr id="37" name="矩形 36"/>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矩形 37"/>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矩形 38"/>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矩形 39"/>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23" name="组合 22"/>
          <p:cNvGrpSpPr/>
          <p:nvPr/>
        </p:nvGrpSpPr>
        <p:grpSpPr>
          <a:xfrm>
            <a:off x="3039671" y="1148678"/>
            <a:ext cx="1124763" cy="4558352"/>
            <a:chOff x="1579843" y="1094200"/>
            <a:chExt cx="1124763" cy="4558352"/>
          </a:xfrm>
        </p:grpSpPr>
        <p:sp>
          <p:nvSpPr>
            <p:cNvPr id="20" name="圆角矩形 19"/>
            <p:cNvSpPr/>
            <p:nvPr/>
          </p:nvSpPr>
          <p:spPr>
            <a:xfrm rot="5400000">
              <a:off x="-136951" y="2810994"/>
              <a:ext cx="4558352" cy="1124763"/>
            </a:xfrm>
            <a:prstGeom prst="roundRect">
              <a:avLst>
                <a:gd name="adj" fmla="val 50000"/>
              </a:avLst>
            </a:prstGeom>
            <a:solidFill>
              <a:srgbClr val="CFB17B"/>
            </a:solidFill>
            <a:ln>
              <a:solidFill>
                <a:srgbClr val="C9A7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文本框 21"/>
            <p:cNvSpPr txBox="1"/>
            <p:nvPr/>
          </p:nvSpPr>
          <p:spPr>
            <a:xfrm>
              <a:off x="1730538" y="1747162"/>
              <a:ext cx="861774" cy="3252429"/>
            </a:xfrm>
            <a:prstGeom prst="rect">
              <a:avLst/>
            </a:prstGeom>
            <a:noFill/>
          </p:spPr>
          <p:txBody>
            <a:bodyPr vert="vert270" wrap="none" rtlCol="0">
              <a:spAutoFit/>
            </a:bodyPr>
            <a:lstStyle/>
            <a:p>
              <a:r>
                <a:rPr lang="en-US" altLang="zh-CN" sz="4400" b="1" dirty="0">
                  <a:solidFill>
                    <a:srgbClr val="002060"/>
                  </a:solidFill>
                  <a:latin typeface="微软雅黑" panose="020B0503020204020204" pitchFamily="34" charset="-122"/>
                  <a:ea typeface="微软雅黑" panose="020B0503020204020204" pitchFamily="34" charset="-122"/>
                </a:rPr>
                <a:t>CONTENTS</a:t>
              </a:r>
              <a:endParaRPr lang="zh-CN" altLang="en-US" sz="4400" b="1" dirty="0">
                <a:solidFill>
                  <a:srgbClr val="002060"/>
                </a:solidFill>
                <a:latin typeface="微软雅黑" panose="020B0503020204020204" pitchFamily="34" charset="-122"/>
                <a:ea typeface="微软雅黑" panose="020B0503020204020204" pitchFamily="34" charset="-122"/>
              </a:endParaRPr>
            </a:p>
          </p:txBody>
        </p:sp>
      </p:grpSp>
      <p:sp>
        <p:nvSpPr>
          <p:cNvPr id="24" name="文本框 23"/>
          <p:cNvSpPr txBox="1"/>
          <p:nvPr/>
        </p:nvSpPr>
        <p:spPr>
          <a:xfrm>
            <a:off x="1760808" y="2196940"/>
            <a:ext cx="1369414" cy="2461828"/>
          </a:xfrm>
          <a:prstGeom prst="rect">
            <a:avLst/>
          </a:prstGeom>
          <a:noFill/>
        </p:spPr>
        <p:txBody>
          <a:bodyPr vert="wordArtVertRtl" wrap="none" rtlCol="0">
            <a:spAutoFit/>
          </a:bodyPr>
          <a:lstStyle/>
          <a:p>
            <a:r>
              <a:rPr lang="zh-CN" altLang="en-US" sz="6000" dirty="0">
                <a:solidFill>
                  <a:srgbClr val="002060"/>
                </a:solidFill>
                <a:latin typeface="微软雅黑" panose="020B0503020204020204" pitchFamily="34" charset="-122"/>
                <a:ea typeface="微软雅黑" panose="020B0503020204020204" pitchFamily="34" charset="-122"/>
              </a:rPr>
              <a:t>目录</a:t>
            </a:r>
            <a:endParaRPr lang="zh-CN" altLang="en-US" sz="6000" dirty="0">
              <a:solidFill>
                <a:srgbClr val="002060"/>
              </a:solidFill>
              <a:latin typeface="微软雅黑" panose="020B0503020204020204" pitchFamily="34" charset="-122"/>
              <a:ea typeface="微软雅黑" panose="020B0503020204020204" pitchFamily="34" charset="-122"/>
            </a:endParaRPr>
          </a:p>
        </p:txBody>
      </p:sp>
      <p:grpSp>
        <p:nvGrpSpPr>
          <p:cNvPr id="30" name="组合 29"/>
          <p:cNvGrpSpPr/>
          <p:nvPr/>
        </p:nvGrpSpPr>
        <p:grpSpPr>
          <a:xfrm>
            <a:off x="4164041" y="2006224"/>
            <a:ext cx="6035860" cy="532263"/>
            <a:chOff x="3650697" y="2038308"/>
            <a:chExt cx="6035860" cy="532263"/>
          </a:xfrm>
        </p:grpSpPr>
        <p:grpSp>
          <p:nvGrpSpPr>
            <p:cNvPr id="4" name="组合 3"/>
            <p:cNvGrpSpPr/>
            <p:nvPr/>
          </p:nvGrpSpPr>
          <p:grpSpPr>
            <a:xfrm>
              <a:off x="4962731" y="2038308"/>
              <a:ext cx="4723826" cy="532263"/>
              <a:chOff x="5716711" y="1801504"/>
              <a:chExt cx="4723826" cy="532263"/>
            </a:xfrm>
          </p:grpSpPr>
          <p:sp>
            <p:nvSpPr>
              <p:cNvPr id="5" name="圆角矩形 4"/>
              <p:cNvSpPr/>
              <p:nvPr/>
            </p:nvSpPr>
            <p:spPr>
              <a:xfrm>
                <a:off x="5732060" y="1801504"/>
                <a:ext cx="4708477" cy="532263"/>
              </a:xfrm>
              <a:prstGeom prst="roundRect">
                <a:avLst>
                  <a:gd name="adj" fmla="val 50000"/>
                </a:avLst>
              </a:prstGeom>
              <a:solidFill>
                <a:srgbClr val="3F3F5F"/>
              </a:solidFill>
              <a:ln w="38100">
                <a:solidFill>
                  <a:srgbClr val="3F3F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b="1" dirty="0">
                  <a:latin typeface="微软雅黑" panose="020B0503020204020204" pitchFamily="34" charset="-122"/>
                  <a:ea typeface="微软雅黑" panose="020B0503020204020204" pitchFamily="34" charset="-122"/>
                </a:endParaRPr>
              </a:p>
            </p:txBody>
          </p:sp>
          <p:sp>
            <p:nvSpPr>
              <p:cNvPr id="6" name="矩形 5"/>
              <p:cNvSpPr/>
              <p:nvPr/>
            </p:nvSpPr>
            <p:spPr>
              <a:xfrm>
                <a:off x="7175380" y="1882969"/>
                <a:ext cx="2723823" cy="369332"/>
              </a:xfrm>
              <a:prstGeom prst="rect">
                <a:avLst/>
              </a:prstGeom>
            </p:spPr>
            <p:txBody>
              <a:bodyPr wrap="none">
                <a:spAutoFit/>
              </a:bodyPr>
              <a:lstStyle/>
              <a:p>
                <a:pPr algn="ctr"/>
                <a:r>
                  <a:rPr lang="zh-CN" altLang="en-US" b="1" dirty="0">
                    <a:solidFill>
                      <a:schemeClr val="bg1"/>
                    </a:solidFill>
                    <a:latin typeface="微软雅黑" panose="020B0503020204020204" pitchFamily="34" charset="-122"/>
                    <a:ea typeface="微软雅黑" panose="020B0503020204020204" pitchFamily="34" charset="-122"/>
                  </a:rPr>
                  <a:t>教育信息化与教育现代化</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7" name="圆角矩形 6"/>
              <p:cNvSpPr/>
              <p:nvPr/>
            </p:nvSpPr>
            <p:spPr>
              <a:xfrm>
                <a:off x="5716711" y="1801504"/>
                <a:ext cx="1212376" cy="532263"/>
              </a:xfrm>
              <a:prstGeom prst="roundRect">
                <a:avLst>
                  <a:gd name="adj" fmla="val 50000"/>
                </a:avLst>
              </a:prstGeom>
              <a:solidFill>
                <a:srgbClr val="D8C094"/>
              </a:solidFill>
              <a:ln w="38100">
                <a:solidFill>
                  <a:srgbClr val="3F3F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latin typeface="Century Gothic" panose="020B0502020202020204" pitchFamily="34" charset="0"/>
                    <a:ea typeface="微软雅黑" panose="020B0503020204020204" pitchFamily="34" charset="-122"/>
                  </a:rPr>
                  <a:t>01</a:t>
                </a:r>
                <a:endParaRPr lang="zh-CN" altLang="en-US" sz="2800" b="1" dirty="0">
                  <a:latin typeface="Century Gothic" panose="020B0502020202020204" pitchFamily="34" charset="0"/>
                  <a:ea typeface="微软雅黑" panose="020B0503020204020204" pitchFamily="34" charset="-122"/>
                </a:endParaRPr>
              </a:p>
            </p:txBody>
          </p:sp>
        </p:grpSp>
        <p:cxnSp>
          <p:nvCxnSpPr>
            <p:cNvPr id="26" name="直接连接符 25"/>
            <p:cNvCxnSpPr/>
            <p:nvPr/>
          </p:nvCxnSpPr>
          <p:spPr>
            <a:xfrm>
              <a:off x="3650697" y="2288397"/>
              <a:ext cx="1263514" cy="1"/>
            </a:xfrm>
            <a:prstGeom prst="line">
              <a:avLst/>
            </a:prstGeom>
            <a:ln>
              <a:solidFill>
                <a:srgbClr val="00206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grpSp>
        <p:nvGrpSpPr>
          <p:cNvPr id="31" name="组合 30"/>
          <p:cNvGrpSpPr/>
          <p:nvPr/>
        </p:nvGrpSpPr>
        <p:grpSpPr>
          <a:xfrm>
            <a:off x="4164041" y="2781207"/>
            <a:ext cx="6035860" cy="532263"/>
            <a:chOff x="3650697" y="2813291"/>
            <a:chExt cx="6035860" cy="532263"/>
          </a:xfrm>
        </p:grpSpPr>
        <p:grpSp>
          <p:nvGrpSpPr>
            <p:cNvPr id="8" name="组合 7"/>
            <p:cNvGrpSpPr/>
            <p:nvPr/>
          </p:nvGrpSpPr>
          <p:grpSpPr>
            <a:xfrm>
              <a:off x="4962731" y="2813291"/>
              <a:ext cx="4723826" cy="532263"/>
              <a:chOff x="5716711" y="1801504"/>
              <a:chExt cx="4723826" cy="532263"/>
            </a:xfrm>
          </p:grpSpPr>
          <p:sp>
            <p:nvSpPr>
              <p:cNvPr id="9" name="圆角矩形 8"/>
              <p:cNvSpPr/>
              <p:nvPr/>
            </p:nvSpPr>
            <p:spPr>
              <a:xfrm>
                <a:off x="5732060" y="1801504"/>
                <a:ext cx="4708477" cy="532263"/>
              </a:xfrm>
              <a:prstGeom prst="roundRect">
                <a:avLst>
                  <a:gd name="adj" fmla="val 50000"/>
                </a:avLst>
              </a:prstGeom>
              <a:solidFill>
                <a:srgbClr val="3F3F5F"/>
              </a:solidFill>
              <a:ln w="38100">
                <a:solidFill>
                  <a:srgbClr val="3F3F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b="1" dirty="0">
                  <a:latin typeface="微软雅黑" panose="020B0503020204020204" pitchFamily="34" charset="-122"/>
                  <a:ea typeface="微软雅黑" panose="020B0503020204020204" pitchFamily="34" charset="-122"/>
                </a:endParaRPr>
              </a:p>
            </p:txBody>
          </p:sp>
          <p:sp>
            <p:nvSpPr>
              <p:cNvPr id="10" name="矩形 9"/>
              <p:cNvSpPr/>
              <p:nvPr/>
            </p:nvSpPr>
            <p:spPr>
              <a:xfrm>
                <a:off x="7175380" y="1882969"/>
                <a:ext cx="2723824" cy="369332"/>
              </a:xfrm>
              <a:prstGeom prst="rect">
                <a:avLst/>
              </a:prstGeom>
            </p:spPr>
            <p:txBody>
              <a:bodyPr wrap="none">
                <a:spAutoFit/>
              </a:bodyPr>
              <a:lstStyle/>
              <a:p>
                <a:pPr algn="ctr"/>
                <a:r>
                  <a:rPr lang="zh-CN" altLang="en-US" b="1" dirty="0">
                    <a:solidFill>
                      <a:schemeClr val="bg1"/>
                    </a:solidFill>
                    <a:latin typeface="微软雅黑" panose="020B0503020204020204" pitchFamily="34" charset="-122"/>
                    <a:ea typeface="微软雅黑" panose="020B0503020204020204" pitchFamily="34" charset="-122"/>
                  </a:rPr>
                  <a:t>教育信息化发展三个历程</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1" name="圆角矩形 10"/>
              <p:cNvSpPr/>
              <p:nvPr/>
            </p:nvSpPr>
            <p:spPr>
              <a:xfrm>
                <a:off x="5716711" y="1801504"/>
                <a:ext cx="1212376" cy="532263"/>
              </a:xfrm>
              <a:prstGeom prst="roundRect">
                <a:avLst>
                  <a:gd name="adj" fmla="val 50000"/>
                </a:avLst>
              </a:prstGeom>
              <a:solidFill>
                <a:srgbClr val="D8C094"/>
              </a:solidFill>
              <a:ln w="38100">
                <a:solidFill>
                  <a:srgbClr val="3F3F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latin typeface="Century Gothic" panose="020B0502020202020204" pitchFamily="34" charset="0"/>
                    <a:ea typeface="微软雅黑" panose="020B0503020204020204" pitchFamily="34" charset="-122"/>
                  </a:rPr>
                  <a:t>02</a:t>
                </a:r>
                <a:endParaRPr lang="zh-CN" altLang="en-US" sz="2800" b="1" dirty="0">
                  <a:latin typeface="Century Gothic" panose="020B0502020202020204" pitchFamily="34" charset="0"/>
                  <a:ea typeface="微软雅黑" panose="020B0503020204020204" pitchFamily="34" charset="-122"/>
                </a:endParaRPr>
              </a:p>
            </p:txBody>
          </p:sp>
        </p:grpSp>
        <p:cxnSp>
          <p:nvCxnSpPr>
            <p:cNvPr id="27" name="直接连接符 26"/>
            <p:cNvCxnSpPr/>
            <p:nvPr/>
          </p:nvCxnSpPr>
          <p:spPr>
            <a:xfrm>
              <a:off x="3650697" y="3064179"/>
              <a:ext cx="1263514" cy="1"/>
            </a:xfrm>
            <a:prstGeom prst="line">
              <a:avLst/>
            </a:prstGeom>
            <a:ln>
              <a:solidFill>
                <a:srgbClr val="00206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grpSp>
        <p:nvGrpSpPr>
          <p:cNvPr id="32" name="组合 31"/>
          <p:cNvGrpSpPr/>
          <p:nvPr/>
        </p:nvGrpSpPr>
        <p:grpSpPr>
          <a:xfrm>
            <a:off x="4164041" y="3556190"/>
            <a:ext cx="6035860" cy="532263"/>
            <a:chOff x="3650697" y="3588274"/>
            <a:chExt cx="6035860" cy="532263"/>
          </a:xfrm>
        </p:grpSpPr>
        <p:grpSp>
          <p:nvGrpSpPr>
            <p:cNvPr id="12" name="组合 11"/>
            <p:cNvGrpSpPr/>
            <p:nvPr/>
          </p:nvGrpSpPr>
          <p:grpSpPr>
            <a:xfrm>
              <a:off x="4962731" y="3588274"/>
              <a:ext cx="4723826" cy="532263"/>
              <a:chOff x="5716711" y="1801504"/>
              <a:chExt cx="4723826" cy="532263"/>
            </a:xfrm>
          </p:grpSpPr>
          <p:sp>
            <p:nvSpPr>
              <p:cNvPr id="13" name="圆角矩形 12"/>
              <p:cNvSpPr/>
              <p:nvPr/>
            </p:nvSpPr>
            <p:spPr>
              <a:xfrm>
                <a:off x="5732060" y="1801504"/>
                <a:ext cx="4708477" cy="532263"/>
              </a:xfrm>
              <a:prstGeom prst="roundRect">
                <a:avLst>
                  <a:gd name="adj" fmla="val 50000"/>
                </a:avLst>
              </a:prstGeom>
              <a:solidFill>
                <a:srgbClr val="3F3F5F"/>
              </a:solidFill>
              <a:ln w="38100">
                <a:solidFill>
                  <a:srgbClr val="3F3F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b="1" dirty="0">
                  <a:latin typeface="微软雅黑" panose="020B0503020204020204" pitchFamily="34" charset="-122"/>
                  <a:ea typeface="微软雅黑" panose="020B0503020204020204" pitchFamily="34" charset="-122"/>
                </a:endParaRPr>
              </a:p>
            </p:txBody>
          </p:sp>
          <p:sp>
            <p:nvSpPr>
              <p:cNvPr id="14" name="矩形 13"/>
              <p:cNvSpPr/>
              <p:nvPr/>
            </p:nvSpPr>
            <p:spPr>
              <a:xfrm>
                <a:off x="7175377" y="1882969"/>
                <a:ext cx="2723824" cy="369332"/>
              </a:xfrm>
              <a:prstGeom prst="rect">
                <a:avLst/>
              </a:prstGeom>
            </p:spPr>
            <p:txBody>
              <a:bodyPr wrap="none">
                <a:spAutoFit/>
              </a:bodyPr>
              <a:lstStyle/>
              <a:p>
                <a:pPr algn="ctr"/>
                <a:r>
                  <a:rPr lang="zh-CN" altLang="en-US" b="1" dirty="0">
                    <a:solidFill>
                      <a:schemeClr val="bg1"/>
                    </a:solidFill>
                    <a:latin typeface="微软雅黑" panose="020B0503020204020204" pitchFamily="34" charset="-122"/>
                    <a:ea typeface="微软雅黑" panose="020B0503020204020204" pitchFamily="34" charset="-122"/>
                  </a:rPr>
                  <a:t>制约教育现代化发展因素</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5" name="圆角矩形 14"/>
              <p:cNvSpPr/>
              <p:nvPr/>
            </p:nvSpPr>
            <p:spPr>
              <a:xfrm>
                <a:off x="5716711" y="1801504"/>
                <a:ext cx="1212376" cy="532263"/>
              </a:xfrm>
              <a:prstGeom prst="roundRect">
                <a:avLst>
                  <a:gd name="adj" fmla="val 50000"/>
                </a:avLst>
              </a:prstGeom>
              <a:solidFill>
                <a:srgbClr val="D8C094"/>
              </a:solidFill>
              <a:ln w="38100">
                <a:solidFill>
                  <a:srgbClr val="3F3F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latin typeface="Century Gothic" panose="020B0502020202020204" pitchFamily="34" charset="0"/>
                    <a:ea typeface="微软雅黑" panose="020B0503020204020204" pitchFamily="34" charset="-122"/>
                  </a:rPr>
                  <a:t>03</a:t>
                </a:r>
                <a:endParaRPr lang="zh-CN" altLang="en-US" sz="2800" b="1" dirty="0">
                  <a:latin typeface="Century Gothic" panose="020B0502020202020204" pitchFamily="34" charset="0"/>
                  <a:ea typeface="微软雅黑" panose="020B0503020204020204" pitchFamily="34" charset="-122"/>
                </a:endParaRPr>
              </a:p>
            </p:txBody>
          </p:sp>
        </p:grpSp>
        <p:cxnSp>
          <p:nvCxnSpPr>
            <p:cNvPr id="28" name="直接连接符 27"/>
            <p:cNvCxnSpPr/>
            <p:nvPr/>
          </p:nvCxnSpPr>
          <p:spPr>
            <a:xfrm>
              <a:off x="3650697" y="3839961"/>
              <a:ext cx="1263514" cy="1"/>
            </a:xfrm>
            <a:prstGeom prst="line">
              <a:avLst/>
            </a:prstGeom>
            <a:ln>
              <a:solidFill>
                <a:srgbClr val="00206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grpSp>
        <p:nvGrpSpPr>
          <p:cNvPr id="33" name="组合 32"/>
          <p:cNvGrpSpPr/>
          <p:nvPr/>
        </p:nvGrpSpPr>
        <p:grpSpPr>
          <a:xfrm>
            <a:off x="4164041" y="4331173"/>
            <a:ext cx="6035860" cy="532263"/>
            <a:chOff x="3650697" y="4363257"/>
            <a:chExt cx="6035860" cy="532263"/>
          </a:xfrm>
        </p:grpSpPr>
        <p:grpSp>
          <p:nvGrpSpPr>
            <p:cNvPr id="16" name="组合 15"/>
            <p:cNvGrpSpPr/>
            <p:nvPr/>
          </p:nvGrpSpPr>
          <p:grpSpPr>
            <a:xfrm>
              <a:off x="4962731" y="4363257"/>
              <a:ext cx="4723826" cy="532263"/>
              <a:chOff x="5716711" y="1801504"/>
              <a:chExt cx="4723826" cy="532263"/>
            </a:xfrm>
          </p:grpSpPr>
          <p:sp>
            <p:nvSpPr>
              <p:cNvPr id="17" name="圆角矩形 16"/>
              <p:cNvSpPr/>
              <p:nvPr/>
            </p:nvSpPr>
            <p:spPr>
              <a:xfrm>
                <a:off x="5732060" y="1801504"/>
                <a:ext cx="4708477" cy="532263"/>
              </a:xfrm>
              <a:prstGeom prst="roundRect">
                <a:avLst>
                  <a:gd name="adj" fmla="val 50000"/>
                </a:avLst>
              </a:prstGeom>
              <a:solidFill>
                <a:srgbClr val="3F3F5F"/>
              </a:solidFill>
              <a:ln w="38100">
                <a:solidFill>
                  <a:srgbClr val="3F3F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b="1" dirty="0">
                  <a:latin typeface="微软雅黑" panose="020B0503020204020204" pitchFamily="34" charset="-122"/>
                  <a:ea typeface="微软雅黑" panose="020B0503020204020204" pitchFamily="34" charset="-122"/>
                </a:endParaRPr>
              </a:p>
            </p:txBody>
          </p:sp>
          <p:sp>
            <p:nvSpPr>
              <p:cNvPr id="18" name="矩形 17"/>
              <p:cNvSpPr/>
              <p:nvPr/>
            </p:nvSpPr>
            <p:spPr>
              <a:xfrm>
                <a:off x="7290797" y="1882969"/>
                <a:ext cx="2492990" cy="369332"/>
              </a:xfrm>
              <a:prstGeom prst="rect">
                <a:avLst/>
              </a:prstGeom>
            </p:spPr>
            <p:txBody>
              <a:bodyPr wrap="none">
                <a:spAutoFit/>
              </a:bodyPr>
              <a:lstStyle/>
              <a:p>
                <a:pPr algn="ctr"/>
                <a:r>
                  <a:rPr lang="zh-CN" altLang="en-US" b="1" dirty="0">
                    <a:solidFill>
                      <a:schemeClr val="bg1"/>
                    </a:solidFill>
                    <a:latin typeface="微软雅黑" panose="020B0503020204020204" pitchFamily="34" charset="-122"/>
                    <a:ea typeface="微软雅黑" panose="020B0503020204020204" pitchFamily="34" charset="-122"/>
                  </a:rPr>
                  <a:t>教育现代化的未来走向</a:t>
                </a:r>
                <a:endParaRPr lang="zh-CN" altLang="en-US" b="1" dirty="0">
                  <a:solidFill>
                    <a:schemeClr val="bg1"/>
                  </a:solidFill>
                  <a:latin typeface="微软雅黑" panose="020B0503020204020204" pitchFamily="34" charset="-122"/>
                  <a:ea typeface="微软雅黑" panose="020B0503020204020204" pitchFamily="34" charset="-122"/>
                </a:endParaRPr>
              </a:p>
            </p:txBody>
          </p:sp>
          <p:sp>
            <p:nvSpPr>
              <p:cNvPr id="19" name="圆角矩形 18"/>
              <p:cNvSpPr/>
              <p:nvPr/>
            </p:nvSpPr>
            <p:spPr>
              <a:xfrm>
                <a:off x="5716711" y="1801504"/>
                <a:ext cx="1212376" cy="532263"/>
              </a:xfrm>
              <a:prstGeom prst="roundRect">
                <a:avLst>
                  <a:gd name="adj" fmla="val 50000"/>
                </a:avLst>
              </a:prstGeom>
              <a:solidFill>
                <a:srgbClr val="D8C094"/>
              </a:solidFill>
              <a:ln w="38100">
                <a:solidFill>
                  <a:srgbClr val="3F3F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dirty="0">
                    <a:latin typeface="Century Gothic" panose="020B0502020202020204" pitchFamily="34" charset="0"/>
                    <a:ea typeface="微软雅黑" panose="020B0503020204020204" pitchFamily="34" charset="-122"/>
                  </a:rPr>
                  <a:t>04</a:t>
                </a:r>
                <a:endParaRPr lang="zh-CN" altLang="en-US" sz="2800" b="1" dirty="0">
                  <a:latin typeface="Century Gothic" panose="020B0502020202020204" pitchFamily="34" charset="0"/>
                  <a:ea typeface="微软雅黑" panose="020B0503020204020204" pitchFamily="34" charset="-122"/>
                </a:endParaRPr>
              </a:p>
            </p:txBody>
          </p:sp>
        </p:grpSp>
        <p:cxnSp>
          <p:nvCxnSpPr>
            <p:cNvPr id="29" name="直接连接符 28"/>
            <p:cNvCxnSpPr/>
            <p:nvPr/>
          </p:nvCxnSpPr>
          <p:spPr>
            <a:xfrm>
              <a:off x="3650697" y="4615742"/>
              <a:ext cx="1263514" cy="1"/>
            </a:xfrm>
            <a:prstGeom prst="line">
              <a:avLst/>
            </a:prstGeom>
            <a:ln>
              <a:solidFill>
                <a:srgbClr val="002060"/>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sp>
        <p:nvSpPr>
          <p:cNvPr id="47" name="文本框 46"/>
          <p:cNvSpPr txBox="1"/>
          <p:nvPr/>
        </p:nvSpPr>
        <p:spPr>
          <a:xfrm>
            <a:off x="12607699" y="6663724"/>
            <a:ext cx="242374" cy="369332"/>
          </a:xfrm>
          <a:prstGeom prst="rect">
            <a:avLst/>
          </a:prstGeom>
          <a:noFill/>
        </p:spPr>
        <p:txBody>
          <a:bodyPr wrap="none" rtlCol="0">
            <a:spAutoFit/>
          </a:bodyPr>
          <a:lstStyle/>
          <a:p>
            <a:r>
              <a:rPr lang="en-US" altLang="zh-CN" dirty="0"/>
              <a:t>.</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0-#ppt_w/2"/>
                                          </p:val>
                                        </p:tav>
                                        <p:tav tm="100000">
                                          <p:val>
                                            <p:strVal val="#ppt_x"/>
                                          </p:val>
                                        </p:tav>
                                      </p:tavLst>
                                    </p:anim>
                                    <p:anim calcmode="lin" valueType="num">
                                      <p:cBhvr additive="base">
                                        <p:cTn id="8" dur="500" fill="hold"/>
                                        <p:tgtEl>
                                          <p:spTgt spid="23"/>
                                        </p:tgtEl>
                                        <p:attrNameLst>
                                          <p:attrName>ppt_y</p:attrName>
                                        </p:attrNameLst>
                                      </p:cBhvr>
                                      <p:tavLst>
                                        <p:tav tm="0">
                                          <p:val>
                                            <p:strVal val="#ppt_y"/>
                                          </p:val>
                                        </p:tav>
                                        <p:tav tm="100000">
                                          <p:val>
                                            <p:strVal val="#ppt_y"/>
                                          </p:val>
                                        </p:tav>
                                      </p:tavLst>
                                    </p:anim>
                                  </p:childTnLst>
                                </p:cTn>
                              </p:par>
                              <p:par>
                                <p:cTn id="9" presetID="22" presetClass="entr" presetSubtype="1" fill="hold" nodeType="with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wipe(up)">
                                      <p:cBhvr>
                                        <p:cTn id="11" dur="500"/>
                                        <p:tgtEl>
                                          <p:spTgt spid="34"/>
                                        </p:tgtEl>
                                      </p:cBhvr>
                                    </p:animEffect>
                                  </p:childTnLst>
                                </p:cTn>
                              </p:par>
                              <p:par>
                                <p:cTn id="12" presetID="2" presetClass="entr" presetSubtype="8" fill="hold" grpId="0" nodeType="withEffect">
                                  <p:stCondLst>
                                    <p:cond delay="0"/>
                                  </p:stCondLst>
                                  <p:childTnLst>
                                    <p:set>
                                      <p:cBhvr>
                                        <p:cTn id="13" dur="1" fill="hold">
                                          <p:stCondLst>
                                            <p:cond delay="0"/>
                                          </p:stCondLst>
                                        </p:cTn>
                                        <p:tgtEl>
                                          <p:spTgt spid="24"/>
                                        </p:tgtEl>
                                        <p:attrNameLst>
                                          <p:attrName>style.visibility</p:attrName>
                                        </p:attrNameLst>
                                      </p:cBhvr>
                                      <p:to>
                                        <p:strVal val="visible"/>
                                      </p:to>
                                    </p:set>
                                    <p:anim calcmode="lin" valueType="num">
                                      <p:cBhvr additive="base">
                                        <p:cTn id="14" dur="500" fill="hold"/>
                                        <p:tgtEl>
                                          <p:spTgt spid="24"/>
                                        </p:tgtEl>
                                        <p:attrNameLst>
                                          <p:attrName>ppt_x</p:attrName>
                                        </p:attrNameLst>
                                      </p:cBhvr>
                                      <p:tavLst>
                                        <p:tav tm="0">
                                          <p:val>
                                            <p:strVal val="0-#ppt_w/2"/>
                                          </p:val>
                                        </p:tav>
                                        <p:tav tm="100000">
                                          <p:val>
                                            <p:strVal val="#ppt_x"/>
                                          </p:val>
                                        </p:tav>
                                      </p:tavLst>
                                    </p:anim>
                                    <p:anim calcmode="lin" valueType="num">
                                      <p:cBhvr additive="base">
                                        <p:cTn id="15" dur="500" fill="hold"/>
                                        <p:tgtEl>
                                          <p:spTgt spid="24"/>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0"/>
                                        </p:tgtEl>
                                        <p:attrNameLst>
                                          <p:attrName>style.visibility</p:attrName>
                                        </p:attrNameLst>
                                      </p:cBhvr>
                                      <p:to>
                                        <p:strVal val="visible"/>
                                      </p:to>
                                    </p:set>
                                    <p:animEffect transition="in" filter="wipe(left)">
                                      <p:cBhvr>
                                        <p:cTn id="20" dur="500"/>
                                        <p:tgtEl>
                                          <p:spTgt spid="30"/>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left)">
                                      <p:cBhvr>
                                        <p:cTn id="25" dur="500"/>
                                        <p:tgtEl>
                                          <p:spTgt spid="3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32"/>
                                        </p:tgtEl>
                                        <p:attrNameLst>
                                          <p:attrName>style.visibility</p:attrName>
                                        </p:attrNameLst>
                                      </p:cBhvr>
                                      <p:to>
                                        <p:strVal val="visible"/>
                                      </p:to>
                                    </p:set>
                                    <p:animEffect transition="in" filter="wipe(left)">
                                      <p:cBhvr>
                                        <p:cTn id="30" dur="500"/>
                                        <p:tgtEl>
                                          <p:spTgt spid="32"/>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wipe(left)">
                                      <p:cBhvr>
                                        <p:cTn id="35" dur="500"/>
                                        <p:tgtEl>
                                          <p:spTgt spid="33"/>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grpId="0" nodeType="clickEffect">
                                  <p:stCondLst>
                                    <p:cond delay="2000"/>
                                  </p:stCondLst>
                                  <p:childTnLst>
                                    <p:animEffect transition="out" filter="fade">
                                      <p:cBhvr>
                                        <p:cTn id="39" dur="500"/>
                                        <p:tgtEl>
                                          <p:spTgt spid="47"/>
                                        </p:tgtEl>
                                      </p:cBhvr>
                                    </p:animEffect>
                                    <p:set>
                                      <p:cBhvr>
                                        <p:cTn id="40" dur="1" fill="hold">
                                          <p:stCondLst>
                                            <p:cond delay="499"/>
                                          </p:stCondLst>
                                        </p:cTn>
                                        <p:tgtEl>
                                          <p:spTgt spid="4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4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组合 14"/>
          <p:cNvGrpSpPr/>
          <p:nvPr/>
        </p:nvGrpSpPr>
        <p:grpSpPr>
          <a:xfrm>
            <a:off x="5178852" y="0"/>
            <a:ext cx="1838178" cy="6858000"/>
            <a:chOff x="5178852" y="0"/>
            <a:chExt cx="1838178" cy="6858000"/>
          </a:xfrm>
          <a:solidFill>
            <a:srgbClr val="EAD5C0"/>
          </a:solidFill>
        </p:grpSpPr>
        <p:grpSp>
          <p:nvGrpSpPr>
            <p:cNvPr id="3" name="组合 2"/>
            <p:cNvGrpSpPr/>
            <p:nvPr/>
          </p:nvGrpSpPr>
          <p:grpSpPr>
            <a:xfrm rot="-5400000">
              <a:off x="2585417" y="2593435"/>
              <a:ext cx="6858000" cy="1671130"/>
              <a:chOff x="0" y="2688608"/>
              <a:chExt cx="12192000" cy="1510352"/>
            </a:xfrm>
            <a:grpFill/>
          </p:grpSpPr>
          <p:sp>
            <p:nvSpPr>
              <p:cNvPr id="4" name="矩形 3"/>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9" name="组合 8"/>
            <p:cNvGrpSpPr/>
            <p:nvPr/>
          </p:nvGrpSpPr>
          <p:grpSpPr>
            <a:xfrm rot="-5400000">
              <a:off x="2752465" y="2593435"/>
              <a:ext cx="6858000" cy="1671130"/>
              <a:chOff x="0" y="2688608"/>
              <a:chExt cx="12192000" cy="1510352"/>
            </a:xfrm>
            <a:grpFill/>
          </p:grpSpPr>
          <p:sp>
            <p:nvSpPr>
              <p:cNvPr id="10" name="矩形 9"/>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2" name="矩形 1"/>
          <p:cNvSpPr/>
          <p:nvPr/>
        </p:nvSpPr>
        <p:spPr>
          <a:xfrm>
            <a:off x="689810" y="673768"/>
            <a:ext cx="10844463" cy="5502443"/>
          </a:xfrm>
          <a:prstGeom prst="rect">
            <a:avLst/>
          </a:prstGeom>
          <a:solidFill>
            <a:schemeClr val="bg1"/>
          </a:solidFill>
          <a:ln w="3175">
            <a:solidFill>
              <a:srgbClr val="002060"/>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16" name="矩形 15"/>
          <p:cNvSpPr/>
          <p:nvPr/>
        </p:nvSpPr>
        <p:spPr>
          <a:xfrm>
            <a:off x="693689" y="2346158"/>
            <a:ext cx="5416153" cy="2165684"/>
          </a:xfrm>
          <a:prstGeom prst="rect">
            <a:avLst/>
          </a:prstGeom>
          <a:blipFill dpi="0" rotWithShape="1">
            <a:blip r:embed="rId1">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6469952" y="2728403"/>
            <a:ext cx="3838491" cy="1015663"/>
          </a:xfrm>
          <a:prstGeom prst="rect">
            <a:avLst/>
          </a:prstGeom>
        </p:spPr>
        <p:txBody>
          <a:bodyPr wrap="square">
            <a:spAutoFit/>
          </a:bodyPr>
          <a:lstStyle/>
          <a:p>
            <a:r>
              <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信息与信息技术在教育、教学领域和教育、教学部门的普遍应用与推广。</a:t>
            </a:r>
            <a:endPar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20" name="矩形 19"/>
          <p:cNvSpPr/>
          <p:nvPr/>
        </p:nvSpPr>
        <p:spPr>
          <a:xfrm>
            <a:off x="11099842" y="2366210"/>
            <a:ext cx="433137" cy="2165684"/>
          </a:xfrm>
          <a:prstGeom prst="rect">
            <a:avLst/>
          </a:prstGeom>
          <a:solidFill>
            <a:srgbClr val="EAD5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文本框 20"/>
          <p:cNvSpPr txBox="1"/>
          <p:nvPr/>
        </p:nvSpPr>
        <p:spPr>
          <a:xfrm>
            <a:off x="12441670" y="7170748"/>
            <a:ext cx="415498" cy="369332"/>
          </a:xfrm>
          <a:prstGeom prst="rect">
            <a:avLst/>
          </a:prstGeom>
          <a:noFill/>
        </p:spPr>
        <p:txBody>
          <a:bodyPr wrap="none" rtlCol="0">
            <a:spAutoFit/>
          </a:bodyPr>
          <a:lstStyle/>
          <a:p>
            <a:r>
              <a:rPr lang="zh-CN" altLang="en-US" dirty="0"/>
              <a:t>。</a:t>
            </a:r>
            <a:endParaRPr lang="zh-CN" altLang="en-US" dirty="0"/>
          </a:p>
        </p:txBody>
      </p:sp>
      <p:sp>
        <p:nvSpPr>
          <p:cNvPr id="22" name="矩形 21"/>
          <p:cNvSpPr/>
          <p:nvPr/>
        </p:nvSpPr>
        <p:spPr>
          <a:xfrm>
            <a:off x="4782522" y="1079594"/>
            <a:ext cx="2646879" cy="461665"/>
          </a:xfrm>
          <a:prstGeom prst="rect">
            <a:avLst/>
          </a:prstGeom>
        </p:spPr>
        <p:txBody>
          <a:bodyPr wrap="none">
            <a:spAutoFit/>
          </a:bodyPr>
          <a:lstStyle/>
          <a:p>
            <a:pPr algn="ctr"/>
            <a:r>
              <a:rPr lang="zh-CN" altLang="en-US" sz="2400" b="1" dirty="0">
                <a:solidFill>
                  <a:srgbClr val="3F3F5F"/>
                </a:solidFill>
                <a:latin typeface="微软雅黑" panose="020B0503020204020204" pitchFamily="34" charset="-122"/>
                <a:ea typeface="微软雅黑" panose="020B0503020204020204" pitchFamily="34" charset="-122"/>
              </a:rPr>
              <a:t>什么是教育信息化</a:t>
            </a:r>
            <a:endParaRPr lang="zh-CN" altLang="en-US" sz="2400" b="1" dirty="0">
              <a:solidFill>
                <a:srgbClr val="3F3F5F"/>
              </a:solidFill>
              <a:latin typeface="微软雅黑" panose="020B0503020204020204" pitchFamily="34" charset="-122"/>
              <a:ea typeface="微软雅黑" panose="020B0503020204020204" pitchFamily="34" charset="-122"/>
            </a:endParaRPr>
          </a:p>
        </p:txBody>
      </p:sp>
      <p:sp>
        <p:nvSpPr>
          <p:cNvPr id="23" name="矩形 22"/>
          <p:cNvSpPr/>
          <p:nvPr/>
        </p:nvSpPr>
        <p:spPr>
          <a:xfrm>
            <a:off x="6318946" y="5660201"/>
            <a:ext cx="5200767" cy="276999"/>
          </a:xfrm>
          <a:prstGeom prst="rect">
            <a:avLst/>
          </a:prstGeom>
        </p:spPr>
        <p:txBody>
          <a:bodyPr wrap="square">
            <a:spAutoFit/>
          </a:bodyPr>
          <a:lstStyle/>
          <a:p>
            <a:r>
              <a:rPr lang="zh-CN" altLang="en-US" sz="12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何克抗</a:t>
            </a:r>
            <a:r>
              <a:rPr lang="en-US" altLang="zh-CN" sz="12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a:t>
            </a:r>
            <a:r>
              <a:rPr lang="zh-CN" altLang="en-US" sz="12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我国教育信息化理论研究新进展</a:t>
            </a:r>
            <a:r>
              <a:rPr lang="en-US" altLang="zh-CN" sz="12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[J].</a:t>
            </a:r>
            <a:r>
              <a:rPr lang="zh-CN" altLang="en-US" sz="12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中国电化教育</a:t>
            </a:r>
            <a:r>
              <a:rPr lang="en-US" altLang="zh-CN" sz="12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,2011(01):1-19.</a:t>
            </a:r>
            <a:endParaRPr lang="zh-CN" altLang="en-US" sz="12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up)">
                                      <p:cBhvr>
                                        <p:cTn id="7" dur="500"/>
                                        <p:tgtEl>
                                          <p:spTgt spid="1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ipe(down)">
                                      <p:cBhvr>
                                        <p:cTn id="10" dur="500"/>
                                        <p:tgtEl>
                                          <p:spTgt spid="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fade">
                                      <p:cBhvr>
                                        <p:cTn id="13" dur="500"/>
                                        <p:tgtEl>
                                          <p:spTgt spid="20"/>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wipe(left)">
                                      <p:cBhvr>
                                        <p:cTn id="18" dur="500"/>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wipe(left)">
                                      <p:cBhvr>
                                        <p:cTn id="23" dur="5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wipe(left)">
                                      <p:cBhvr>
                                        <p:cTn id="28" dur="500"/>
                                        <p:tgtEl>
                                          <p:spTgt spid="17"/>
                                        </p:tgtEl>
                                      </p:cBhvr>
                                    </p:animEffect>
                                  </p:childTnLst>
                                </p:cTn>
                              </p:par>
                            </p:childTnLst>
                          </p:cTn>
                        </p:par>
                        <p:par>
                          <p:cTn id="29" fill="hold">
                            <p:stCondLst>
                              <p:cond delay="500"/>
                            </p:stCondLst>
                            <p:childTnLst>
                              <p:par>
                                <p:cTn id="30" presetID="22" presetClass="entr" presetSubtype="8"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left)">
                                      <p:cBhvr>
                                        <p:cTn id="32" dur="1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6" grpId="0" animBg="1"/>
      <p:bldP spid="17" grpId="0"/>
      <p:bldP spid="20" grpId="0" animBg="1"/>
      <p:bldP spid="22" grpId="0"/>
      <p:bldP spid="2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178852" y="0"/>
            <a:ext cx="1838178" cy="6858000"/>
            <a:chOff x="5178852" y="0"/>
            <a:chExt cx="1838178" cy="6858000"/>
          </a:xfrm>
          <a:solidFill>
            <a:srgbClr val="EAD5C0"/>
          </a:solidFill>
        </p:grpSpPr>
        <p:grpSp>
          <p:nvGrpSpPr>
            <p:cNvPr id="3" name="组合 2"/>
            <p:cNvGrpSpPr/>
            <p:nvPr/>
          </p:nvGrpSpPr>
          <p:grpSpPr>
            <a:xfrm rot="-5400000">
              <a:off x="2585417" y="2593435"/>
              <a:ext cx="6858000" cy="1671130"/>
              <a:chOff x="0" y="2688608"/>
              <a:chExt cx="12192000" cy="1510352"/>
            </a:xfrm>
            <a:grpFill/>
          </p:grpSpPr>
          <p:sp>
            <p:nvSpPr>
              <p:cNvPr id="10" name="矩形 9"/>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 name="组合 3"/>
            <p:cNvGrpSpPr/>
            <p:nvPr/>
          </p:nvGrpSpPr>
          <p:grpSpPr>
            <a:xfrm rot="-5400000">
              <a:off x="2752465" y="2593435"/>
              <a:ext cx="6858000" cy="1671130"/>
              <a:chOff x="0" y="2688608"/>
              <a:chExt cx="12192000" cy="1510352"/>
            </a:xfrm>
            <a:grpFill/>
          </p:grpSpPr>
          <p:sp>
            <p:nvSpPr>
              <p:cNvPr id="5" name="矩形 4"/>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40" name="矩形 39"/>
          <p:cNvSpPr/>
          <p:nvPr/>
        </p:nvSpPr>
        <p:spPr>
          <a:xfrm>
            <a:off x="689810" y="673768"/>
            <a:ext cx="10844463" cy="5502443"/>
          </a:xfrm>
          <a:prstGeom prst="rect">
            <a:avLst/>
          </a:prstGeom>
          <a:solidFill>
            <a:schemeClr val="bg1"/>
          </a:solidFill>
          <a:ln w="3175">
            <a:no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1" name="矩形 40"/>
          <p:cNvSpPr/>
          <p:nvPr/>
        </p:nvSpPr>
        <p:spPr>
          <a:xfrm>
            <a:off x="11099842" y="2366210"/>
            <a:ext cx="433137" cy="2165684"/>
          </a:xfrm>
          <a:prstGeom prst="rect">
            <a:avLst/>
          </a:prstGeom>
          <a:solidFill>
            <a:srgbClr val="EAD5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6" name="组合 15"/>
          <p:cNvGrpSpPr/>
          <p:nvPr/>
        </p:nvGrpSpPr>
        <p:grpSpPr>
          <a:xfrm>
            <a:off x="7087242" y="2265411"/>
            <a:ext cx="2856697" cy="2834463"/>
            <a:chOff x="1776483" y="609348"/>
            <a:chExt cx="2856697" cy="2834463"/>
          </a:xfrm>
        </p:grpSpPr>
        <p:sp>
          <p:nvSpPr>
            <p:cNvPr id="22" name="圆角矩形 21"/>
            <p:cNvSpPr/>
            <p:nvPr/>
          </p:nvSpPr>
          <p:spPr>
            <a:xfrm>
              <a:off x="1776484" y="609348"/>
              <a:ext cx="2835179" cy="2834463"/>
            </a:xfrm>
            <a:prstGeom prst="roundRect">
              <a:avLst/>
            </a:prstGeom>
            <a:noFill/>
            <a:ln w="3175">
              <a:solidFill>
                <a:srgbClr val="3F3F5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等腰三角形 17"/>
            <p:cNvSpPr/>
            <p:nvPr/>
          </p:nvSpPr>
          <p:spPr>
            <a:xfrm>
              <a:off x="2798244" y="3275463"/>
              <a:ext cx="791659" cy="167464"/>
            </a:xfrm>
            <a:prstGeom prst="triangle">
              <a:avLst/>
            </a:prstGeom>
            <a:solidFill>
              <a:srgbClr val="3F3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p:nvSpPr>
          <p:spPr>
            <a:xfrm rot="10800000">
              <a:off x="2798244" y="610232"/>
              <a:ext cx="791659" cy="167464"/>
            </a:xfrm>
            <a:prstGeom prst="triangle">
              <a:avLst/>
            </a:prstGeom>
            <a:solidFill>
              <a:srgbClr val="3F3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p:nvSpPr>
          <p:spPr>
            <a:xfrm rot="5400000">
              <a:off x="1464385" y="1942847"/>
              <a:ext cx="791659" cy="167464"/>
            </a:xfrm>
            <a:prstGeom prst="triangle">
              <a:avLst/>
            </a:prstGeom>
            <a:solidFill>
              <a:srgbClr val="3F3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p:nvSpPr>
          <p:spPr>
            <a:xfrm rot="16200000">
              <a:off x="4153618" y="1942847"/>
              <a:ext cx="791659" cy="167464"/>
            </a:xfrm>
            <a:prstGeom prst="triangle">
              <a:avLst/>
            </a:prstGeom>
            <a:solidFill>
              <a:srgbClr val="3F3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4" name="矩形 23"/>
          <p:cNvSpPr/>
          <p:nvPr/>
        </p:nvSpPr>
        <p:spPr>
          <a:xfrm>
            <a:off x="1144897" y="1719161"/>
            <a:ext cx="1210588" cy="400110"/>
          </a:xfrm>
          <a:prstGeom prst="rect">
            <a:avLst/>
          </a:prstGeom>
        </p:spPr>
        <p:txBody>
          <a:bodyPr wrap="none">
            <a:spAutoFit/>
          </a:bodyPr>
          <a:lstStyle/>
          <a:p>
            <a:r>
              <a:rPr lang="zh-CN" altLang="en-US" sz="2000" b="1" dirty="0">
                <a:solidFill>
                  <a:srgbClr val="3F3F5F"/>
                </a:solidFill>
                <a:latin typeface="微软雅黑" panose="020B0503020204020204" pitchFamily="34" charset="-122"/>
                <a:ea typeface="微软雅黑" panose="020B0503020204020204" pitchFamily="34" charset="-122"/>
              </a:rPr>
              <a:t>三种解释</a:t>
            </a:r>
            <a:endParaRPr lang="zh-CN" altLang="en-US" sz="2000" b="1" dirty="0">
              <a:solidFill>
                <a:srgbClr val="3F3F5F"/>
              </a:solidFill>
              <a:latin typeface="微软雅黑" panose="020B0503020204020204" pitchFamily="34" charset="-122"/>
              <a:ea typeface="微软雅黑" panose="020B0503020204020204" pitchFamily="34" charset="-122"/>
            </a:endParaRPr>
          </a:p>
        </p:txBody>
      </p:sp>
      <p:sp>
        <p:nvSpPr>
          <p:cNvPr id="26" name="矩形 25"/>
          <p:cNvSpPr/>
          <p:nvPr/>
        </p:nvSpPr>
        <p:spPr>
          <a:xfrm>
            <a:off x="1136342" y="2432558"/>
            <a:ext cx="5744462" cy="707886"/>
          </a:xfrm>
          <a:prstGeom prst="rect">
            <a:avLst/>
          </a:prstGeom>
        </p:spPr>
        <p:txBody>
          <a:bodyPr wrap="square">
            <a:spAutoFit/>
          </a:bodyPr>
          <a:lstStyle/>
          <a:p>
            <a:pPr marL="342900" indent="-342900">
              <a:buFont typeface="Wingdings" panose="05000000000000000000" pitchFamily="2" charset="2"/>
              <a:buChar char="l"/>
            </a:pPr>
            <a:r>
              <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教育现代化是基础教育、职业教育、高等教育、继续教育的现代化；</a:t>
            </a:r>
            <a:endPar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27" name="矩形 26"/>
          <p:cNvSpPr/>
          <p:nvPr/>
        </p:nvSpPr>
        <p:spPr>
          <a:xfrm>
            <a:off x="1122088" y="3402572"/>
            <a:ext cx="5375624" cy="707886"/>
          </a:xfrm>
          <a:prstGeom prst="rect">
            <a:avLst/>
          </a:prstGeom>
        </p:spPr>
        <p:txBody>
          <a:bodyPr wrap="square">
            <a:spAutoFit/>
          </a:bodyPr>
          <a:lstStyle/>
          <a:p>
            <a:pPr marL="342900" indent="-342900">
              <a:buFont typeface="Wingdings" panose="05000000000000000000" pitchFamily="2" charset="2"/>
              <a:buChar char="l"/>
            </a:pPr>
            <a:r>
              <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教育现代化是教育投入、教育过程、教育结果的现代化；</a:t>
            </a:r>
            <a:endPar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28" name="矩形 27"/>
          <p:cNvSpPr/>
          <p:nvPr/>
        </p:nvSpPr>
        <p:spPr>
          <a:xfrm>
            <a:off x="1109076" y="4369482"/>
            <a:ext cx="5375624" cy="1015663"/>
          </a:xfrm>
          <a:prstGeom prst="rect">
            <a:avLst/>
          </a:prstGeom>
        </p:spPr>
        <p:txBody>
          <a:bodyPr wrap="square">
            <a:spAutoFit/>
          </a:bodyPr>
          <a:lstStyle/>
          <a:p>
            <a:pPr marL="342900" indent="-342900">
              <a:buFont typeface="Wingdings" panose="05000000000000000000" pitchFamily="2" charset="2"/>
              <a:buChar char="l"/>
            </a:pPr>
            <a:r>
              <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教育现代化是教育观念、教育内容、教育方法、教育管理、师资队伍、办学条件等的现代化。</a:t>
            </a:r>
            <a:endPar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29" name="volume-control-settings_30450"/>
          <p:cNvSpPr>
            <a:spLocks noChangeAspect="1"/>
          </p:cNvSpPr>
          <p:nvPr/>
        </p:nvSpPr>
        <p:spPr bwMode="auto">
          <a:xfrm>
            <a:off x="7902564" y="3027367"/>
            <a:ext cx="1218465" cy="1248808"/>
          </a:xfrm>
          <a:custGeom>
            <a:avLst/>
            <a:gdLst>
              <a:gd name="connsiteX0" fmla="*/ 203895 w 573750"/>
              <a:gd name="connsiteY0" fmla="*/ 392502 h 588038"/>
              <a:gd name="connsiteX1" fmla="*/ 370355 w 573750"/>
              <a:gd name="connsiteY1" fmla="*/ 392502 h 588038"/>
              <a:gd name="connsiteX2" fmla="*/ 370355 w 573750"/>
              <a:gd name="connsiteY2" fmla="*/ 466717 h 588038"/>
              <a:gd name="connsiteX3" fmla="*/ 342315 w 573750"/>
              <a:gd name="connsiteY3" fmla="*/ 466717 h 588038"/>
              <a:gd name="connsiteX4" fmla="*/ 342315 w 573750"/>
              <a:gd name="connsiteY4" fmla="*/ 532932 h 588038"/>
              <a:gd name="connsiteX5" fmla="*/ 287125 w 573750"/>
              <a:gd name="connsiteY5" fmla="*/ 588038 h 588038"/>
              <a:gd name="connsiteX6" fmla="*/ 231490 w 573750"/>
              <a:gd name="connsiteY6" fmla="*/ 532932 h 588038"/>
              <a:gd name="connsiteX7" fmla="*/ 231490 w 573750"/>
              <a:gd name="connsiteY7" fmla="*/ 466717 h 588038"/>
              <a:gd name="connsiteX8" fmla="*/ 203895 w 573750"/>
              <a:gd name="connsiteY8" fmla="*/ 466717 h 588038"/>
              <a:gd name="connsiteX9" fmla="*/ 0 w 573750"/>
              <a:gd name="connsiteY9" fmla="*/ 256905 h 588038"/>
              <a:gd name="connsiteX10" fmla="*/ 166460 w 573750"/>
              <a:gd name="connsiteY10" fmla="*/ 256905 h 588038"/>
              <a:gd name="connsiteX11" fmla="*/ 166460 w 573750"/>
              <a:gd name="connsiteY11" fmla="*/ 331132 h 588038"/>
              <a:gd name="connsiteX12" fmla="*/ 138865 w 573750"/>
              <a:gd name="connsiteY12" fmla="*/ 331132 h 588038"/>
              <a:gd name="connsiteX13" fmla="*/ 138865 w 573750"/>
              <a:gd name="connsiteY13" fmla="*/ 532923 h 588038"/>
              <a:gd name="connsiteX14" fmla="*/ 83230 w 573750"/>
              <a:gd name="connsiteY14" fmla="*/ 588038 h 588038"/>
              <a:gd name="connsiteX15" fmla="*/ 28040 w 573750"/>
              <a:gd name="connsiteY15" fmla="*/ 532923 h 588038"/>
              <a:gd name="connsiteX16" fmla="*/ 28040 w 573750"/>
              <a:gd name="connsiteY16" fmla="*/ 331132 h 588038"/>
              <a:gd name="connsiteX17" fmla="*/ 0 w 573750"/>
              <a:gd name="connsiteY17" fmla="*/ 331132 h 588038"/>
              <a:gd name="connsiteX18" fmla="*/ 407290 w 573750"/>
              <a:gd name="connsiteY18" fmla="*/ 155600 h 588038"/>
              <a:gd name="connsiteX19" fmla="*/ 573750 w 573750"/>
              <a:gd name="connsiteY19" fmla="*/ 155600 h 588038"/>
              <a:gd name="connsiteX20" fmla="*/ 573750 w 573750"/>
              <a:gd name="connsiteY20" fmla="*/ 229377 h 588038"/>
              <a:gd name="connsiteX21" fmla="*/ 546155 w 573750"/>
              <a:gd name="connsiteY21" fmla="*/ 229377 h 588038"/>
              <a:gd name="connsiteX22" fmla="*/ 546155 w 573750"/>
              <a:gd name="connsiteY22" fmla="*/ 532928 h 588038"/>
              <a:gd name="connsiteX23" fmla="*/ 490520 w 573750"/>
              <a:gd name="connsiteY23" fmla="*/ 588038 h 588038"/>
              <a:gd name="connsiteX24" fmla="*/ 434885 w 573750"/>
              <a:gd name="connsiteY24" fmla="*/ 532928 h 588038"/>
              <a:gd name="connsiteX25" fmla="*/ 434885 w 573750"/>
              <a:gd name="connsiteY25" fmla="*/ 229377 h 588038"/>
              <a:gd name="connsiteX26" fmla="*/ 407290 w 573750"/>
              <a:gd name="connsiteY26" fmla="*/ 229377 h 588038"/>
              <a:gd name="connsiteX27" fmla="*/ 490520 w 573750"/>
              <a:gd name="connsiteY27" fmla="*/ 0 h 588038"/>
              <a:gd name="connsiteX28" fmla="*/ 546173 w 573750"/>
              <a:gd name="connsiteY28" fmla="*/ 55555 h 588038"/>
              <a:gd name="connsiteX29" fmla="*/ 546173 w 573750"/>
              <a:gd name="connsiteY29" fmla="*/ 118665 h 588038"/>
              <a:gd name="connsiteX30" fmla="*/ 434867 w 573750"/>
              <a:gd name="connsiteY30" fmla="*/ 118665 h 588038"/>
              <a:gd name="connsiteX31" fmla="*/ 434867 w 573750"/>
              <a:gd name="connsiteY31" fmla="*/ 55555 h 588038"/>
              <a:gd name="connsiteX32" fmla="*/ 490520 w 573750"/>
              <a:gd name="connsiteY32" fmla="*/ 0 h 588038"/>
              <a:gd name="connsiteX33" fmla="*/ 287098 w 573750"/>
              <a:gd name="connsiteY33" fmla="*/ 0 h 588038"/>
              <a:gd name="connsiteX34" fmla="*/ 342278 w 573750"/>
              <a:gd name="connsiteY34" fmla="*/ 55557 h 588038"/>
              <a:gd name="connsiteX35" fmla="*/ 342278 w 573750"/>
              <a:gd name="connsiteY35" fmla="*/ 355566 h 588038"/>
              <a:gd name="connsiteX36" fmla="*/ 231472 w 573750"/>
              <a:gd name="connsiteY36" fmla="*/ 355566 h 588038"/>
              <a:gd name="connsiteX37" fmla="*/ 231472 w 573750"/>
              <a:gd name="connsiteY37" fmla="*/ 55557 h 588038"/>
              <a:gd name="connsiteX38" fmla="*/ 287098 w 573750"/>
              <a:gd name="connsiteY38" fmla="*/ 0 h 588038"/>
              <a:gd name="connsiteX39" fmla="*/ 83221 w 573750"/>
              <a:gd name="connsiteY39" fmla="*/ 0 h 588038"/>
              <a:gd name="connsiteX40" fmla="*/ 138883 w 573750"/>
              <a:gd name="connsiteY40" fmla="*/ 55566 h 588038"/>
              <a:gd name="connsiteX41" fmla="*/ 138883 w 573750"/>
              <a:gd name="connsiteY41" fmla="*/ 220041 h 588038"/>
              <a:gd name="connsiteX42" fmla="*/ 28005 w 573750"/>
              <a:gd name="connsiteY42" fmla="*/ 220041 h 588038"/>
              <a:gd name="connsiteX43" fmla="*/ 28005 w 573750"/>
              <a:gd name="connsiteY43" fmla="*/ 55566 h 588038"/>
              <a:gd name="connsiteX44" fmla="*/ 83221 w 573750"/>
              <a:gd name="connsiteY44" fmla="*/ 0 h 588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573750" h="588038">
                <a:moveTo>
                  <a:pt x="203895" y="392502"/>
                </a:moveTo>
                <a:lnTo>
                  <a:pt x="370355" y="392502"/>
                </a:lnTo>
                <a:lnTo>
                  <a:pt x="370355" y="466717"/>
                </a:lnTo>
                <a:lnTo>
                  <a:pt x="342315" y="466717"/>
                </a:lnTo>
                <a:lnTo>
                  <a:pt x="342315" y="532932"/>
                </a:lnTo>
                <a:cubicBezTo>
                  <a:pt x="342315" y="563596"/>
                  <a:pt x="317836" y="588038"/>
                  <a:pt x="287125" y="588038"/>
                </a:cubicBezTo>
                <a:cubicBezTo>
                  <a:pt x="256414" y="588038"/>
                  <a:pt x="231490" y="563596"/>
                  <a:pt x="231490" y="532932"/>
                </a:cubicBezTo>
                <a:lnTo>
                  <a:pt x="231490" y="466717"/>
                </a:lnTo>
                <a:lnTo>
                  <a:pt x="203895" y="466717"/>
                </a:lnTo>
                <a:close/>
                <a:moveTo>
                  <a:pt x="0" y="256905"/>
                </a:moveTo>
                <a:lnTo>
                  <a:pt x="166460" y="256905"/>
                </a:lnTo>
                <a:lnTo>
                  <a:pt x="166460" y="331132"/>
                </a:lnTo>
                <a:lnTo>
                  <a:pt x="138865" y="331132"/>
                </a:lnTo>
                <a:lnTo>
                  <a:pt x="138865" y="532923"/>
                </a:lnTo>
                <a:cubicBezTo>
                  <a:pt x="138865" y="563148"/>
                  <a:pt x="113941" y="588038"/>
                  <a:pt x="83230" y="588038"/>
                </a:cubicBezTo>
                <a:cubicBezTo>
                  <a:pt x="52519" y="588038"/>
                  <a:pt x="28040" y="563148"/>
                  <a:pt x="28040" y="532923"/>
                </a:cubicBezTo>
                <a:lnTo>
                  <a:pt x="28040" y="331132"/>
                </a:lnTo>
                <a:lnTo>
                  <a:pt x="0" y="331132"/>
                </a:lnTo>
                <a:close/>
                <a:moveTo>
                  <a:pt x="407290" y="155600"/>
                </a:moveTo>
                <a:lnTo>
                  <a:pt x="573750" y="155600"/>
                </a:lnTo>
                <a:lnTo>
                  <a:pt x="573750" y="229377"/>
                </a:lnTo>
                <a:lnTo>
                  <a:pt x="546155" y="229377"/>
                </a:lnTo>
                <a:lnTo>
                  <a:pt x="546155" y="532928"/>
                </a:lnTo>
                <a:cubicBezTo>
                  <a:pt x="546155" y="563150"/>
                  <a:pt x="521231" y="588038"/>
                  <a:pt x="490520" y="588038"/>
                </a:cubicBezTo>
                <a:cubicBezTo>
                  <a:pt x="459809" y="588038"/>
                  <a:pt x="434885" y="563150"/>
                  <a:pt x="434885" y="532928"/>
                </a:cubicBezTo>
                <a:lnTo>
                  <a:pt x="434885" y="229377"/>
                </a:lnTo>
                <a:lnTo>
                  <a:pt x="407290" y="229377"/>
                </a:lnTo>
                <a:close/>
                <a:moveTo>
                  <a:pt x="490520" y="0"/>
                </a:moveTo>
                <a:cubicBezTo>
                  <a:pt x="521240" y="0"/>
                  <a:pt x="546173" y="24888"/>
                  <a:pt x="546173" y="55555"/>
                </a:cubicBezTo>
                <a:lnTo>
                  <a:pt x="546173" y="118665"/>
                </a:lnTo>
                <a:lnTo>
                  <a:pt x="434867" y="118665"/>
                </a:lnTo>
                <a:lnTo>
                  <a:pt x="434867" y="55555"/>
                </a:lnTo>
                <a:cubicBezTo>
                  <a:pt x="434867" y="24888"/>
                  <a:pt x="459800" y="0"/>
                  <a:pt x="490520" y="0"/>
                </a:cubicBezTo>
                <a:close/>
                <a:moveTo>
                  <a:pt x="287098" y="0"/>
                </a:moveTo>
                <a:cubicBezTo>
                  <a:pt x="317803" y="0"/>
                  <a:pt x="342278" y="24890"/>
                  <a:pt x="342278" y="55557"/>
                </a:cubicBezTo>
                <a:lnTo>
                  <a:pt x="342278" y="355566"/>
                </a:lnTo>
                <a:lnTo>
                  <a:pt x="231472" y="355566"/>
                </a:lnTo>
                <a:lnTo>
                  <a:pt x="231472" y="55557"/>
                </a:lnTo>
                <a:cubicBezTo>
                  <a:pt x="231472" y="24890"/>
                  <a:pt x="256392" y="0"/>
                  <a:pt x="287098" y="0"/>
                </a:cubicBezTo>
                <a:close/>
                <a:moveTo>
                  <a:pt x="83221" y="0"/>
                </a:moveTo>
                <a:cubicBezTo>
                  <a:pt x="113947" y="0"/>
                  <a:pt x="138883" y="24893"/>
                  <a:pt x="138883" y="55566"/>
                </a:cubicBezTo>
                <a:lnTo>
                  <a:pt x="138883" y="220041"/>
                </a:lnTo>
                <a:lnTo>
                  <a:pt x="28005" y="220041"/>
                </a:lnTo>
                <a:lnTo>
                  <a:pt x="28005" y="55566"/>
                </a:lnTo>
                <a:cubicBezTo>
                  <a:pt x="28005" y="24893"/>
                  <a:pt x="52496" y="0"/>
                  <a:pt x="83221" y="0"/>
                </a:cubicBezTo>
                <a:close/>
              </a:path>
            </a:pathLst>
          </a:custGeom>
          <a:solidFill>
            <a:srgbClr val="C9A769"/>
          </a:solidFill>
          <a:ln>
            <a:noFill/>
          </a:ln>
        </p:spPr>
      </p:sp>
      <p:sp>
        <p:nvSpPr>
          <p:cNvPr id="25" name="矩形 24"/>
          <p:cNvSpPr/>
          <p:nvPr/>
        </p:nvSpPr>
        <p:spPr>
          <a:xfrm>
            <a:off x="5244189" y="1108557"/>
            <a:ext cx="1723549" cy="461665"/>
          </a:xfrm>
          <a:prstGeom prst="rect">
            <a:avLst/>
          </a:prstGeom>
          <a:solidFill>
            <a:schemeClr val="bg1"/>
          </a:solidFill>
        </p:spPr>
        <p:txBody>
          <a:bodyPr wrap="none">
            <a:spAutoFit/>
          </a:bodyPr>
          <a:lstStyle/>
          <a:p>
            <a:pPr algn="ctr"/>
            <a:r>
              <a:rPr lang="zh-CN" altLang="en-US" sz="2400" b="1" dirty="0">
                <a:solidFill>
                  <a:srgbClr val="3F3F5F"/>
                </a:solidFill>
                <a:latin typeface="微软雅黑" panose="020B0503020204020204" pitchFamily="34" charset="-122"/>
                <a:ea typeface="微软雅黑" panose="020B0503020204020204" pitchFamily="34" charset="-122"/>
              </a:rPr>
              <a:t>教育现代化</a:t>
            </a:r>
            <a:endParaRPr lang="zh-CN" altLang="en-US" sz="2400" b="1" dirty="0">
              <a:solidFill>
                <a:srgbClr val="3F3F5F"/>
              </a:solidFill>
              <a:latin typeface="微软雅黑" panose="020B0503020204020204" pitchFamily="34" charset="-122"/>
              <a:ea typeface="微软雅黑" panose="020B0503020204020204" pitchFamily="34" charset="-122"/>
            </a:endParaRPr>
          </a:p>
        </p:txBody>
      </p:sp>
      <p:sp>
        <p:nvSpPr>
          <p:cNvPr id="39" name="文本框 38"/>
          <p:cNvSpPr txBox="1"/>
          <p:nvPr/>
        </p:nvSpPr>
        <p:spPr>
          <a:xfrm>
            <a:off x="12441670" y="7170748"/>
            <a:ext cx="415498" cy="369332"/>
          </a:xfrm>
          <a:prstGeom prst="rect">
            <a:avLst/>
          </a:prstGeom>
          <a:noFill/>
        </p:spPr>
        <p:txBody>
          <a:bodyPr wrap="none" rtlCol="0">
            <a:spAutoFit/>
          </a:bodyPr>
          <a:lstStyle/>
          <a:p>
            <a:r>
              <a:rPr lang="zh-CN" altLang="en-US" dirty="0"/>
              <a:t>。</a:t>
            </a:r>
            <a:endParaRPr lang="zh-CN" altLang="en-US" dirty="0"/>
          </a:p>
        </p:txBody>
      </p:sp>
      <p:sp>
        <p:nvSpPr>
          <p:cNvPr id="43" name="矩形 42"/>
          <p:cNvSpPr/>
          <p:nvPr/>
        </p:nvSpPr>
        <p:spPr>
          <a:xfrm>
            <a:off x="4924426" y="5772778"/>
            <a:ext cx="6709588" cy="276999"/>
          </a:xfrm>
          <a:prstGeom prst="rect">
            <a:avLst/>
          </a:prstGeom>
        </p:spPr>
        <p:txBody>
          <a:bodyPr wrap="square">
            <a:spAutoFit/>
          </a:bodyPr>
          <a:lstStyle/>
          <a:p>
            <a:r>
              <a:rPr lang="zh-CN" altLang="en-US" sz="12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褚宏启</a:t>
            </a:r>
            <a:r>
              <a:rPr lang="en-US" altLang="zh-CN" sz="12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a:t>
            </a:r>
            <a:r>
              <a:rPr lang="zh-CN" altLang="en-US" sz="12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教育现代化的本质与评价</a:t>
            </a:r>
            <a:r>
              <a:rPr lang="en-US" altLang="zh-CN" sz="12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a:t>
            </a:r>
            <a:r>
              <a:rPr lang="zh-CN" altLang="en-US" sz="12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我们需要什么样的教育现代化</a:t>
            </a:r>
            <a:r>
              <a:rPr lang="en-US" altLang="zh-CN" sz="12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[J].</a:t>
            </a:r>
            <a:r>
              <a:rPr lang="zh-CN" altLang="en-US" sz="12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教育究</a:t>
            </a:r>
            <a:r>
              <a:rPr lang="en-US" altLang="zh-CN" sz="12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,2013,34(11):4-10.</a:t>
            </a:r>
            <a:endParaRPr lang="zh-CN" altLang="en-US" sz="12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down)">
                                      <p:cBhvr>
                                        <p:cTn id="7" dur="500"/>
                                        <p:tgtEl>
                                          <p:spTgt spid="4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1"/>
                                        </p:tgtEl>
                                        <p:attrNameLst>
                                          <p:attrName>style.visibility</p:attrName>
                                        </p:attrNameLst>
                                      </p:cBhvr>
                                      <p:to>
                                        <p:strVal val="visible"/>
                                      </p:to>
                                    </p:set>
                                    <p:animEffect transition="in" filter="fade">
                                      <p:cBhvr>
                                        <p:cTn id="11" dur="500"/>
                                        <p:tgtEl>
                                          <p:spTgt spid="41"/>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wipe(left)">
                                      <p:cBhvr>
                                        <p:cTn id="16" dur="500"/>
                                        <p:tgtEl>
                                          <p:spTgt spid="25"/>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nodeType="clickEffect">
                                  <p:stCondLst>
                                    <p:cond delay="0"/>
                                  </p:stCondLst>
                                  <p:childTnLst>
                                    <p:set>
                                      <p:cBhvr>
                                        <p:cTn id="20" dur="1" fill="hold">
                                          <p:stCondLst>
                                            <p:cond delay="0"/>
                                          </p:stCondLst>
                                        </p:cTn>
                                        <p:tgtEl>
                                          <p:spTgt spid="16"/>
                                        </p:tgtEl>
                                        <p:attrNameLst>
                                          <p:attrName>style.visibility</p:attrName>
                                        </p:attrNameLst>
                                      </p:cBhvr>
                                      <p:to>
                                        <p:strVal val="visible"/>
                                      </p:to>
                                    </p:set>
                                    <p:anim calcmode="lin" valueType="num">
                                      <p:cBhvr additive="base">
                                        <p:cTn id="21" dur="500" fill="hold"/>
                                        <p:tgtEl>
                                          <p:spTgt spid="16"/>
                                        </p:tgtEl>
                                        <p:attrNameLst>
                                          <p:attrName>ppt_x</p:attrName>
                                        </p:attrNameLst>
                                      </p:cBhvr>
                                      <p:tavLst>
                                        <p:tav tm="0">
                                          <p:val>
                                            <p:strVal val="0-#ppt_w/2"/>
                                          </p:val>
                                        </p:tav>
                                        <p:tav tm="100000">
                                          <p:val>
                                            <p:strVal val="#ppt_x"/>
                                          </p:val>
                                        </p:tav>
                                      </p:tavLst>
                                    </p:anim>
                                    <p:anim calcmode="lin" valueType="num">
                                      <p:cBhvr additive="base">
                                        <p:cTn id="22" dur="500" fill="hold"/>
                                        <p:tgtEl>
                                          <p:spTgt spid="16"/>
                                        </p:tgtEl>
                                        <p:attrNameLst>
                                          <p:attrName>ppt_y</p:attrName>
                                        </p:attrNameLst>
                                      </p:cBhvr>
                                      <p:tavLst>
                                        <p:tav tm="0">
                                          <p:val>
                                            <p:strVal val="#ppt_y"/>
                                          </p:val>
                                        </p:tav>
                                        <p:tav tm="100000">
                                          <p:val>
                                            <p:strVal val="#ppt_y"/>
                                          </p:val>
                                        </p:tav>
                                      </p:tavLst>
                                    </p:anim>
                                  </p:childTnLst>
                                </p:cTn>
                              </p:par>
                              <p:par>
                                <p:cTn id="23" presetID="10" presetClass="entr" presetSubtype="0"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animEffect transition="in" filter="fade">
                                      <p:cBhvr>
                                        <p:cTn id="25" dur="500"/>
                                        <p:tgtEl>
                                          <p:spTgt spid="29"/>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wipe(left)">
                                      <p:cBhvr>
                                        <p:cTn id="30" dur="500"/>
                                        <p:tgtEl>
                                          <p:spTgt spid="24"/>
                                        </p:tgtEl>
                                      </p:cBhvr>
                                    </p:animEffect>
                                  </p:childTnLst>
                                </p:cTn>
                              </p:par>
                            </p:childTnLst>
                          </p:cTn>
                        </p:par>
                        <p:par>
                          <p:cTn id="31" fill="hold">
                            <p:stCondLst>
                              <p:cond delay="500"/>
                            </p:stCondLst>
                            <p:childTnLst>
                              <p:par>
                                <p:cTn id="32" presetID="22" presetClass="entr" presetSubtype="8" fill="hold" grpId="0" nodeType="afterEffect">
                                  <p:stCondLst>
                                    <p:cond delay="0"/>
                                  </p:stCondLst>
                                  <p:childTnLst>
                                    <p:set>
                                      <p:cBhvr>
                                        <p:cTn id="33" dur="1" fill="hold">
                                          <p:stCondLst>
                                            <p:cond delay="0"/>
                                          </p:stCondLst>
                                        </p:cTn>
                                        <p:tgtEl>
                                          <p:spTgt spid="43"/>
                                        </p:tgtEl>
                                        <p:attrNameLst>
                                          <p:attrName>style.visibility</p:attrName>
                                        </p:attrNameLst>
                                      </p:cBhvr>
                                      <p:to>
                                        <p:strVal val="visible"/>
                                      </p:to>
                                    </p:set>
                                    <p:animEffect transition="in" filter="wipe(left)">
                                      <p:cBhvr>
                                        <p:cTn id="34" dur="10"/>
                                        <p:tgtEl>
                                          <p:spTgt spid="43"/>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wipe(left)">
                                      <p:cBhvr>
                                        <p:cTn id="39" dur="500"/>
                                        <p:tgtEl>
                                          <p:spTgt spid="26"/>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wipe(left)">
                                      <p:cBhvr>
                                        <p:cTn id="44" dur="500"/>
                                        <p:tgtEl>
                                          <p:spTgt spid="27"/>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grpId="0" nodeType="clickEffect">
                                  <p:stCondLst>
                                    <p:cond delay="0"/>
                                  </p:stCondLst>
                                  <p:childTnLst>
                                    <p:set>
                                      <p:cBhvr>
                                        <p:cTn id="48" dur="1" fill="hold">
                                          <p:stCondLst>
                                            <p:cond delay="0"/>
                                          </p:stCondLst>
                                        </p:cTn>
                                        <p:tgtEl>
                                          <p:spTgt spid="28"/>
                                        </p:tgtEl>
                                        <p:attrNameLst>
                                          <p:attrName>style.visibility</p:attrName>
                                        </p:attrNameLst>
                                      </p:cBhvr>
                                      <p:to>
                                        <p:strVal val="visible"/>
                                      </p:to>
                                    </p:set>
                                    <p:animEffect transition="in" filter="wipe(left)">
                                      <p:cBhvr>
                                        <p:cTn id="49" dur="500"/>
                                        <p:tgtEl>
                                          <p:spTgt spid="28"/>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xit" presetSubtype="0" fill="hold" grpId="0" nodeType="clickEffect">
                                  <p:stCondLst>
                                    <p:cond delay="2000"/>
                                  </p:stCondLst>
                                  <p:childTnLst>
                                    <p:animEffect transition="out" filter="fade">
                                      <p:cBhvr>
                                        <p:cTn id="53" dur="500"/>
                                        <p:tgtEl>
                                          <p:spTgt spid="39"/>
                                        </p:tgtEl>
                                      </p:cBhvr>
                                    </p:animEffect>
                                    <p:set>
                                      <p:cBhvr>
                                        <p:cTn id="54" dur="1" fill="hold">
                                          <p:stCondLst>
                                            <p:cond delay="499"/>
                                          </p:stCondLst>
                                        </p:cTn>
                                        <p:tgtEl>
                                          <p:spTgt spid="3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1" grpId="0" animBg="1"/>
      <p:bldP spid="24" grpId="0"/>
      <p:bldP spid="26" grpId="0"/>
      <p:bldP spid="27" grpId="0"/>
      <p:bldP spid="28" grpId="0"/>
      <p:bldP spid="25" grpId="0" animBg="1"/>
      <p:bldP spid="39" grpId="0"/>
      <p:bldP spid="4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Rectangle 194"/>
          <p:cNvSpPr/>
          <p:nvPr/>
        </p:nvSpPr>
        <p:spPr bwMode="auto">
          <a:xfrm>
            <a:off x="0" y="4677835"/>
            <a:ext cx="12192000" cy="2180165"/>
          </a:xfrm>
          <a:prstGeom prst="rect">
            <a:avLst/>
          </a:prstGeom>
          <a:solidFill>
            <a:schemeClr val="tx1">
              <a:lumMod val="75000"/>
              <a:lumOff val="25000"/>
            </a:schemeClr>
          </a:solidFill>
          <a:ln w="9525">
            <a:noFill/>
            <a:round/>
          </a:ln>
        </p:spPr>
        <p:txBody>
          <a:bodyPr vert="horz" wrap="square" lIns="121920" tIns="60960" rIns="121920" bIns="60960" numCol="1" rtlCol="0" anchor="t" anchorCtr="0" compatLnSpc="1"/>
          <a:lstStyle/>
          <a:p>
            <a:pPr algn="ctr"/>
            <a:endParaRPr lang="en-US" sz="2400" dirty="0"/>
          </a:p>
        </p:txBody>
      </p:sp>
      <p:grpSp>
        <p:nvGrpSpPr>
          <p:cNvPr id="4" name="Group 191"/>
          <p:cNvGrpSpPr/>
          <p:nvPr/>
        </p:nvGrpSpPr>
        <p:grpSpPr>
          <a:xfrm>
            <a:off x="4879975" y="1945216"/>
            <a:ext cx="1909235" cy="2906184"/>
            <a:chOff x="3752850" y="1544638"/>
            <a:chExt cx="1431926" cy="2179638"/>
          </a:xfrm>
        </p:grpSpPr>
        <p:sp>
          <p:nvSpPr>
            <p:cNvPr id="1124" name="Freeform 100"/>
            <p:cNvSpPr/>
            <p:nvPr/>
          </p:nvSpPr>
          <p:spPr bwMode="auto">
            <a:xfrm>
              <a:off x="4129088" y="2344738"/>
              <a:ext cx="533400" cy="1379538"/>
            </a:xfrm>
            <a:custGeom>
              <a:avLst/>
              <a:gdLst/>
              <a:ahLst/>
              <a:cxnLst>
                <a:cxn ang="0">
                  <a:pos x="105" y="333"/>
                </a:cxn>
                <a:cxn ang="0">
                  <a:pos x="85" y="333"/>
                </a:cxn>
                <a:cxn ang="0">
                  <a:pos x="0" y="0"/>
                </a:cxn>
                <a:cxn ang="0">
                  <a:pos x="105" y="333"/>
                </a:cxn>
              </a:cxnLst>
              <a:rect l="0" t="0" r="r" b="b"/>
              <a:pathLst>
                <a:path w="129" h="333">
                  <a:moveTo>
                    <a:pt x="105" y="333"/>
                  </a:moveTo>
                  <a:cubicBezTo>
                    <a:pt x="85" y="333"/>
                    <a:pt x="85" y="333"/>
                    <a:pt x="85" y="333"/>
                  </a:cubicBezTo>
                  <a:cubicBezTo>
                    <a:pt x="110" y="251"/>
                    <a:pt x="82" y="140"/>
                    <a:pt x="0" y="0"/>
                  </a:cubicBezTo>
                  <a:cubicBezTo>
                    <a:pt x="94" y="139"/>
                    <a:pt x="129" y="251"/>
                    <a:pt x="105" y="333"/>
                  </a:cubicBezTo>
                  <a:close/>
                </a:path>
              </a:pathLst>
            </a:custGeom>
            <a:solidFill>
              <a:schemeClr val="tx1">
                <a:lumMod val="75000"/>
                <a:lumOff val="25000"/>
              </a:schemeClr>
            </a:solidFill>
            <a:ln w="9525">
              <a:noFill/>
              <a:round/>
            </a:ln>
          </p:spPr>
          <p:txBody>
            <a:bodyPr vert="horz" wrap="square" lIns="121920" tIns="60960" rIns="121920" bIns="60960" numCol="1" anchor="t" anchorCtr="0" compatLnSpc="1"/>
            <a:lstStyle/>
            <a:p>
              <a:endParaRPr lang="en-US" sz="2400"/>
            </a:p>
          </p:txBody>
        </p:sp>
        <p:sp>
          <p:nvSpPr>
            <p:cNvPr id="1137" name="Freeform 113"/>
            <p:cNvSpPr/>
            <p:nvPr/>
          </p:nvSpPr>
          <p:spPr bwMode="auto">
            <a:xfrm>
              <a:off x="3752850" y="2925763"/>
              <a:ext cx="773113" cy="550863"/>
            </a:xfrm>
            <a:custGeom>
              <a:avLst/>
              <a:gdLst/>
              <a:ahLst/>
              <a:cxnLst>
                <a:cxn ang="0">
                  <a:pos x="187" y="115"/>
                </a:cxn>
                <a:cxn ang="0">
                  <a:pos x="33" y="27"/>
                </a:cxn>
                <a:cxn ang="0">
                  <a:pos x="140" y="112"/>
                </a:cxn>
                <a:cxn ang="0">
                  <a:pos x="0" y="11"/>
                </a:cxn>
                <a:cxn ang="0">
                  <a:pos x="164" y="76"/>
                </a:cxn>
                <a:cxn ang="0">
                  <a:pos x="187" y="115"/>
                </a:cxn>
              </a:cxnLst>
              <a:rect l="0" t="0" r="r" b="b"/>
              <a:pathLst>
                <a:path w="187" h="133">
                  <a:moveTo>
                    <a:pt x="187" y="115"/>
                  </a:moveTo>
                  <a:cubicBezTo>
                    <a:pt x="151" y="67"/>
                    <a:pt x="100" y="37"/>
                    <a:pt x="33" y="27"/>
                  </a:cubicBezTo>
                  <a:cubicBezTo>
                    <a:pt x="137" y="63"/>
                    <a:pt x="172" y="92"/>
                    <a:pt x="140" y="112"/>
                  </a:cubicBezTo>
                  <a:cubicBezTo>
                    <a:pt x="108" y="133"/>
                    <a:pt x="62" y="99"/>
                    <a:pt x="0" y="11"/>
                  </a:cubicBezTo>
                  <a:cubicBezTo>
                    <a:pt x="108" y="0"/>
                    <a:pt x="162" y="22"/>
                    <a:pt x="164" y="76"/>
                  </a:cubicBezTo>
                  <a:cubicBezTo>
                    <a:pt x="177" y="91"/>
                    <a:pt x="184" y="104"/>
                    <a:pt x="187" y="115"/>
                  </a:cubicBezTo>
                  <a:close/>
                </a:path>
              </a:pathLst>
            </a:custGeom>
            <a:solidFill>
              <a:schemeClr val="accent4"/>
            </a:solidFill>
            <a:ln w="9525">
              <a:noFill/>
              <a:round/>
            </a:ln>
          </p:spPr>
          <p:txBody>
            <a:bodyPr vert="horz" wrap="square" lIns="121920" tIns="60960" rIns="121920" bIns="60960" numCol="1" anchor="t" anchorCtr="0" compatLnSpc="1"/>
            <a:lstStyle/>
            <a:p>
              <a:endParaRPr lang="en-US" sz="2400"/>
            </a:p>
          </p:txBody>
        </p:sp>
        <p:sp>
          <p:nvSpPr>
            <p:cNvPr id="1138" name="Freeform 114"/>
            <p:cNvSpPr/>
            <p:nvPr/>
          </p:nvSpPr>
          <p:spPr bwMode="auto">
            <a:xfrm>
              <a:off x="4551363" y="2833688"/>
              <a:ext cx="633413" cy="447675"/>
            </a:xfrm>
            <a:custGeom>
              <a:avLst/>
              <a:gdLst/>
              <a:ahLst/>
              <a:cxnLst>
                <a:cxn ang="0">
                  <a:pos x="153" y="10"/>
                </a:cxn>
                <a:cxn ang="0">
                  <a:pos x="39" y="92"/>
                </a:cxn>
                <a:cxn ang="0">
                  <a:pos x="126" y="22"/>
                </a:cxn>
                <a:cxn ang="0">
                  <a:pos x="0" y="94"/>
                </a:cxn>
                <a:cxn ang="0">
                  <a:pos x="19" y="62"/>
                </a:cxn>
                <a:cxn ang="0">
                  <a:pos x="153" y="10"/>
                </a:cxn>
              </a:cxnLst>
              <a:rect l="0" t="0" r="r" b="b"/>
              <a:pathLst>
                <a:path w="153" h="108">
                  <a:moveTo>
                    <a:pt x="153" y="10"/>
                  </a:moveTo>
                  <a:cubicBezTo>
                    <a:pt x="103" y="81"/>
                    <a:pt x="65" y="108"/>
                    <a:pt x="39" y="92"/>
                  </a:cubicBezTo>
                  <a:cubicBezTo>
                    <a:pt x="13" y="75"/>
                    <a:pt x="42" y="52"/>
                    <a:pt x="126" y="22"/>
                  </a:cubicBezTo>
                  <a:cubicBezTo>
                    <a:pt x="72" y="31"/>
                    <a:pt x="30" y="55"/>
                    <a:pt x="0" y="94"/>
                  </a:cubicBezTo>
                  <a:cubicBezTo>
                    <a:pt x="3" y="85"/>
                    <a:pt x="9" y="74"/>
                    <a:pt x="19" y="62"/>
                  </a:cubicBezTo>
                  <a:cubicBezTo>
                    <a:pt x="21" y="18"/>
                    <a:pt x="65" y="0"/>
                    <a:pt x="153" y="10"/>
                  </a:cubicBezTo>
                  <a:close/>
                </a:path>
              </a:pathLst>
            </a:custGeom>
            <a:solidFill>
              <a:schemeClr val="accent4"/>
            </a:solidFill>
            <a:ln w="9525">
              <a:noFill/>
              <a:round/>
            </a:ln>
          </p:spPr>
          <p:txBody>
            <a:bodyPr vert="horz" wrap="square" lIns="121920" tIns="60960" rIns="121920" bIns="60960" numCol="1" anchor="t" anchorCtr="0" compatLnSpc="1"/>
            <a:lstStyle/>
            <a:p>
              <a:endParaRPr lang="en-US" sz="2400"/>
            </a:p>
          </p:txBody>
        </p:sp>
        <p:sp>
          <p:nvSpPr>
            <p:cNvPr id="1139" name="Freeform 115"/>
            <p:cNvSpPr/>
            <p:nvPr/>
          </p:nvSpPr>
          <p:spPr bwMode="auto">
            <a:xfrm>
              <a:off x="3976688" y="1914525"/>
              <a:ext cx="600075" cy="790575"/>
            </a:xfrm>
            <a:custGeom>
              <a:avLst/>
              <a:gdLst/>
              <a:ahLst/>
              <a:cxnLst>
                <a:cxn ang="0">
                  <a:pos x="131" y="191"/>
                </a:cxn>
                <a:cxn ang="0">
                  <a:pos x="145" y="160"/>
                </a:cxn>
                <a:cxn ang="0">
                  <a:pos x="0" y="0"/>
                </a:cxn>
                <a:cxn ang="0">
                  <a:pos x="131" y="191"/>
                </a:cxn>
              </a:cxnLst>
              <a:rect l="0" t="0" r="r" b="b"/>
              <a:pathLst>
                <a:path w="145" h="191">
                  <a:moveTo>
                    <a:pt x="131" y="191"/>
                  </a:moveTo>
                  <a:cubicBezTo>
                    <a:pt x="145" y="160"/>
                    <a:pt x="145" y="160"/>
                    <a:pt x="145" y="160"/>
                  </a:cubicBezTo>
                  <a:cubicBezTo>
                    <a:pt x="127" y="88"/>
                    <a:pt x="79" y="34"/>
                    <a:pt x="0" y="0"/>
                  </a:cubicBezTo>
                  <a:cubicBezTo>
                    <a:pt x="70" y="39"/>
                    <a:pt x="113" y="103"/>
                    <a:pt x="131" y="191"/>
                  </a:cubicBezTo>
                  <a:close/>
                </a:path>
              </a:pathLst>
            </a:custGeom>
            <a:solidFill>
              <a:schemeClr val="tx1">
                <a:lumMod val="75000"/>
                <a:lumOff val="25000"/>
              </a:schemeClr>
            </a:solidFill>
            <a:ln w="9525">
              <a:noFill/>
              <a:round/>
            </a:ln>
          </p:spPr>
          <p:txBody>
            <a:bodyPr vert="horz" wrap="square" lIns="121920" tIns="60960" rIns="121920" bIns="60960" numCol="1" anchor="t" anchorCtr="0" compatLnSpc="1"/>
            <a:lstStyle/>
            <a:p>
              <a:endParaRPr lang="en-US" sz="2400"/>
            </a:p>
          </p:txBody>
        </p:sp>
        <p:sp>
          <p:nvSpPr>
            <p:cNvPr id="1140" name="Freeform 116"/>
            <p:cNvSpPr/>
            <p:nvPr/>
          </p:nvSpPr>
          <p:spPr bwMode="auto">
            <a:xfrm>
              <a:off x="4430713" y="2208213"/>
              <a:ext cx="612775" cy="808038"/>
            </a:xfrm>
            <a:custGeom>
              <a:avLst/>
              <a:gdLst/>
              <a:ahLst/>
              <a:cxnLst>
                <a:cxn ang="0">
                  <a:pos x="148" y="0"/>
                </a:cxn>
                <a:cxn ang="0">
                  <a:pos x="14" y="195"/>
                </a:cxn>
                <a:cxn ang="0">
                  <a:pos x="0" y="163"/>
                </a:cxn>
                <a:cxn ang="0">
                  <a:pos x="148" y="0"/>
                </a:cxn>
              </a:cxnLst>
              <a:rect l="0" t="0" r="r" b="b"/>
              <a:pathLst>
                <a:path w="148" h="195">
                  <a:moveTo>
                    <a:pt x="148" y="0"/>
                  </a:moveTo>
                  <a:cubicBezTo>
                    <a:pt x="77" y="40"/>
                    <a:pt x="32" y="105"/>
                    <a:pt x="14" y="195"/>
                  </a:cubicBezTo>
                  <a:cubicBezTo>
                    <a:pt x="0" y="163"/>
                    <a:pt x="0" y="163"/>
                    <a:pt x="0" y="163"/>
                  </a:cubicBezTo>
                  <a:cubicBezTo>
                    <a:pt x="18" y="89"/>
                    <a:pt x="68" y="35"/>
                    <a:pt x="148" y="0"/>
                  </a:cubicBezTo>
                  <a:close/>
                </a:path>
              </a:pathLst>
            </a:custGeom>
            <a:solidFill>
              <a:schemeClr val="tx1">
                <a:lumMod val="75000"/>
                <a:lumOff val="25000"/>
              </a:schemeClr>
            </a:solidFill>
            <a:ln w="9525">
              <a:noFill/>
              <a:round/>
            </a:ln>
          </p:spPr>
          <p:txBody>
            <a:bodyPr vert="horz" wrap="square" lIns="121920" tIns="60960" rIns="121920" bIns="60960" numCol="1" anchor="t" anchorCtr="0" compatLnSpc="1"/>
            <a:lstStyle/>
            <a:p>
              <a:endParaRPr lang="en-US" sz="2400"/>
            </a:p>
          </p:txBody>
        </p:sp>
        <p:sp>
          <p:nvSpPr>
            <p:cNvPr id="1141" name="Freeform 117"/>
            <p:cNvSpPr/>
            <p:nvPr/>
          </p:nvSpPr>
          <p:spPr bwMode="auto">
            <a:xfrm>
              <a:off x="3860800" y="2552700"/>
              <a:ext cx="492125" cy="301625"/>
            </a:xfrm>
            <a:custGeom>
              <a:avLst/>
              <a:gdLst/>
              <a:ahLst/>
              <a:cxnLst>
                <a:cxn ang="0">
                  <a:pos x="100" y="33"/>
                </a:cxn>
                <a:cxn ang="0">
                  <a:pos x="119" y="51"/>
                </a:cxn>
                <a:cxn ang="0">
                  <a:pos x="21" y="26"/>
                </a:cxn>
                <a:cxn ang="0">
                  <a:pos x="92" y="57"/>
                </a:cxn>
                <a:cxn ang="0">
                  <a:pos x="0" y="22"/>
                </a:cxn>
                <a:cxn ang="0">
                  <a:pos x="100" y="33"/>
                </a:cxn>
              </a:cxnLst>
              <a:rect l="0" t="0" r="r" b="b"/>
              <a:pathLst>
                <a:path w="119" h="73">
                  <a:moveTo>
                    <a:pt x="100" y="33"/>
                  </a:moveTo>
                  <a:cubicBezTo>
                    <a:pt x="109" y="40"/>
                    <a:pt x="115" y="46"/>
                    <a:pt x="119" y="51"/>
                  </a:cubicBezTo>
                  <a:cubicBezTo>
                    <a:pt x="92" y="30"/>
                    <a:pt x="59" y="22"/>
                    <a:pt x="21" y="26"/>
                  </a:cubicBezTo>
                  <a:cubicBezTo>
                    <a:pt x="83" y="31"/>
                    <a:pt x="107" y="41"/>
                    <a:pt x="92" y="57"/>
                  </a:cubicBezTo>
                  <a:cubicBezTo>
                    <a:pt x="78" y="73"/>
                    <a:pt x="47" y="61"/>
                    <a:pt x="0" y="22"/>
                  </a:cubicBezTo>
                  <a:cubicBezTo>
                    <a:pt x="58" y="0"/>
                    <a:pt x="91" y="4"/>
                    <a:pt x="100" y="33"/>
                  </a:cubicBezTo>
                  <a:close/>
                </a:path>
              </a:pathLst>
            </a:custGeom>
            <a:solidFill>
              <a:schemeClr val="accent4"/>
            </a:solidFill>
            <a:ln w="9525">
              <a:noFill/>
              <a:round/>
            </a:ln>
          </p:spPr>
          <p:txBody>
            <a:bodyPr vert="horz" wrap="square" lIns="121920" tIns="60960" rIns="121920" bIns="60960" numCol="1" anchor="t" anchorCtr="0" compatLnSpc="1"/>
            <a:lstStyle/>
            <a:p>
              <a:endParaRPr lang="en-US" sz="2400"/>
            </a:p>
          </p:txBody>
        </p:sp>
        <p:sp>
          <p:nvSpPr>
            <p:cNvPr id="1142" name="Freeform 118"/>
            <p:cNvSpPr/>
            <p:nvPr/>
          </p:nvSpPr>
          <p:spPr bwMode="auto">
            <a:xfrm>
              <a:off x="3852863" y="2112963"/>
              <a:ext cx="504825" cy="290513"/>
            </a:xfrm>
            <a:custGeom>
              <a:avLst/>
              <a:gdLst/>
              <a:ahLst/>
              <a:cxnLst>
                <a:cxn ang="0">
                  <a:pos x="122" y="39"/>
                </a:cxn>
                <a:cxn ang="0">
                  <a:pos x="21" y="40"/>
                </a:cxn>
                <a:cxn ang="0">
                  <a:pos x="98" y="51"/>
                </a:cxn>
                <a:cxn ang="0">
                  <a:pos x="0" y="41"/>
                </a:cxn>
                <a:cxn ang="0">
                  <a:pos x="100" y="26"/>
                </a:cxn>
                <a:cxn ang="0">
                  <a:pos x="122" y="39"/>
                </a:cxn>
              </a:cxnLst>
              <a:rect l="0" t="0" r="r" b="b"/>
              <a:pathLst>
                <a:path w="122" h="70">
                  <a:moveTo>
                    <a:pt x="122" y="39"/>
                  </a:moveTo>
                  <a:cubicBezTo>
                    <a:pt x="91" y="26"/>
                    <a:pt x="57" y="26"/>
                    <a:pt x="21" y="40"/>
                  </a:cubicBezTo>
                  <a:cubicBezTo>
                    <a:pt x="83" y="28"/>
                    <a:pt x="108" y="32"/>
                    <a:pt x="98" y="51"/>
                  </a:cubicBezTo>
                  <a:cubicBezTo>
                    <a:pt x="89" y="70"/>
                    <a:pt x="56" y="67"/>
                    <a:pt x="0" y="41"/>
                  </a:cubicBezTo>
                  <a:cubicBezTo>
                    <a:pt x="50" y="5"/>
                    <a:pt x="83" y="0"/>
                    <a:pt x="100" y="26"/>
                  </a:cubicBezTo>
                  <a:cubicBezTo>
                    <a:pt x="110" y="30"/>
                    <a:pt x="117" y="34"/>
                    <a:pt x="122" y="39"/>
                  </a:cubicBezTo>
                  <a:close/>
                </a:path>
              </a:pathLst>
            </a:custGeom>
            <a:solidFill>
              <a:schemeClr val="accent4"/>
            </a:solidFill>
            <a:ln w="9525">
              <a:noFill/>
              <a:round/>
            </a:ln>
          </p:spPr>
          <p:txBody>
            <a:bodyPr vert="horz" wrap="square" lIns="121920" tIns="60960" rIns="121920" bIns="60960" numCol="1" anchor="t" anchorCtr="0" compatLnSpc="1"/>
            <a:lstStyle/>
            <a:p>
              <a:endParaRPr lang="en-US" sz="2400"/>
            </a:p>
          </p:txBody>
        </p:sp>
        <p:sp>
          <p:nvSpPr>
            <p:cNvPr id="1143" name="Freeform 119"/>
            <p:cNvSpPr/>
            <p:nvPr/>
          </p:nvSpPr>
          <p:spPr bwMode="auto">
            <a:xfrm>
              <a:off x="4241800" y="1544638"/>
              <a:ext cx="446088" cy="614363"/>
            </a:xfrm>
            <a:custGeom>
              <a:avLst/>
              <a:gdLst/>
              <a:ahLst/>
              <a:cxnLst>
                <a:cxn ang="0">
                  <a:pos x="19" y="148"/>
                </a:cxn>
                <a:cxn ang="0">
                  <a:pos x="20" y="111"/>
                </a:cxn>
                <a:cxn ang="0">
                  <a:pos x="108" y="0"/>
                </a:cxn>
                <a:cxn ang="0">
                  <a:pos x="51" y="127"/>
                </a:cxn>
                <a:cxn ang="0">
                  <a:pos x="91" y="25"/>
                </a:cxn>
                <a:cxn ang="0">
                  <a:pos x="19" y="148"/>
                </a:cxn>
              </a:cxnLst>
              <a:rect l="0" t="0" r="r" b="b"/>
              <a:pathLst>
                <a:path w="108" h="148">
                  <a:moveTo>
                    <a:pt x="19" y="148"/>
                  </a:moveTo>
                  <a:cubicBezTo>
                    <a:pt x="17" y="139"/>
                    <a:pt x="17" y="127"/>
                    <a:pt x="20" y="111"/>
                  </a:cubicBezTo>
                  <a:cubicBezTo>
                    <a:pt x="0" y="73"/>
                    <a:pt x="29" y="35"/>
                    <a:pt x="108" y="0"/>
                  </a:cubicBezTo>
                  <a:cubicBezTo>
                    <a:pt x="100" y="86"/>
                    <a:pt x="81" y="128"/>
                    <a:pt x="51" y="127"/>
                  </a:cubicBezTo>
                  <a:cubicBezTo>
                    <a:pt x="21" y="125"/>
                    <a:pt x="34" y="91"/>
                    <a:pt x="91" y="25"/>
                  </a:cubicBezTo>
                  <a:cubicBezTo>
                    <a:pt x="49" y="59"/>
                    <a:pt x="25" y="100"/>
                    <a:pt x="19" y="148"/>
                  </a:cubicBezTo>
                  <a:close/>
                </a:path>
              </a:pathLst>
            </a:custGeom>
            <a:solidFill>
              <a:schemeClr val="accent4"/>
            </a:solidFill>
            <a:ln w="9525">
              <a:noFill/>
              <a:round/>
            </a:ln>
          </p:spPr>
          <p:txBody>
            <a:bodyPr vert="horz" wrap="square" lIns="121920" tIns="60960" rIns="121920" bIns="60960" numCol="1" anchor="t" anchorCtr="0" compatLnSpc="1"/>
            <a:lstStyle/>
            <a:p>
              <a:endParaRPr lang="en-US" sz="2400"/>
            </a:p>
          </p:txBody>
        </p:sp>
        <p:sp>
          <p:nvSpPr>
            <p:cNvPr id="1144" name="Freeform 120"/>
            <p:cNvSpPr/>
            <p:nvPr/>
          </p:nvSpPr>
          <p:spPr bwMode="auto">
            <a:xfrm>
              <a:off x="4613275" y="2439988"/>
              <a:ext cx="492125" cy="303213"/>
            </a:xfrm>
            <a:custGeom>
              <a:avLst/>
              <a:gdLst/>
              <a:ahLst/>
              <a:cxnLst>
                <a:cxn ang="0">
                  <a:pos x="0" y="52"/>
                </a:cxn>
                <a:cxn ang="0">
                  <a:pos x="98" y="26"/>
                </a:cxn>
                <a:cxn ang="0">
                  <a:pos x="26" y="57"/>
                </a:cxn>
                <a:cxn ang="0">
                  <a:pos x="119" y="22"/>
                </a:cxn>
                <a:cxn ang="0">
                  <a:pos x="19" y="34"/>
                </a:cxn>
                <a:cxn ang="0">
                  <a:pos x="0" y="52"/>
                </a:cxn>
              </a:cxnLst>
              <a:rect l="0" t="0" r="r" b="b"/>
              <a:pathLst>
                <a:path w="119" h="73">
                  <a:moveTo>
                    <a:pt x="0" y="52"/>
                  </a:moveTo>
                  <a:cubicBezTo>
                    <a:pt x="27" y="31"/>
                    <a:pt x="60" y="22"/>
                    <a:pt x="98" y="26"/>
                  </a:cubicBezTo>
                  <a:cubicBezTo>
                    <a:pt x="36" y="31"/>
                    <a:pt x="12" y="41"/>
                    <a:pt x="26" y="57"/>
                  </a:cubicBezTo>
                  <a:cubicBezTo>
                    <a:pt x="41" y="73"/>
                    <a:pt x="72" y="61"/>
                    <a:pt x="119" y="22"/>
                  </a:cubicBezTo>
                  <a:cubicBezTo>
                    <a:pt x="61" y="0"/>
                    <a:pt x="28" y="4"/>
                    <a:pt x="19" y="34"/>
                  </a:cubicBezTo>
                  <a:cubicBezTo>
                    <a:pt x="10" y="40"/>
                    <a:pt x="4" y="46"/>
                    <a:pt x="0" y="52"/>
                  </a:cubicBezTo>
                  <a:close/>
                </a:path>
              </a:pathLst>
            </a:custGeom>
            <a:solidFill>
              <a:schemeClr val="accent4"/>
            </a:solidFill>
            <a:ln w="9525">
              <a:noFill/>
              <a:round/>
            </a:ln>
          </p:spPr>
          <p:txBody>
            <a:bodyPr vert="horz" wrap="square" lIns="121920" tIns="60960" rIns="121920" bIns="60960" numCol="1" anchor="t" anchorCtr="0" compatLnSpc="1"/>
            <a:lstStyle/>
            <a:p>
              <a:endParaRPr lang="en-US" sz="2400"/>
            </a:p>
          </p:txBody>
        </p:sp>
        <p:sp>
          <p:nvSpPr>
            <p:cNvPr id="1145" name="Freeform 121"/>
            <p:cNvSpPr/>
            <p:nvPr/>
          </p:nvSpPr>
          <p:spPr bwMode="auto">
            <a:xfrm>
              <a:off x="4481513" y="2079625"/>
              <a:ext cx="293688" cy="285750"/>
            </a:xfrm>
            <a:custGeom>
              <a:avLst/>
              <a:gdLst/>
              <a:ahLst/>
              <a:cxnLst>
                <a:cxn ang="0">
                  <a:pos x="58" y="11"/>
                </a:cxn>
                <a:cxn ang="0">
                  <a:pos x="0" y="69"/>
                </a:cxn>
                <a:cxn ang="0">
                  <a:pos x="5" y="48"/>
                </a:cxn>
                <a:cxn ang="0">
                  <a:pos x="71" y="0"/>
                </a:cxn>
                <a:cxn ang="0">
                  <a:pos x="20" y="62"/>
                </a:cxn>
                <a:cxn ang="0">
                  <a:pos x="58" y="11"/>
                </a:cxn>
              </a:cxnLst>
              <a:rect l="0" t="0" r="r" b="b"/>
              <a:pathLst>
                <a:path w="71" h="69">
                  <a:moveTo>
                    <a:pt x="58" y="11"/>
                  </a:moveTo>
                  <a:cubicBezTo>
                    <a:pt x="30" y="24"/>
                    <a:pt x="10" y="43"/>
                    <a:pt x="0" y="69"/>
                  </a:cubicBezTo>
                  <a:cubicBezTo>
                    <a:pt x="0" y="63"/>
                    <a:pt x="2" y="56"/>
                    <a:pt x="5" y="48"/>
                  </a:cubicBezTo>
                  <a:cubicBezTo>
                    <a:pt x="0" y="24"/>
                    <a:pt x="22" y="8"/>
                    <a:pt x="71" y="0"/>
                  </a:cubicBezTo>
                  <a:cubicBezTo>
                    <a:pt x="54" y="47"/>
                    <a:pt x="37" y="67"/>
                    <a:pt x="20" y="62"/>
                  </a:cubicBezTo>
                  <a:cubicBezTo>
                    <a:pt x="4" y="57"/>
                    <a:pt x="16" y="40"/>
                    <a:pt x="58" y="11"/>
                  </a:cubicBezTo>
                  <a:close/>
                </a:path>
              </a:pathLst>
            </a:custGeom>
            <a:solidFill>
              <a:schemeClr val="accent4"/>
            </a:solidFill>
            <a:ln w="9525">
              <a:noFill/>
              <a:round/>
            </a:ln>
          </p:spPr>
          <p:txBody>
            <a:bodyPr vert="horz" wrap="square" lIns="121920" tIns="60960" rIns="121920" bIns="60960" numCol="1" anchor="t" anchorCtr="0" compatLnSpc="1"/>
            <a:lstStyle/>
            <a:p>
              <a:endParaRPr lang="en-US" sz="2400"/>
            </a:p>
          </p:txBody>
        </p:sp>
      </p:grpSp>
      <p:sp>
        <p:nvSpPr>
          <p:cNvPr id="196" name="Freeform 97"/>
          <p:cNvSpPr/>
          <p:nvPr/>
        </p:nvSpPr>
        <p:spPr bwMode="auto">
          <a:xfrm rot="10800000">
            <a:off x="1198034" y="4667251"/>
            <a:ext cx="833967" cy="275167"/>
          </a:xfrm>
          <a:custGeom>
            <a:avLst/>
            <a:gdLst/>
            <a:ahLst/>
            <a:cxnLst>
              <a:cxn ang="0">
                <a:pos x="82" y="9"/>
              </a:cxn>
              <a:cxn ang="0">
                <a:pos x="127" y="27"/>
              </a:cxn>
              <a:cxn ang="0">
                <a:pos x="151" y="50"/>
              </a:cxn>
              <a:cxn ang="0">
                <a:pos x="0" y="50"/>
              </a:cxn>
              <a:cxn ang="0">
                <a:pos x="35" y="18"/>
              </a:cxn>
              <a:cxn ang="0">
                <a:pos x="82" y="9"/>
              </a:cxn>
            </a:cxnLst>
            <a:rect l="0" t="0" r="r" b="b"/>
            <a:pathLst>
              <a:path w="151" h="50">
                <a:moveTo>
                  <a:pt x="82" y="9"/>
                </a:moveTo>
                <a:cubicBezTo>
                  <a:pt x="98" y="4"/>
                  <a:pt x="113" y="9"/>
                  <a:pt x="127" y="27"/>
                </a:cubicBezTo>
                <a:cubicBezTo>
                  <a:pt x="139" y="26"/>
                  <a:pt x="147" y="33"/>
                  <a:pt x="151" y="50"/>
                </a:cubicBezTo>
                <a:cubicBezTo>
                  <a:pt x="0" y="50"/>
                  <a:pt x="0" y="50"/>
                  <a:pt x="0" y="50"/>
                </a:cubicBezTo>
                <a:cubicBezTo>
                  <a:pt x="3" y="33"/>
                  <a:pt x="15" y="22"/>
                  <a:pt x="35" y="18"/>
                </a:cubicBezTo>
                <a:cubicBezTo>
                  <a:pt x="49" y="3"/>
                  <a:pt x="65" y="0"/>
                  <a:pt x="82" y="9"/>
                </a:cubicBezTo>
                <a:close/>
              </a:path>
            </a:pathLst>
          </a:custGeom>
          <a:solidFill>
            <a:schemeClr val="bg1"/>
          </a:solidFill>
          <a:ln w="9525">
            <a:noFill/>
            <a:round/>
          </a:ln>
        </p:spPr>
        <p:txBody>
          <a:bodyPr vert="horz" wrap="square" lIns="121920" tIns="60960" rIns="121920" bIns="60960" numCol="1" anchor="t" anchorCtr="0" compatLnSpc="1"/>
          <a:lstStyle/>
          <a:p>
            <a:endParaRPr lang="en-US" sz="2400"/>
          </a:p>
        </p:txBody>
      </p:sp>
      <p:grpSp>
        <p:nvGrpSpPr>
          <p:cNvPr id="5" name="Group 234"/>
          <p:cNvGrpSpPr/>
          <p:nvPr/>
        </p:nvGrpSpPr>
        <p:grpSpPr>
          <a:xfrm>
            <a:off x="7960784" y="698499"/>
            <a:ext cx="3824817" cy="4254501"/>
            <a:chOff x="5818187" y="438150"/>
            <a:chExt cx="2868613" cy="3190876"/>
          </a:xfrm>
        </p:grpSpPr>
        <p:grpSp>
          <p:nvGrpSpPr>
            <p:cNvPr id="6" name="Group 198"/>
            <p:cNvGrpSpPr/>
            <p:nvPr/>
          </p:nvGrpSpPr>
          <p:grpSpPr>
            <a:xfrm>
              <a:off x="6153150" y="604838"/>
              <a:ext cx="2290763" cy="3024188"/>
              <a:chOff x="6153150" y="604838"/>
              <a:chExt cx="2290763" cy="3024188"/>
            </a:xfrm>
            <a:solidFill>
              <a:schemeClr val="tx1">
                <a:lumMod val="75000"/>
                <a:lumOff val="25000"/>
              </a:schemeClr>
            </a:solidFill>
          </p:grpSpPr>
          <p:sp>
            <p:nvSpPr>
              <p:cNvPr id="1146" name="Freeform 122"/>
              <p:cNvSpPr/>
              <p:nvPr/>
            </p:nvSpPr>
            <p:spPr bwMode="auto">
              <a:xfrm>
                <a:off x="6153150" y="604838"/>
                <a:ext cx="2290763" cy="3024188"/>
              </a:xfrm>
              <a:custGeom>
                <a:avLst/>
                <a:gdLst/>
                <a:ahLst/>
                <a:cxnLst>
                  <a:cxn ang="0">
                    <a:pos x="316" y="54"/>
                  </a:cxn>
                  <a:cxn ang="0">
                    <a:pos x="318" y="68"/>
                  </a:cxn>
                  <a:cxn ang="0">
                    <a:pos x="327" y="117"/>
                  </a:cxn>
                  <a:cxn ang="0">
                    <a:pos x="327" y="273"/>
                  </a:cxn>
                  <a:cxn ang="0">
                    <a:pos x="313" y="331"/>
                  </a:cxn>
                  <a:cxn ang="0">
                    <a:pos x="390" y="322"/>
                  </a:cxn>
                  <a:cxn ang="0">
                    <a:pos x="465" y="265"/>
                  </a:cxn>
                  <a:cxn ang="0">
                    <a:pos x="502" y="220"/>
                  </a:cxn>
                  <a:cxn ang="0">
                    <a:pos x="448" y="289"/>
                  </a:cxn>
                  <a:cxn ang="0">
                    <a:pos x="383" y="339"/>
                  </a:cxn>
                  <a:cxn ang="0">
                    <a:pos x="365" y="350"/>
                  </a:cxn>
                  <a:cxn ang="0">
                    <a:pos x="335" y="383"/>
                  </a:cxn>
                  <a:cxn ang="0">
                    <a:pos x="445" y="344"/>
                  </a:cxn>
                  <a:cxn ang="0">
                    <a:pos x="472" y="320"/>
                  </a:cxn>
                  <a:cxn ang="0">
                    <a:pos x="554" y="223"/>
                  </a:cxn>
                  <a:cxn ang="0">
                    <a:pos x="479" y="328"/>
                  </a:cxn>
                  <a:cxn ang="0">
                    <a:pos x="471" y="337"/>
                  </a:cxn>
                  <a:cxn ang="0">
                    <a:pos x="422" y="374"/>
                  </a:cxn>
                  <a:cxn ang="0">
                    <a:pos x="309" y="453"/>
                  </a:cxn>
                  <a:cxn ang="0">
                    <a:pos x="320" y="708"/>
                  </a:cxn>
                  <a:cxn ang="0">
                    <a:pos x="230" y="708"/>
                  </a:cxn>
                  <a:cxn ang="0">
                    <a:pos x="203" y="385"/>
                  </a:cxn>
                  <a:cxn ang="0">
                    <a:pos x="175" y="367"/>
                  </a:cxn>
                  <a:cxn ang="0">
                    <a:pos x="80" y="315"/>
                  </a:cxn>
                  <a:cxn ang="0">
                    <a:pos x="0" y="267"/>
                  </a:cxn>
                  <a:cxn ang="0">
                    <a:pos x="72" y="301"/>
                  </a:cxn>
                  <a:cxn ang="0">
                    <a:pos x="100" y="249"/>
                  </a:cxn>
                  <a:cxn ang="0">
                    <a:pos x="91" y="222"/>
                  </a:cxn>
                  <a:cxn ang="0">
                    <a:pos x="112" y="246"/>
                  </a:cxn>
                  <a:cxn ang="0">
                    <a:pos x="119" y="266"/>
                  </a:cxn>
                  <a:cxn ang="0">
                    <a:pos x="134" y="300"/>
                  </a:cxn>
                  <a:cxn ang="0">
                    <a:pos x="172" y="343"/>
                  </a:cxn>
                  <a:cxn ang="0">
                    <a:pos x="208" y="328"/>
                  </a:cxn>
                  <a:cxn ang="0">
                    <a:pos x="191" y="278"/>
                  </a:cxn>
                  <a:cxn ang="0">
                    <a:pos x="173" y="142"/>
                  </a:cxn>
                  <a:cxn ang="0">
                    <a:pos x="190" y="28"/>
                  </a:cxn>
                  <a:cxn ang="0">
                    <a:pos x="184" y="174"/>
                  </a:cxn>
                  <a:cxn ang="0">
                    <a:pos x="209" y="273"/>
                  </a:cxn>
                  <a:cxn ang="0">
                    <a:pos x="246" y="339"/>
                  </a:cxn>
                  <a:cxn ang="0">
                    <a:pos x="307" y="268"/>
                  </a:cxn>
                  <a:cxn ang="0">
                    <a:pos x="321" y="127"/>
                  </a:cxn>
                  <a:cxn ang="0">
                    <a:pos x="314" y="60"/>
                  </a:cxn>
                  <a:cxn ang="0">
                    <a:pos x="302" y="0"/>
                  </a:cxn>
                </a:cxnLst>
                <a:rect l="0" t="0" r="r" b="b"/>
                <a:pathLst>
                  <a:path w="554" h="730">
                    <a:moveTo>
                      <a:pt x="302" y="0"/>
                    </a:moveTo>
                    <a:cubicBezTo>
                      <a:pt x="303" y="4"/>
                      <a:pt x="304" y="8"/>
                      <a:pt x="306" y="11"/>
                    </a:cubicBezTo>
                    <a:cubicBezTo>
                      <a:pt x="309" y="26"/>
                      <a:pt x="313" y="40"/>
                      <a:pt x="316" y="54"/>
                    </a:cubicBezTo>
                    <a:cubicBezTo>
                      <a:pt x="316" y="54"/>
                      <a:pt x="316" y="54"/>
                      <a:pt x="316" y="54"/>
                    </a:cubicBezTo>
                    <a:cubicBezTo>
                      <a:pt x="316" y="56"/>
                      <a:pt x="316" y="58"/>
                      <a:pt x="317" y="60"/>
                    </a:cubicBezTo>
                    <a:cubicBezTo>
                      <a:pt x="317" y="63"/>
                      <a:pt x="318" y="65"/>
                      <a:pt x="318" y="68"/>
                    </a:cubicBezTo>
                    <a:cubicBezTo>
                      <a:pt x="321" y="84"/>
                      <a:pt x="324" y="100"/>
                      <a:pt x="326" y="115"/>
                    </a:cubicBezTo>
                    <a:cubicBezTo>
                      <a:pt x="326" y="115"/>
                      <a:pt x="326" y="115"/>
                      <a:pt x="326" y="115"/>
                    </a:cubicBezTo>
                    <a:cubicBezTo>
                      <a:pt x="326" y="116"/>
                      <a:pt x="326" y="117"/>
                      <a:pt x="327" y="117"/>
                    </a:cubicBezTo>
                    <a:cubicBezTo>
                      <a:pt x="327" y="118"/>
                      <a:pt x="327" y="119"/>
                      <a:pt x="327" y="120"/>
                    </a:cubicBezTo>
                    <a:cubicBezTo>
                      <a:pt x="334" y="176"/>
                      <a:pt x="334" y="226"/>
                      <a:pt x="327" y="272"/>
                    </a:cubicBezTo>
                    <a:cubicBezTo>
                      <a:pt x="327" y="272"/>
                      <a:pt x="327" y="273"/>
                      <a:pt x="327" y="273"/>
                    </a:cubicBezTo>
                    <a:cubicBezTo>
                      <a:pt x="326" y="278"/>
                      <a:pt x="325" y="283"/>
                      <a:pt x="324" y="288"/>
                    </a:cubicBezTo>
                    <a:cubicBezTo>
                      <a:pt x="324" y="289"/>
                      <a:pt x="324" y="291"/>
                      <a:pt x="324" y="292"/>
                    </a:cubicBezTo>
                    <a:cubicBezTo>
                      <a:pt x="321" y="305"/>
                      <a:pt x="317" y="318"/>
                      <a:pt x="313" y="331"/>
                    </a:cubicBezTo>
                    <a:cubicBezTo>
                      <a:pt x="308" y="345"/>
                      <a:pt x="302" y="359"/>
                      <a:pt x="295" y="373"/>
                    </a:cubicBezTo>
                    <a:cubicBezTo>
                      <a:pt x="315" y="367"/>
                      <a:pt x="333" y="359"/>
                      <a:pt x="349" y="348"/>
                    </a:cubicBezTo>
                    <a:cubicBezTo>
                      <a:pt x="390" y="322"/>
                      <a:pt x="390" y="322"/>
                      <a:pt x="390" y="322"/>
                    </a:cubicBezTo>
                    <a:cubicBezTo>
                      <a:pt x="409" y="312"/>
                      <a:pt x="427" y="299"/>
                      <a:pt x="443" y="285"/>
                    </a:cubicBezTo>
                    <a:cubicBezTo>
                      <a:pt x="444" y="285"/>
                      <a:pt x="444" y="285"/>
                      <a:pt x="444" y="285"/>
                    </a:cubicBezTo>
                    <a:cubicBezTo>
                      <a:pt x="451" y="279"/>
                      <a:pt x="458" y="273"/>
                      <a:pt x="465" y="265"/>
                    </a:cubicBezTo>
                    <a:cubicBezTo>
                      <a:pt x="465" y="265"/>
                      <a:pt x="465" y="265"/>
                      <a:pt x="465" y="265"/>
                    </a:cubicBezTo>
                    <a:cubicBezTo>
                      <a:pt x="465" y="265"/>
                      <a:pt x="465" y="265"/>
                      <a:pt x="465" y="265"/>
                    </a:cubicBezTo>
                    <a:cubicBezTo>
                      <a:pt x="478" y="252"/>
                      <a:pt x="491" y="236"/>
                      <a:pt x="502" y="220"/>
                    </a:cubicBezTo>
                    <a:cubicBezTo>
                      <a:pt x="492" y="237"/>
                      <a:pt x="481" y="253"/>
                      <a:pt x="468" y="268"/>
                    </a:cubicBezTo>
                    <a:cubicBezTo>
                      <a:pt x="468" y="268"/>
                      <a:pt x="468" y="268"/>
                      <a:pt x="468" y="268"/>
                    </a:cubicBezTo>
                    <a:cubicBezTo>
                      <a:pt x="461" y="275"/>
                      <a:pt x="455" y="282"/>
                      <a:pt x="448" y="289"/>
                    </a:cubicBezTo>
                    <a:cubicBezTo>
                      <a:pt x="447" y="289"/>
                      <a:pt x="447" y="289"/>
                      <a:pt x="447" y="289"/>
                    </a:cubicBezTo>
                    <a:cubicBezTo>
                      <a:pt x="447" y="290"/>
                      <a:pt x="447" y="290"/>
                      <a:pt x="447" y="290"/>
                    </a:cubicBezTo>
                    <a:cubicBezTo>
                      <a:pt x="428" y="308"/>
                      <a:pt x="407" y="324"/>
                      <a:pt x="383" y="339"/>
                    </a:cubicBezTo>
                    <a:cubicBezTo>
                      <a:pt x="382" y="339"/>
                      <a:pt x="382" y="340"/>
                      <a:pt x="381" y="340"/>
                    </a:cubicBezTo>
                    <a:cubicBezTo>
                      <a:pt x="377" y="342"/>
                      <a:pt x="374" y="345"/>
                      <a:pt x="370" y="347"/>
                    </a:cubicBezTo>
                    <a:cubicBezTo>
                      <a:pt x="368" y="348"/>
                      <a:pt x="366" y="349"/>
                      <a:pt x="365" y="350"/>
                    </a:cubicBezTo>
                    <a:cubicBezTo>
                      <a:pt x="364" y="351"/>
                      <a:pt x="363" y="351"/>
                      <a:pt x="362" y="352"/>
                    </a:cubicBezTo>
                    <a:cubicBezTo>
                      <a:pt x="360" y="353"/>
                      <a:pt x="359" y="354"/>
                      <a:pt x="358" y="355"/>
                    </a:cubicBezTo>
                    <a:cubicBezTo>
                      <a:pt x="347" y="364"/>
                      <a:pt x="339" y="374"/>
                      <a:pt x="335" y="383"/>
                    </a:cubicBezTo>
                    <a:cubicBezTo>
                      <a:pt x="354" y="388"/>
                      <a:pt x="375" y="385"/>
                      <a:pt x="399" y="373"/>
                    </a:cubicBezTo>
                    <a:cubicBezTo>
                      <a:pt x="405" y="371"/>
                      <a:pt x="410" y="368"/>
                      <a:pt x="415" y="364"/>
                    </a:cubicBezTo>
                    <a:cubicBezTo>
                      <a:pt x="425" y="359"/>
                      <a:pt x="435" y="352"/>
                      <a:pt x="445" y="344"/>
                    </a:cubicBezTo>
                    <a:cubicBezTo>
                      <a:pt x="451" y="339"/>
                      <a:pt x="457" y="334"/>
                      <a:pt x="463" y="328"/>
                    </a:cubicBezTo>
                    <a:cubicBezTo>
                      <a:pt x="463" y="328"/>
                      <a:pt x="464" y="328"/>
                      <a:pt x="464" y="327"/>
                    </a:cubicBezTo>
                    <a:cubicBezTo>
                      <a:pt x="466" y="325"/>
                      <a:pt x="469" y="323"/>
                      <a:pt x="472" y="320"/>
                    </a:cubicBezTo>
                    <a:cubicBezTo>
                      <a:pt x="476" y="316"/>
                      <a:pt x="481" y="311"/>
                      <a:pt x="486" y="306"/>
                    </a:cubicBezTo>
                    <a:cubicBezTo>
                      <a:pt x="489" y="303"/>
                      <a:pt x="492" y="300"/>
                      <a:pt x="494" y="298"/>
                    </a:cubicBezTo>
                    <a:cubicBezTo>
                      <a:pt x="554" y="223"/>
                      <a:pt x="554" y="223"/>
                      <a:pt x="554" y="223"/>
                    </a:cubicBezTo>
                    <a:cubicBezTo>
                      <a:pt x="493" y="312"/>
                      <a:pt x="493" y="312"/>
                      <a:pt x="493" y="312"/>
                    </a:cubicBezTo>
                    <a:cubicBezTo>
                      <a:pt x="493" y="312"/>
                      <a:pt x="493" y="312"/>
                      <a:pt x="493" y="313"/>
                    </a:cubicBezTo>
                    <a:cubicBezTo>
                      <a:pt x="489" y="318"/>
                      <a:pt x="484" y="323"/>
                      <a:pt x="479" y="328"/>
                    </a:cubicBezTo>
                    <a:cubicBezTo>
                      <a:pt x="479" y="328"/>
                      <a:pt x="479" y="328"/>
                      <a:pt x="479" y="328"/>
                    </a:cubicBezTo>
                    <a:cubicBezTo>
                      <a:pt x="479" y="329"/>
                      <a:pt x="479" y="329"/>
                      <a:pt x="478" y="329"/>
                    </a:cubicBezTo>
                    <a:cubicBezTo>
                      <a:pt x="476" y="332"/>
                      <a:pt x="474" y="334"/>
                      <a:pt x="471" y="337"/>
                    </a:cubicBezTo>
                    <a:cubicBezTo>
                      <a:pt x="463" y="345"/>
                      <a:pt x="455" y="352"/>
                      <a:pt x="446" y="358"/>
                    </a:cubicBezTo>
                    <a:cubicBezTo>
                      <a:pt x="446" y="359"/>
                      <a:pt x="445" y="359"/>
                      <a:pt x="445" y="359"/>
                    </a:cubicBezTo>
                    <a:cubicBezTo>
                      <a:pt x="438" y="365"/>
                      <a:pt x="430" y="370"/>
                      <a:pt x="422" y="374"/>
                    </a:cubicBezTo>
                    <a:cubicBezTo>
                      <a:pt x="416" y="378"/>
                      <a:pt x="410" y="381"/>
                      <a:pt x="404" y="384"/>
                    </a:cubicBezTo>
                    <a:cubicBezTo>
                      <a:pt x="393" y="389"/>
                      <a:pt x="381" y="393"/>
                      <a:pt x="368" y="397"/>
                    </a:cubicBezTo>
                    <a:cubicBezTo>
                      <a:pt x="335" y="410"/>
                      <a:pt x="315" y="429"/>
                      <a:pt x="309" y="453"/>
                    </a:cubicBezTo>
                    <a:cubicBezTo>
                      <a:pt x="304" y="471"/>
                      <a:pt x="301" y="493"/>
                      <a:pt x="301" y="519"/>
                    </a:cubicBezTo>
                    <a:cubicBezTo>
                      <a:pt x="301" y="519"/>
                      <a:pt x="301" y="520"/>
                      <a:pt x="301" y="521"/>
                    </a:cubicBezTo>
                    <a:cubicBezTo>
                      <a:pt x="300" y="584"/>
                      <a:pt x="306" y="646"/>
                      <a:pt x="320" y="708"/>
                    </a:cubicBezTo>
                    <a:cubicBezTo>
                      <a:pt x="320" y="708"/>
                      <a:pt x="320" y="709"/>
                      <a:pt x="320" y="710"/>
                    </a:cubicBezTo>
                    <a:cubicBezTo>
                      <a:pt x="291" y="730"/>
                      <a:pt x="261" y="729"/>
                      <a:pt x="229" y="710"/>
                    </a:cubicBezTo>
                    <a:cubicBezTo>
                      <a:pt x="229" y="709"/>
                      <a:pt x="230" y="708"/>
                      <a:pt x="230" y="708"/>
                    </a:cubicBezTo>
                    <a:cubicBezTo>
                      <a:pt x="246" y="646"/>
                      <a:pt x="253" y="580"/>
                      <a:pt x="252" y="511"/>
                    </a:cubicBezTo>
                    <a:cubicBezTo>
                      <a:pt x="252" y="510"/>
                      <a:pt x="252" y="509"/>
                      <a:pt x="252" y="509"/>
                    </a:cubicBezTo>
                    <a:cubicBezTo>
                      <a:pt x="252" y="444"/>
                      <a:pt x="235" y="402"/>
                      <a:pt x="203" y="385"/>
                    </a:cubicBezTo>
                    <a:cubicBezTo>
                      <a:pt x="202" y="385"/>
                      <a:pt x="202" y="385"/>
                      <a:pt x="201" y="384"/>
                    </a:cubicBezTo>
                    <a:cubicBezTo>
                      <a:pt x="176" y="367"/>
                      <a:pt x="176" y="367"/>
                      <a:pt x="176" y="367"/>
                    </a:cubicBezTo>
                    <a:cubicBezTo>
                      <a:pt x="176" y="367"/>
                      <a:pt x="175" y="367"/>
                      <a:pt x="175" y="367"/>
                    </a:cubicBezTo>
                    <a:cubicBezTo>
                      <a:pt x="171" y="363"/>
                      <a:pt x="167" y="358"/>
                      <a:pt x="162" y="354"/>
                    </a:cubicBezTo>
                    <a:cubicBezTo>
                      <a:pt x="147" y="341"/>
                      <a:pt x="130" y="331"/>
                      <a:pt x="111" y="325"/>
                    </a:cubicBezTo>
                    <a:cubicBezTo>
                      <a:pt x="100" y="322"/>
                      <a:pt x="90" y="318"/>
                      <a:pt x="80" y="315"/>
                    </a:cubicBezTo>
                    <a:cubicBezTo>
                      <a:pt x="76" y="313"/>
                      <a:pt x="72" y="311"/>
                      <a:pt x="68" y="310"/>
                    </a:cubicBezTo>
                    <a:cubicBezTo>
                      <a:pt x="65" y="309"/>
                      <a:pt x="63" y="308"/>
                      <a:pt x="61" y="307"/>
                    </a:cubicBezTo>
                    <a:cubicBezTo>
                      <a:pt x="37" y="296"/>
                      <a:pt x="17" y="283"/>
                      <a:pt x="0" y="267"/>
                    </a:cubicBezTo>
                    <a:cubicBezTo>
                      <a:pt x="25" y="281"/>
                      <a:pt x="47" y="292"/>
                      <a:pt x="65" y="298"/>
                    </a:cubicBezTo>
                    <a:cubicBezTo>
                      <a:pt x="67" y="299"/>
                      <a:pt x="69" y="300"/>
                      <a:pt x="71" y="300"/>
                    </a:cubicBezTo>
                    <a:cubicBezTo>
                      <a:pt x="72" y="300"/>
                      <a:pt x="72" y="301"/>
                      <a:pt x="72" y="301"/>
                    </a:cubicBezTo>
                    <a:cubicBezTo>
                      <a:pt x="94" y="308"/>
                      <a:pt x="111" y="309"/>
                      <a:pt x="122" y="304"/>
                    </a:cubicBezTo>
                    <a:cubicBezTo>
                      <a:pt x="111" y="290"/>
                      <a:pt x="105" y="276"/>
                      <a:pt x="103" y="261"/>
                    </a:cubicBezTo>
                    <a:cubicBezTo>
                      <a:pt x="102" y="257"/>
                      <a:pt x="101" y="253"/>
                      <a:pt x="100" y="249"/>
                    </a:cubicBezTo>
                    <a:cubicBezTo>
                      <a:pt x="99" y="244"/>
                      <a:pt x="97" y="240"/>
                      <a:pt x="96" y="235"/>
                    </a:cubicBezTo>
                    <a:cubicBezTo>
                      <a:pt x="94" y="231"/>
                      <a:pt x="93" y="227"/>
                      <a:pt x="91" y="222"/>
                    </a:cubicBezTo>
                    <a:cubicBezTo>
                      <a:pt x="91" y="222"/>
                      <a:pt x="91" y="222"/>
                      <a:pt x="91" y="222"/>
                    </a:cubicBezTo>
                    <a:cubicBezTo>
                      <a:pt x="86" y="211"/>
                      <a:pt x="81" y="200"/>
                      <a:pt x="74" y="189"/>
                    </a:cubicBezTo>
                    <a:cubicBezTo>
                      <a:pt x="86" y="203"/>
                      <a:pt x="97" y="217"/>
                      <a:pt x="104" y="231"/>
                    </a:cubicBezTo>
                    <a:cubicBezTo>
                      <a:pt x="107" y="236"/>
                      <a:pt x="110" y="241"/>
                      <a:pt x="112" y="246"/>
                    </a:cubicBezTo>
                    <a:cubicBezTo>
                      <a:pt x="112" y="246"/>
                      <a:pt x="112" y="246"/>
                      <a:pt x="112" y="246"/>
                    </a:cubicBezTo>
                    <a:cubicBezTo>
                      <a:pt x="114" y="252"/>
                      <a:pt x="117" y="258"/>
                      <a:pt x="118" y="264"/>
                    </a:cubicBezTo>
                    <a:cubicBezTo>
                      <a:pt x="119" y="266"/>
                      <a:pt x="119" y="266"/>
                      <a:pt x="119" y="266"/>
                    </a:cubicBezTo>
                    <a:cubicBezTo>
                      <a:pt x="119" y="267"/>
                      <a:pt x="120" y="269"/>
                      <a:pt x="120" y="271"/>
                    </a:cubicBezTo>
                    <a:cubicBezTo>
                      <a:pt x="121" y="272"/>
                      <a:pt x="121" y="272"/>
                      <a:pt x="121" y="272"/>
                    </a:cubicBezTo>
                    <a:cubicBezTo>
                      <a:pt x="124" y="283"/>
                      <a:pt x="129" y="292"/>
                      <a:pt x="134" y="300"/>
                    </a:cubicBezTo>
                    <a:cubicBezTo>
                      <a:pt x="139" y="308"/>
                      <a:pt x="144" y="315"/>
                      <a:pt x="150" y="322"/>
                    </a:cubicBezTo>
                    <a:cubicBezTo>
                      <a:pt x="153" y="325"/>
                      <a:pt x="156" y="328"/>
                      <a:pt x="160" y="332"/>
                    </a:cubicBezTo>
                    <a:cubicBezTo>
                      <a:pt x="164" y="336"/>
                      <a:pt x="168" y="339"/>
                      <a:pt x="172" y="343"/>
                    </a:cubicBezTo>
                    <a:cubicBezTo>
                      <a:pt x="184" y="353"/>
                      <a:pt x="197" y="362"/>
                      <a:pt x="212" y="371"/>
                    </a:cubicBezTo>
                    <a:cubicBezTo>
                      <a:pt x="219" y="375"/>
                      <a:pt x="226" y="379"/>
                      <a:pt x="234" y="383"/>
                    </a:cubicBezTo>
                    <a:cubicBezTo>
                      <a:pt x="224" y="364"/>
                      <a:pt x="215" y="346"/>
                      <a:pt x="208" y="328"/>
                    </a:cubicBezTo>
                    <a:cubicBezTo>
                      <a:pt x="205" y="321"/>
                      <a:pt x="203" y="315"/>
                      <a:pt x="200" y="308"/>
                    </a:cubicBezTo>
                    <a:cubicBezTo>
                      <a:pt x="197" y="298"/>
                      <a:pt x="194" y="288"/>
                      <a:pt x="191" y="279"/>
                    </a:cubicBezTo>
                    <a:cubicBezTo>
                      <a:pt x="191" y="278"/>
                      <a:pt x="191" y="278"/>
                      <a:pt x="191" y="278"/>
                    </a:cubicBezTo>
                    <a:cubicBezTo>
                      <a:pt x="187" y="264"/>
                      <a:pt x="183" y="250"/>
                      <a:pt x="181" y="236"/>
                    </a:cubicBezTo>
                    <a:cubicBezTo>
                      <a:pt x="179" y="228"/>
                      <a:pt x="178" y="221"/>
                      <a:pt x="177" y="214"/>
                    </a:cubicBezTo>
                    <a:cubicBezTo>
                      <a:pt x="174" y="190"/>
                      <a:pt x="172" y="166"/>
                      <a:pt x="173" y="142"/>
                    </a:cubicBezTo>
                    <a:cubicBezTo>
                      <a:pt x="173" y="135"/>
                      <a:pt x="173" y="127"/>
                      <a:pt x="174" y="119"/>
                    </a:cubicBezTo>
                    <a:cubicBezTo>
                      <a:pt x="174" y="117"/>
                      <a:pt x="174" y="115"/>
                      <a:pt x="174" y="113"/>
                    </a:cubicBezTo>
                    <a:cubicBezTo>
                      <a:pt x="177" y="84"/>
                      <a:pt x="182" y="56"/>
                      <a:pt x="190" y="28"/>
                    </a:cubicBezTo>
                    <a:cubicBezTo>
                      <a:pt x="185" y="60"/>
                      <a:pt x="181" y="90"/>
                      <a:pt x="181" y="120"/>
                    </a:cubicBezTo>
                    <a:cubicBezTo>
                      <a:pt x="181" y="127"/>
                      <a:pt x="181" y="135"/>
                      <a:pt x="182" y="142"/>
                    </a:cubicBezTo>
                    <a:cubicBezTo>
                      <a:pt x="182" y="153"/>
                      <a:pt x="183" y="163"/>
                      <a:pt x="184" y="174"/>
                    </a:cubicBezTo>
                    <a:cubicBezTo>
                      <a:pt x="185" y="180"/>
                      <a:pt x="185" y="185"/>
                      <a:pt x="186" y="191"/>
                    </a:cubicBezTo>
                    <a:cubicBezTo>
                      <a:pt x="186" y="191"/>
                      <a:pt x="186" y="191"/>
                      <a:pt x="186" y="192"/>
                    </a:cubicBezTo>
                    <a:cubicBezTo>
                      <a:pt x="191" y="220"/>
                      <a:pt x="199" y="247"/>
                      <a:pt x="209" y="273"/>
                    </a:cubicBezTo>
                    <a:cubicBezTo>
                      <a:pt x="212" y="278"/>
                      <a:pt x="214" y="284"/>
                      <a:pt x="217" y="289"/>
                    </a:cubicBezTo>
                    <a:cubicBezTo>
                      <a:pt x="223" y="303"/>
                      <a:pt x="231" y="316"/>
                      <a:pt x="239" y="329"/>
                    </a:cubicBezTo>
                    <a:cubicBezTo>
                      <a:pt x="241" y="333"/>
                      <a:pt x="243" y="336"/>
                      <a:pt x="246" y="339"/>
                    </a:cubicBezTo>
                    <a:cubicBezTo>
                      <a:pt x="253" y="350"/>
                      <a:pt x="261" y="360"/>
                      <a:pt x="269" y="370"/>
                    </a:cubicBezTo>
                    <a:cubicBezTo>
                      <a:pt x="283" y="343"/>
                      <a:pt x="294" y="316"/>
                      <a:pt x="302" y="288"/>
                    </a:cubicBezTo>
                    <a:cubicBezTo>
                      <a:pt x="304" y="282"/>
                      <a:pt x="306" y="275"/>
                      <a:pt x="307" y="268"/>
                    </a:cubicBezTo>
                    <a:cubicBezTo>
                      <a:pt x="315" y="239"/>
                      <a:pt x="319" y="209"/>
                      <a:pt x="321" y="178"/>
                    </a:cubicBezTo>
                    <a:cubicBezTo>
                      <a:pt x="322" y="161"/>
                      <a:pt x="322" y="144"/>
                      <a:pt x="321" y="127"/>
                    </a:cubicBezTo>
                    <a:cubicBezTo>
                      <a:pt x="321" y="127"/>
                      <a:pt x="321" y="127"/>
                      <a:pt x="321" y="127"/>
                    </a:cubicBezTo>
                    <a:cubicBezTo>
                      <a:pt x="321" y="125"/>
                      <a:pt x="321" y="123"/>
                      <a:pt x="321" y="121"/>
                    </a:cubicBezTo>
                    <a:cubicBezTo>
                      <a:pt x="321" y="119"/>
                      <a:pt x="321" y="117"/>
                      <a:pt x="320" y="116"/>
                    </a:cubicBezTo>
                    <a:cubicBezTo>
                      <a:pt x="319" y="97"/>
                      <a:pt x="317" y="79"/>
                      <a:pt x="314" y="60"/>
                    </a:cubicBezTo>
                    <a:cubicBezTo>
                      <a:pt x="314" y="58"/>
                      <a:pt x="314" y="56"/>
                      <a:pt x="314" y="54"/>
                    </a:cubicBezTo>
                    <a:cubicBezTo>
                      <a:pt x="311" y="40"/>
                      <a:pt x="308" y="26"/>
                      <a:pt x="305" y="11"/>
                    </a:cubicBezTo>
                    <a:cubicBezTo>
                      <a:pt x="304" y="8"/>
                      <a:pt x="303" y="4"/>
                      <a:pt x="302" y="0"/>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1147" name="Freeform 123"/>
              <p:cNvSpPr/>
              <p:nvPr/>
            </p:nvSpPr>
            <p:spPr bwMode="auto">
              <a:xfrm>
                <a:off x="7897812" y="2092326"/>
                <a:ext cx="276225" cy="61913"/>
              </a:xfrm>
              <a:custGeom>
                <a:avLst/>
                <a:gdLst/>
                <a:ahLst/>
                <a:cxnLst>
                  <a:cxn ang="0">
                    <a:pos x="24" y="0"/>
                  </a:cxn>
                  <a:cxn ang="0">
                    <a:pos x="67" y="3"/>
                  </a:cxn>
                  <a:cxn ang="0">
                    <a:pos x="0" y="15"/>
                  </a:cxn>
                  <a:cxn ang="0">
                    <a:pos x="23" y="0"/>
                  </a:cxn>
                  <a:cxn ang="0">
                    <a:pos x="24" y="0"/>
                  </a:cxn>
                </a:cxnLst>
                <a:rect l="0" t="0" r="r" b="b"/>
                <a:pathLst>
                  <a:path w="67" h="15">
                    <a:moveTo>
                      <a:pt x="24" y="0"/>
                    </a:moveTo>
                    <a:cubicBezTo>
                      <a:pt x="35" y="5"/>
                      <a:pt x="49" y="6"/>
                      <a:pt x="67" y="3"/>
                    </a:cubicBezTo>
                    <a:cubicBezTo>
                      <a:pt x="44" y="10"/>
                      <a:pt x="22" y="15"/>
                      <a:pt x="0" y="15"/>
                    </a:cubicBezTo>
                    <a:cubicBezTo>
                      <a:pt x="8" y="11"/>
                      <a:pt x="16" y="6"/>
                      <a:pt x="23" y="0"/>
                    </a:cubicBezTo>
                    <a:cubicBezTo>
                      <a:pt x="23" y="0"/>
                      <a:pt x="23" y="0"/>
                      <a:pt x="24" y="0"/>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1148" name="Freeform 124"/>
              <p:cNvSpPr/>
              <p:nvPr/>
            </p:nvSpPr>
            <p:spPr bwMode="auto">
              <a:xfrm>
                <a:off x="8116887" y="1785938"/>
                <a:ext cx="280988" cy="198438"/>
              </a:xfrm>
              <a:custGeom>
                <a:avLst/>
                <a:gdLst/>
                <a:ahLst/>
                <a:cxnLst>
                  <a:cxn ang="0">
                    <a:pos x="18" y="28"/>
                  </a:cxn>
                  <a:cxn ang="0">
                    <a:pos x="18" y="28"/>
                  </a:cxn>
                  <a:cxn ang="0">
                    <a:pos x="68" y="0"/>
                  </a:cxn>
                  <a:cxn ang="0">
                    <a:pos x="0" y="48"/>
                  </a:cxn>
                  <a:cxn ang="0">
                    <a:pos x="3" y="44"/>
                  </a:cxn>
                  <a:cxn ang="0">
                    <a:pos x="4" y="43"/>
                  </a:cxn>
                  <a:cxn ang="0">
                    <a:pos x="4" y="43"/>
                  </a:cxn>
                  <a:cxn ang="0">
                    <a:pos x="18" y="28"/>
                  </a:cxn>
                </a:cxnLst>
                <a:rect l="0" t="0" r="r" b="b"/>
                <a:pathLst>
                  <a:path w="68" h="48">
                    <a:moveTo>
                      <a:pt x="18" y="28"/>
                    </a:moveTo>
                    <a:cubicBezTo>
                      <a:pt x="18" y="28"/>
                      <a:pt x="18" y="28"/>
                      <a:pt x="18" y="28"/>
                    </a:cubicBezTo>
                    <a:cubicBezTo>
                      <a:pt x="28" y="32"/>
                      <a:pt x="45" y="22"/>
                      <a:pt x="68" y="0"/>
                    </a:cubicBezTo>
                    <a:cubicBezTo>
                      <a:pt x="54" y="27"/>
                      <a:pt x="31" y="43"/>
                      <a:pt x="0" y="48"/>
                    </a:cubicBezTo>
                    <a:cubicBezTo>
                      <a:pt x="3" y="44"/>
                      <a:pt x="3" y="44"/>
                      <a:pt x="3" y="44"/>
                    </a:cubicBezTo>
                    <a:cubicBezTo>
                      <a:pt x="4" y="44"/>
                      <a:pt x="4" y="44"/>
                      <a:pt x="4" y="43"/>
                    </a:cubicBezTo>
                    <a:cubicBezTo>
                      <a:pt x="4" y="43"/>
                      <a:pt x="4" y="43"/>
                      <a:pt x="4" y="43"/>
                    </a:cubicBezTo>
                    <a:cubicBezTo>
                      <a:pt x="9" y="38"/>
                      <a:pt x="14" y="33"/>
                      <a:pt x="18" y="28"/>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1149" name="Freeform 125"/>
              <p:cNvSpPr/>
              <p:nvPr/>
            </p:nvSpPr>
            <p:spPr bwMode="auto">
              <a:xfrm>
                <a:off x="7993062" y="1863726"/>
                <a:ext cx="82550" cy="166688"/>
              </a:xfrm>
              <a:custGeom>
                <a:avLst/>
                <a:gdLst/>
                <a:ahLst/>
                <a:cxnLst>
                  <a:cxn ang="0">
                    <a:pos x="18" y="24"/>
                  </a:cxn>
                  <a:cxn ang="0">
                    <a:pos x="0" y="40"/>
                  </a:cxn>
                  <a:cxn ang="0">
                    <a:pos x="20" y="0"/>
                  </a:cxn>
                  <a:cxn ang="0">
                    <a:pos x="19" y="23"/>
                  </a:cxn>
                  <a:cxn ang="0">
                    <a:pos x="18" y="24"/>
                  </a:cxn>
                </a:cxnLst>
                <a:rect l="0" t="0" r="r" b="b"/>
                <a:pathLst>
                  <a:path w="20" h="40">
                    <a:moveTo>
                      <a:pt x="18" y="24"/>
                    </a:moveTo>
                    <a:cubicBezTo>
                      <a:pt x="12" y="30"/>
                      <a:pt x="6" y="35"/>
                      <a:pt x="0" y="40"/>
                    </a:cubicBezTo>
                    <a:cubicBezTo>
                      <a:pt x="10" y="27"/>
                      <a:pt x="16" y="14"/>
                      <a:pt x="20" y="0"/>
                    </a:cubicBezTo>
                    <a:cubicBezTo>
                      <a:pt x="19" y="23"/>
                      <a:pt x="19" y="23"/>
                      <a:pt x="19" y="23"/>
                    </a:cubicBezTo>
                    <a:cubicBezTo>
                      <a:pt x="19" y="24"/>
                      <a:pt x="18" y="24"/>
                      <a:pt x="18" y="24"/>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1150" name="Freeform 126"/>
              <p:cNvSpPr/>
              <p:nvPr/>
            </p:nvSpPr>
            <p:spPr bwMode="auto">
              <a:xfrm>
                <a:off x="8269287" y="1536701"/>
                <a:ext cx="53975" cy="207963"/>
              </a:xfrm>
              <a:custGeom>
                <a:avLst/>
                <a:gdLst/>
                <a:ahLst/>
                <a:cxnLst>
                  <a:cxn ang="0">
                    <a:pos x="0" y="131"/>
                  </a:cxn>
                  <a:cxn ang="0">
                    <a:pos x="34" y="0"/>
                  </a:cxn>
                  <a:cxn ang="0">
                    <a:pos x="34" y="92"/>
                  </a:cxn>
                  <a:cxn ang="0">
                    <a:pos x="0" y="131"/>
                  </a:cxn>
                </a:cxnLst>
                <a:rect l="0" t="0" r="r" b="b"/>
                <a:pathLst>
                  <a:path w="34" h="131">
                    <a:moveTo>
                      <a:pt x="0" y="131"/>
                    </a:moveTo>
                    <a:lnTo>
                      <a:pt x="34" y="0"/>
                    </a:lnTo>
                    <a:lnTo>
                      <a:pt x="34" y="92"/>
                    </a:lnTo>
                    <a:lnTo>
                      <a:pt x="0" y="131"/>
                    </a:lnTo>
                    <a:close/>
                  </a:path>
                </a:pathLst>
              </a:custGeom>
              <a:grpFill/>
              <a:ln w="9525">
                <a:noFill/>
                <a:round/>
              </a:ln>
            </p:spPr>
            <p:txBody>
              <a:bodyPr vert="horz" wrap="square" lIns="121920" tIns="60960" rIns="121920" bIns="60960" numCol="1" anchor="t" anchorCtr="0" compatLnSpc="1"/>
              <a:lstStyle/>
              <a:p>
                <a:endParaRPr lang="en-US" sz="2400"/>
              </a:p>
            </p:txBody>
          </p:sp>
          <p:sp>
            <p:nvSpPr>
              <p:cNvPr id="1151" name="Freeform 127"/>
              <p:cNvSpPr/>
              <p:nvPr/>
            </p:nvSpPr>
            <p:spPr bwMode="auto">
              <a:xfrm>
                <a:off x="7988300" y="1516063"/>
                <a:ext cx="144463" cy="269875"/>
              </a:xfrm>
              <a:custGeom>
                <a:avLst/>
                <a:gdLst/>
                <a:ahLst/>
                <a:cxnLst>
                  <a:cxn ang="0">
                    <a:pos x="21" y="45"/>
                  </a:cxn>
                  <a:cxn ang="0">
                    <a:pos x="0" y="65"/>
                  </a:cxn>
                  <a:cxn ang="0">
                    <a:pos x="35" y="0"/>
                  </a:cxn>
                  <a:cxn ang="0">
                    <a:pos x="21" y="45"/>
                  </a:cxn>
                </a:cxnLst>
                <a:rect l="0" t="0" r="r" b="b"/>
                <a:pathLst>
                  <a:path w="35" h="65">
                    <a:moveTo>
                      <a:pt x="21" y="45"/>
                    </a:moveTo>
                    <a:cubicBezTo>
                      <a:pt x="14" y="53"/>
                      <a:pt x="7" y="59"/>
                      <a:pt x="0" y="65"/>
                    </a:cubicBezTo>
                    <a:cubicBezTo>
                      <a:pt x="35" y="0"/>
                      <a:pt x="35" y="0"/>
                      <a:pt x="35" y="0"/>
                    </a:cubicBezTo>
                    <a:cubicBezTo>
                      <a:pt x="21" y="45"/>
                      <a:pt x="21" y="45"/>
                      <a:pt x="21" y="45"/>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1152" name="Freeform 128"/>
              <p:cNvSpPr/>
              <p:nvPr/>
            </p:nvSpPr>
            <p:spPr bwMode="auto">
              <a:xfrm>
                <a:off x="7596187" y="1595438"/>
                <a:ext cx="363538" cy="450850"/>
              </a:xfrm>
              <a:custGeom>
                <a:avLst/>
                <a:gdLst/>
                <a:ahLst/>
                <a:cxnLst>
                  <a:cxn ang="0">
                    <a:pos x="0" y="109"/>
                  </a:cxn>
                  <a:cxn ang="0">
                    <a:pos x="2" y="107"/>
                  </a:cxn>
                  <a:cxn ang="0">
                    <a:pos x="35" y="77"/>
                  </a:cxn>
                  <a:cxn ang="0">
                    <a:pos x="48" y="61"/>
                  </a:cxn>
                  <a:cxn ang="0">
                    <a:pos x="49" y="59"/>
                  </a:cxn>
                  <a:cxn ang="0">
                    <a:pos x="50" y="57"/>
                  </a:cxn>
                  <a:cxn ang="0">
                    <a:pos x="51" y="56"/>
                  </a:cxn>
                  <a:cxn ang="0">
                    <a:pos x="51" y="56"/>
                  </a:cxn>
                  <a:cxn ang="0">
                    <a:pos x="62" y="38"/>
                  </a:cxn>
                  <a:cxn ang="0">
                    <a:pos x="62" y="38"/>
                  </a:cxn>
                  <a:cxn ang="0">
                    <a:pos x="62" y="38"/>
                  </a:cxn>
                  <a:cxn ang="0">
                    <a:pos x="88" y="0"/>
                  </a:cxn>
                  <a:cxn ang="0">
                    <a:pos x="69" y="41"/>
                  </a:cxn>
                  <a:cxn ang="0">
                    <a:pos x="69" y="42"/>
                  </a:cxn>
                  <a:cxn ang="0">
                    <a:pos x="69" y="42"/>
                  </a:cxn>
                  <a:cxn ang="0">
                    <a:pos x="58" y="60"/>
                  </a:cxn>
                  <a:cxn ang="0">
                    <a:pos x="41" y="83"/>
                  </a:cxn>
                  <a:cxn ang="0">
                    <a:pos x="0" y="109"/>
                  </a:cxn>
                </a:cxnLst>
                <a:rect l="0" t="0" r="r" b="b"/>
                <a:pathLst>
                  <a:path w="88" h="109">
                    <a:moveTo>
                      <a:pt x="0" y="109"/>
                    </a:moveTo>
                    <a:cubicBezTo>
                      <a:pt x="1" y="108"/>
                      <a:pt x="1" y="108"/>
                      <a:pt x="2" y="107"/>
                    </a:cubicBezTo>
                    <a:cubicBezTo>
                      <a:pt x="14" y="99"/>
                      <a:pt x="25" y="89"/>
                      <a:pt x="35" y="77"/>
                    </a:cubicBezTo>
                    <a:cubicBezTo>
                      <a:pt x="39" y="72"/>
                      <a:pt x="43" y="66"/>
                      <a:pt x="48" y="61"/>
                    </a:cubicBezTo>
                    <a:cubicBezTo>
                      <a:pt x="48" y="60"/>
                      <a:pt x="48" y="60"/>
                      <a:pt x="49" y="59"/>
                    </a:cubicBezTo>
                    <a:cubicBezTo>
                      <a:pt x="50" y="57"/>
                      <a:pt x="50" y="57"/>
                      <a:pt x="50" y="57"/>
                    </a:cubicBezTo>
                    <a:cubicBezTo>
                      <a:pt x="50" y="57"/>
                      <a:pt x="50" y="57"/>
                      <a:pt x="51" y="56"/>
                    </a:cubicBezTo>
                    <a:cubicBezTo>
                      <a:pt x="51" y="56"/>
                      <a:pt x="51" y="56"/>
                      <a:pt x="51" y="56"/>
                    </a:cubicBezTo>
                    <a:cubicBezTo>
                      <a:pt x="55" y="50"/>
                      <a:pt x="58" y="44"/>
                      <a:pt x="62" y="38"/>
                    </a:cubicBezTo>
                    <a:cubicBezTo>
                      <a:pt x="62" y="38"/>
                      <a:pt x="62" y="38"/>
                      <a:pt x="62" y="38"/>
                    </a:cubicBezTo>
                    <a:cubicBezTo>
                      <a:pt x="62" y="38"/>
                      <a:pt x="62" y="38"/>
                      <a:pt x="62" y="38"/>
                    </a:cubicBezTo>
                    <a:cubicBezTo>
                      <a:pt x="71" y="26"/>
                      <a:pt x="80" y="13"/>
                      <a:pt x="88" y="0"/>
                    </a:cubicBezTo>
                    <a:cubicBezTo>
                      <a:pt x="83" y="14"/>
                      <a:pt x="77" y="27"/>
                      <a:pt x="69" y="41"/>
                    </a:cubicBezTo>
                    <a:cubicBezTo>
                      <a:pt x="69" y="41"/>
                      <a:pt x="69" y="42"/>
                      <a:pt x="69" y="42"/>
                    </a:cubicBezTo>
                    <a:cubicBezTo>
                      <a:pt x="69" y="42"/>
                      <a:pt x="69" y="42"/>
                      <a:pt x="69" y="42"/>
                    </a:cubicBezTo>
                    <a:cubicBezTo>
                      <a:pt x="65" y="48"/>
                      <a:pt x="61" y="54"/>
                      <a:pt x="58" y="60"/>
                    </a:cubicBezTo>
                    <a:cubicBezTo>
                      <a:pt x="53" y="68"/>
                      <a:pt x="47" y="75"/>
                      <a:pt x="41" y="83"/>
                    </a:cubicBezTo>
                    <a:lnTo>
                      <a:pt x="0" y="109"/>
                    </a:lnTo>
                    <a:close/>
                  </a:path>
                </a:pathLst>
              </a:custGeom>
              <a:grpFill/>
              <a:ln w="9525">
                <a:noFill/>
                <a:round/>
              </a:ln>
            </p:spPr>
            <p:txBody>
              <a:bodyPr vert="horz" wrap="square" lIns="121920" tIns="60960" rIns="121920" bIns="60960" numCol="1" anchor="t" anchorCtr="0" compatLnSpc="1"/>
              <a:lstStyle/>
              <a:p>
                <a:endParaRPr lang="en-US" sz="2400"/>
              </a:p>
            </p:txBody>
          </p:sp>
          <p:sp>
            <p:nvSpPr>
              <p:cNvPr id="1153" name="Freeform 129"/>
              <p:cNvSpPr/>
              <p:nvPr/>
            </p:nvSpPr>
            <p:spPr bwMode="auto">
              <a:xfrm>
                <a:off x="7794625" y="1608138"/>
                <a:ext cx="61913" cy="239713"/>
              </a:xfrm>
              <a:custGeom>
                <a:avLst/>
                <a:gdLst/>
                <a:ahLst/>
                <a:cxnLst>
                  <a:cxn ang="0">
                    <a:pos x="1" y="56"/>
                  </a:cxn>
                  <a:cxn ang="0">
                    <a:pos x="0" y="58"/>
                  </a:cxn>
                  <a:cxn ang="0">
                    <a:pos x="2" y="33"/>
                  </a:cxn>
                  <a:cxn ang="0">
                    <a:pos x="15" y="0"/>
                  </a:cxn>
                  <a:cxn ang="0">
                    <a:pos x="14" y="35"/>
                  </a:cxn>
                  <a:cxn ang="0">
                    <a:pos x="14" y="35"/>
                  </a:cxn>
                  <a:cxn ang="0">
                    <a:pos x="3" y="53"/>
                  </a:cxn>
                  <a:cxn ang="0">
                    <a:pos x="3" y="53"/>
                  </a:cxn>
                  <a:cxn ang="0">
                    <a:pos x="2" y="54"/>
                  </a:cxn>
                  <a:cxn ang="0">
                    <a:pos x="1" y="56"/>
                  </a:cxn>
                </a:cxnLst>
                <a:rect l="0" t="0" r="r" b="b"/>
                <a:pathLst>
                  <a:path w="15" h="58">
                    <a:moveTo>
                      <a:pt x="1" y="56"/>
                    </a:moveTo>
                    <a:cubicBezTo>
                      <a:pt x="0" y="57"/>
                      <a:pt x="0" y="57"/>
                      <a:pt x="0" y="58"/>
                    </a:cubicBezTo>
                    <a:cubicBezTo>
                      <a:pt x="0" y="47"/>
                      <a:pt x="1" y="39"/>
                      <a:pt x="2" y="33"/>
                    </a:cubicBezTo>
                    <a:cubicBezTo>
                      <a:pt x="5" y="22"/>
                      <a:pt x="9" y="11"/>
                      <a:pt x="15" y="0"/>
                    </a:cubicBezTo>
                    <a:cubicBezTo>
                      <a:pt x="8" y="13"/>
                      <a:pt x="8" y="25"/>
                      <a:pt x="14" y="35"/>
                    </a:cubicBezTo>
                    <a:cubicBezTo>
                      <a:pt x="14" y="35"/>
                      <a:pt x="14" y="35"/>
                      <a:pt x="14" y="35"/>
                    </a:cubicBezTo>
                    <a:cubicBezTo>
                      <a:pt x="10" y="41"/>
                      <a:pt x="7" y="47"/>
                      <a:pt x="3" y="53"/>
                    </a:cubicBezTo>
                    <a:cubicBezTo>
                      <a:pt x="3" y="53"/>
                      <a:pt x="3" y="53"/>
                      <a:pt x="3" y="53"/>
                    </a:cubicBezTo>
                    <a:cubicBezTo>
                      <a:pt x="2" y="54"/>
                      <a:pt x="2" y="54"/>
                      <a:pt x="2" y="54"/>
                    </a:cubicBezTo>
                    <a:lnTo>
                      <a:pt x="1" y="56"/>
                    </a:lnTo>
                    <a:close/>
                  </a:path>
                </a:pathLst>
              </a:custGeom>
              <a:grpFill/>
              <a:ln w="9525">
                <a:noFill/>
                <a:round/>
              </a:ln>
            </p:spPr>
            <p:txBody>
              <a:bodyPr vert="horz" wrap="square" lIns="121920" tIns="60960" rIns="121920" bIns="60960" numCol="1" anchor="t" anchorCtr="0" compatLnSpc="1"/>
              <a:lstStyle/>
              <a:p>
                <a:endParaRPr lang="en-US" sz="2400"/>
              </a:p>
            </p:txBody>
          </p:sp>
          <p:sp>
            <p:nvSpPr>
              <p:cNvPr id="1154" name="Freeform 130"/>
              <p:cNvSpPr/>
              <p:nvPr/>
            </p:nvSpPr>
            <p:spPr bwMode="auto">
              <a:xfrm>
                <a:off x="7662862" y="1997076"/>
                <a:ext cx="201613" cy="57150"/>
              </a:xfrm>
              <a:custGeom>
                <a:avLst/>
                <a:gdLst/>
                <a:ahLst/>
                <a:cxnLst>
                  <a:cxn ang="0">
                    <a:pos x="16" y="4"/>
                  </a:cxn>
                  <a:cxn ang="0">
                    <a:pos x="18" y="3"/>
                  </a:cxn>
                  <a:cxn ang="0">
                    <a:pos x="49" y="0"/>
                  </a:cxn>
                  <a:cxn ang="0">
                    <a:pos x="0" y="14"/>
                  </a:cxn>
                  <a:cxn ang="0">
                    <a:pos x="5" y="11"/>
                  </a:cxn>
                  <a:cxn ang="0">
                    <a:pos x="16" y="4"/>
                  </a:cxn>
                </a:cxnLst>
                <a:rect l="0" t="0" r="r" b="b"/>
                <a:pathLst>
                  <a:path w="49" h="14">
                    <a:moveTo>
                      <a:pt x="16" y="4"/>
                    </a:moveTo>
                    <a:cubicBezTo>
                      <a:pt x="17" y="4"/>
                      <a:pt x="17" y="3"/>
                      <a:pt x="18" y="3"/>
                    </a:cubicBezTo>
                    <a:cubicBezTo>
                      <a:pt x="26" y="4"/>
                      <a:pt x="36" y="3"/>
                      <a:pt x="49" y="0"/>
                    </a:cubicBezTo>
                    <a:cubicBezTo>
                      <a:pt x="34" y="7"/>
                      <a:pt x="18" y="11"/>
                      <a:pt x="0" y="14"/>
                    </a:cubicBezTo>
                    <a:cubicBezTo>
                      <a:pt x="1" y="13"/>
                      <a:pt x="3" y="12"/>
                      <a:pt x="5" y="11"/>
                    </a:cubicBezTo>
                    <a:cubicBezTo>
                      <a:pt x="9" y="9"/>
                      <a:pt x="12" y="6"/>
                      <a:pt x="16" y="4"/>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1155" name="Freeform 131"/>
              <p:cNvSpPr/>
              <p:nvPr/>
            </p:nvSpPr>
            <p:spPr bwMode="auto">
              <a:xfrm>
                <a:off x="6488112" y="2046288"/>
                <a:ext cx="495300" cy="174625"/>
              </a:xfrm>
              <a:custGeom>
                <a:avLst/>
                <a:gdLst/>
                <a:ahLst/>
                <a:cxnLst>
                  <a:cxn ang="0">
                    <a:pos x="120" y="36"/>
                  </a:cxn>
                  <a:cxn ang="0">
                    <a:pos x="84" y="28"/>
                  </a:cxn>
                  <a:cxn ang="0">
                    <a:pos x="72" y="28"/>
                  </a:cxn>
                  <a:cxn ang="0">
                    <a:pos x="0" y="42"/>
                  </a:cxn>
                  <a:cxn ang="0">
                    <a:pos x="40" y="24"/>
                  </a:cxn>
                  <a:cxn ang="0">
                    <a:pos x="10" y="0"/>
                  </a:cxn>
                  <a:cxn ang="0">
                    <a:pos x="42" y="18"/>
                  </a:cxn>
                  <a:cxn ang="0">
                    <a:pos x="72" y="23"/>
                  </a:cxn>
                  <a:cxn ang="0">
                    <a:pos x="95" y="20"/>
                  </a:cxn>
                  <a:cxn ang="0">
                    <a:pos x="95" y="19"/>
                  </a:cxn>
                  <a:cxn ang="0">
                    <a:pos x="120" y="36"/>
                  </a:cxn>
                </a:cxnLst>
                <a:rect l="0" t="0" r="r" b="b"/>
                <a:pathLst>
                  <a:path w="120" h="42">
                    <a:moveTo>
                      <a:pt x="120" y="36"/>
                    </a:moveTo>
                    <a:cubicBezTo>
                      <a:pt x="110" y="31"/>
                      <a:pt x="97" y="29"/>
                      <a:pt x="84" y="28"/>
                    </a:cubicBezTo>
                    <a:cubicBezTo>
                      <a:pt x="80" y="28"/>
                      <a:pt x="76" y="28"/>
                      <a:pt x="72" y="28"/>
                    </a:cubicBezTo>
                    <a:cubicBezTo>
                      <a:pt x="49" y="28"/>
                      <a:pt x="25" y="33"/>
                      <a:pt x="0" y="42"/>
                    </a:cubicBezTo>
                    <a:cubicBezTo>
                      <a:pt x="11" y="30"/>
                      <a:pt x="25" y="24"/>
                      <a:pt x="40" y="24"/>
                    </a:cubicBezTo>
                    <a:cubicBezTo>
                      <a:pt x="25" y="18"/>
                      <a:pt x="15" y="10"/>
                      <a:pt x="10" y="0"/>
                    </a:cubicBezTo>
                    <a:cubicBezTo>
                      <a:pt x="20" y="8"/>
                      <a:pt x="31" y="14"/>
                      <a:pt x="42" y="18"/>
                    </a:cubicBezTo>
                    <a:cubicBezTo>
                      <a:pt x="52" y="21"/>
                      <a:pt x="62" y="23"/>
                      <a:pt x="72" y="23"/>
                    </a:cubicBezTo>
                    <a:cubicBezTo>
                      <a:pt x="80" y="23"/>
                      <a:pt x="87" y="22"/>
                      <a:pt x="95" y="20"/>
                    </a:cubicBezTo>
                    <a:cubicBezTo>
                      <a:pt x="95" y="20"/>
                      <a:pt x="95" y="20"/>
                      <a:pt x="95" y="19"/>
                    </a:cubicBezTo>
                    <a:lnTo>
                      <a:pt x="120" y="36"/>
                    </a:lnTo>
                    <a:close/>
                  </a:path>
                </a:pathLst>
              </a:custGeom>
              <a:grpFill/>
              <a:ln w="9525">
                <a:noFill/>
                <a:round/>
              </a:ln>
            </p:spPr>
            <p:txBody>
              <a:bodyPr vert="horz" wrap="square" lIns="121920" tIns="60960" rIns="121920" bIns="60960" numCol="1" anchor="t" anchorCtr="0" compatLnSpc="1"/>
              <a:lstStyle/>
              <a:p>
                <a:endParaRPr lang="en-US" sz="2400"/>
              </a:p>
            </p:txBody>
          </p:sp>
          <p:sp>
            <p:nvSpPr>
              <p:cNvPr id="1156" name="Freeform 132"/>
              <p:cNvSpPr/>
              <p:nvPr/>
            </p:nvSpPr>
            <p:spPr bwMode="auto">
              <a:xfrm>
                <a:off x="6761162" y="1752601"/>
                <a:ext cx="53975" cy="227013"/>
              </a:xfrm>
              <a:custGeom>
                <a:avLst/>
                <a:gdLst/>
                <a:ahLst/>
                <a:cxnLst>
                  <a:cxn ang="0">
                    <a:pos x="0" y="0"/>
                  </a:cxn>
                  <a:cxn ang="0">
                    <a:pos x="13" y="55"/>
                  </a:cxn>
                  <a:cxn ang="0">
                    <a:pos x="3" y="45"/>
                  </a:cxn>
                  <a:cxn ang="0">
                    <a:pos x="0" y="0"/>
                  </a:cxn>
                </a:cxnLst>
                <a:rect l="0" t="0" r="r" b="b"/>
                <a:pathLst>
                  <a:path w="13" h="55">
                    <a:moveTo>
                      <a:pt x="0" y="0"/>
                    </a:moveTo>
                    <a:cubicBezTo>
                      <a:pt x="7" y="18"/>
                      <a:pt x="11" y="36"/>
                      <a:pt x="13" y="55"/>
                    </a:cubicBezTo>
                    <a:cubicBezTo>
                      <a:pt x="9" y="51"/>
                      <a:pt x="6" y="48"/>
                      <a:pt x="3" y="45"/>
                    </a:cubicBezTo>
                    <a:cubicBezTo>
                      <a:pt x="5" y="30"/>
                      <a:pt x="4" y="15"/>
                      <a:pt x="0" y="0"/>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1157" name="Freeform 133"/>
              <p:cNvSpPr/>
              <p:nvPr/>
            </p:nvSpPr>
            <p:spPr bwMode="auto">
              <a:xfrm>
                <a:off x="6384925" y="1727201"/>
                <a:ext cx="65088" cy="125413"/>
              </a:xfrm>
              <a:custGeom>
                <a:avLst/>
                <a:gdLst/>
                <a:ahLst/>
                <a:cxnLst>
                  <a:cxn ang="0">
                    <a:pos x="15" y="29"/>
                  </a:cxn>
                  <a:cxn ang="0">
                    <a:pos x="9" y="27"/>
                  </a:cxn>
                  <a:cxn ang="0">
                    <a:pos x="0" y="0"/>
                  </a:cxn>
                  <a:cxn ang="0">
                    <a:pos x="15" y="25"/>
                  </a:cxn>
                  <a:cxn ang="0">
                    <a:pos x="16" y="30"/>
                  </a:cxn>
                  <a:cxn ang="0">
                    <a:pos x="15" y="29"/>
                  </a:cxn>
                </a:cxnLst>
                <a:rect l="0" t="0" r="r" b="b"/>
                <a:pathLst>
                  <a:path w="16" h="30">
                    <a:moveTo>
                      <a:pt x="15" y="29"/>
                    </a:moveTo>
                    <a:cubicBezTo>
                      <a:pt x="13" y="29"/>
                      <a:pt x="11" y="28"/>
                      <a:pt x="9" y="27"/>
                    </a:cubicBezTo>
                    <a:cubicBezTo>
                      <a:pt x="8" y="18"/>
                      <a:pt x="5" y="9"/>
                      <a:pt x="0" y="0"/>
                    </a:cubicBezTo>
                    <a:cubicBezTo>
                      <a:pt x="6" y="8"/>
                      <a:pt x="11" y="17"/>
                      <a:pt x="15" y="25"/>
                    </a:cubicBezTo>
                    <a:cubicBezTo>
                      <a:pt x="15" y="26"/>
                      <a:pt x="16" y="28"/>
                      <a:pt x="16" y="30"/>
                    </a:cubicBezTo>
                    <a:cubicBezTo>
                      <a:pt x="16" y="30"/>
                      <a:pt x="16" y="29"/>
                      <a:pt x="15" y="29"/>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1158" name="Freeform 134"/>
              <p:cNvSpPr/>
              <p:nvPr/>
            </p:nvSpPr>
            <p:spPr bwMode="auto">
              <a:xfrm>
                <a:off x="6276975" y="1889126"/>
                <a:ext cx="206375" cy="58738"/>
              </a:xfrm>
              <a:custGeom>
                <a:avLst/>
                <a:gdLst/>
                <a:ahLst/>
                <a:cxnLst>
                  <a:cxn ang="0">
                    <a:pos x="38" y="0"/>
                  </a:cxn>
                  <a:cxn ang="0">
                    <a:pos x="50" y="5"/>
                  </a:cxn>
                  <a:cxn ang="0">
                    <a:pos x="0" y="14"/>
                  </a:cxn>
                  <a:cxn ang="0">
                    <a:pos x="33" y="2"/>
                  </a:cxn>
                  <a:cxn ang="0">
                    <a:pos x="33" y="2"/>
                  </a:cxn>
                  <a:cxn ang="0">
                    <a:pos x="38" y="0"/>
                  </a:cxn>
                </a:cxnLst>
                <a:rect l="0" t="0" r="r" b="b"/>
                <a:pathLst>
                  <a:path w="50" h="14">
                    <a:moveTo>
                      <a:pt x="38" y="0"/>
                    </a:moveTo>
                    <a:cubicBezTo>
                      <a:pt x="42" y="1"/>
                      <a:pt x="46" y="3"/>
                      <a:pt x="50" y="5"/>
                    </a:cubicBezTo>
                    <a:cubicBezTo>
                      <a:pt x="32" y="9"/>
                      <a:pt x="15" y="12"/>
                      <a:pt x="0" y="14"/>
                    </a:cubicBezTo>
                    <a:cubicBezTo>
                      <a:pt x="12" y="10"/>
                      <a:pt x="23" y="6"/>
                      <a:pt x="33" y="2"/>
                    </a:cubicBezTo>
                    <a:cubicBezTo>
                      <a:pt x="33" y="2"/>
                      <a:pt x="33" y="2"/>
                      <a:pt x="33" y="2"/>
                    </a:cubicBezTo>
                    <a:cubicBezTo>
                      <a:pt x="35" y="1"/>
                      <a:pt x="36" y="0"/>
                      <a:pt x="38" y="0"/>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1159" name="Freeform 135"/>
              <p:cNvSpPr/>
              <p:nvPr/>
            </p:nvSpPr>
            <p:spPr bwMode="auto">
              <a:xfrm>
                <a:off x="6313487" y="1436688"/>
                <a:ext cx="236538" cy="141288"/>
              </a:xfrm>
              <a:custGeom>
                <a:avLst/>
                <a:gdLst/>
                <a:ahLst/>
                <a:cxnLst>
                  <a:cxn ang="0">
                    <a:pos x="52" y="21"/>
                  </a:cxn>
                  <a:cxn ang="0">
                    <a:pos x="57" y="34"/>
                  </a:cxn>
                  <a:cxn ang="0">
                    <a:pos x="0" y="0"/>
                  </a:cxn>
                  <a:cxn ang="0">
                    <a:pos x="52" y="21"/>
                  </a:cxn>
                </a:cxnLst>
                <a:rect l="0" t="0" r="r" b="b"/>
                <a:pathLst>
                  <a:path w="57" h="34">
                    <a:moveTo>
                      <a:pt x="52" y="21"/>
                    </a:moveTo>
                    <a:cubicBezTo>
                      <a:pt x="54" y="26"/>
                      <a:pt x="55" y="30"/>
                      <a:pt x="57" y="34"/>
                    </a:cubicBezTo>
                    <a:cubicBezTo>
                      <a:pt x="36" y="25"/>
                      <a:pt x="17" y="14"/>
                      <a:pt x="0" y="0"/>
                    </a:cubicBezTo>
                    <a:cubicBezTo>
                      <a:pt x="17" y="9"/>
                      <a:pt x="34" y="16"/>
                      <a:pt x="52" y="21"/>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1160" name="Freeform 136"/>
              <p:cNvSpPr/>
              <p:nvPr/>
            </p:nvSpPr>
            <p:spPr bwMode="auto">
              <a:xfrm>
                <a:off x="6616700" y="1446213"/>
                <a:ext cx="65088" cy="252413"/>
              </a:xfrm>
              <a:custGeom>
                <a:avLst/>
                <a:gdLst/>
                <a:ahLst/>
                <a:cxnLst>
                  <a:cxn ang="0">
                    <a:pos x="6" y="61"/>
                  </a:cxn>
                  <a:cxn ang="0">
                    <a:pos x="0" y="43"/>
                  </a:cxn>
                  <a:cxn ang="0">
                    <a:pos x="13" y="0"/>
                  </a:cxn>
                  <a:cxn ang="0">
                    <a:pos x="6" y="61"/>
                  </a:cxn>
                </a:cxnLst>
                <a:rect l="0" t="0" r="r" b="b"/>
                <a:pathLst>
                  <a:path w="16" h="61">
                    <a:moveTo>
                      <a:pt x="6" y="61"/>
                    </a:moveTo>
                    <a:cubicBezTo>
                      <a:pt x="5" y="55"/>
                      <a:pt x="2" y="49"/>
                      <a:pt x="0" y="43"/>
                    </a:cubicBezTo>
                    <a:cubicBezTo>
                      <a:pt x="8" y="31"/>
                      <a:pt x="12" y="17"/>
                      <a:pt x="13" y="0"/>
                    </a:cubicBezTo>
                    <a:cubicBezTo>
                      <a:pt x="16" y="20"/>
                      <a:pt x="14" y="41"/>
                      <a:pt x="6" y="61"/>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1161" name="Freeform 137"/>
              <p:cNvSpPr/>
              <p:nvPr/>
            </p:nvSpPr>
            <p:spPr bwMode="auto">
              <a:xfrm>
                <a:off x="6797675" y="1384301"/>
                <a:ext cx="103188" cy="198438"/>
              </a:xfrm>
              <a:custGeom>
                <a:avLst/>
                <a:gdLst/>
                <a:ahLst/>
                <a:cxnLst>
                  <a:cxn ang="0">
                    <a:pos x="0" y="0"/>
                  </a:cxn>
                  <a:cxn ang="0">
                    <a:pos x="21" y="26"/>
                  </a:cxn>
                  <a:cxn ang="0">
                    <a:pos x="25" y="48"/>
                  </a:cxn>
                  <a:cxn ang="0">
                    <a:pos x="0" y="0"/>
                  </a:cxn>
                </a:cxnLst>
                <a:rect l="0" t="0" r="r" b="b"/>
                <a:pathLst>
                  <a:path w="25" h="48">
                    <a:moveTo>
                      <a:pt x="0" y="0"/>
                    </a:moveTo>
                    <a:cubicBezTo>
                      <a:pt x="4" y="11"/>
                      <a:pt x="11" y="19"/>
                      <a:pt x="21" y="26"/>
                    </a:cubicBezTo>
                    <a:cubicBezTo>
                      <a:pt x="22" y="33"/>
                      <a:pt x="23" y="40"/>
                      <a:pt x="25" y="48"/>
                    </a:cubicBezTo>
                    <a:cubicBezTo>
                      <a:pt x="13" y="32"/>
                      <a:pt x="5" y="17"/>
                      <a:pt x="0" y="0"/>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1162" name="Freeform 138"/>
              <p:cNvSpPr/>
              <p:nvPr/>
            </p:nvSpPr>
            <p:spPr bwMode="auto">
              <a:xfrm>
                <a:off x="6913562" y="1196976"/>
                <a:ext cx="87313" cy="198438"/>
              </a:xfrm>
              <a:custGeom>
                <a:avLst/>
                <a:gdLst/>
                <a:ahLst/>
                <a:cxnLst>
                  <a:cxn ang="0">
                    <a:pos x="0" y="31"/>
                  </a:cxn>
                  <a:cxn ang="0">
                    <a:pos x="21" y="0"/>
                  </a:cxn>
                  <a:cxn ang="0">
                    <a:pos x="2" y="48"/>
                  </a:cxn>
                  <a:cxn ang="0">
                    <a:pos x="0" y="31"/>
                  </a:cxn>
                </a:cxnLst>
                <a:rect l="0" t="0" r="r" b="b"/>
                <a:pathLst>
                  <a:path w="21" h="48">
                    <a:moveTo>
                      <a:pt x="0" y="31"/>
                    </a:moveTo>
                    <a:cubicBezTo>
                      <a:pt x="10" y="23"/>
                      <a:pt x="17" y="12"/>
                      <a:pt x="21" y="0"/>
                    </a:cubicBezTo>
                    <a:cubicBezTo>
                      <a:pt x="18" y="16"/>
                      <a:pt x="12" y="32"/>
                      <a:pt x="2" y="48"/>
                    </a:cubicBezTo>
                    <a:cubicBezTo>
                      <a:pt x="1" y="42"/>
                      <a:pt x="1" y="37"/>
                      <a:pt x="0" y="31"/>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1163" name="Freeform 139"/>
              <p:cNvSpPr/>
              <p:nvPr/>
            </p:nvSpPr>
            <p:spPr bwMode="auto">
              <a:xfrm>
                <a:off x="7016750" y="1163638"/>
                <a:ext cx="244475" cy="638175"/>
              </a:xfrm>
              <a:custGeom>
                <a:avLst/>
                <a:gdLst/>
                <a:ahLst/>
                <a:cxnLst>
                  <a:cxn ang="0">
                    <a:pos x="43" y="0"/>
                  </a:cxn>
                  <a:cxn ang="0">
                    <a:pos x="52" y="61"/>
                  </a:cxn>
                  <a:cxn ang="0">
                    <a:pos x="48" y="76"/>
                  </a:cxn>
                  <a:cxn ang="0">
                    <a:pos x="38" y="103"/>
                  </a:cxn>
                  <a:cxn ang="0">
                    <a:pos x="13" y="148"/>
                  </a:cxn>
                  <a:cxn ang="0">
                    <a:pos x="8" y="154"/>
                  </a:cxn>
                  <a:cxn ang="0">
                    <a:pos x="0" y="138"/>
                  </a:cxn>
                  <a:cxn ang="0">
                    <a:pos x="1" y="139"/>
                  </a:cxn>
                  <a:cxn ang="0">
                    <a:pos x="3" y="139"/>
                  </a:cxn>
                  <a:cxn ang="0">
                    <a:pos x="20" y="115"/>
                  </a:cxn>
                  <a:cxn ang="0">
                    <a:pos x="28" y="99"/>
                  </a:cxn>
                  <a:cxn ang="0">
                    <a:pos x="41" y="72"/>
                  </a:cxn>
                  <a:cxn ang="0">
                    <a:pos x="41" y="71"/>
                  </a:cxn>
                  <a:cxn ang="0">
                    <a:pos x="43" y="67"/>
                  </a:cxn>
                  <a:cxn ang="0">
                    <a:pos x="45" y="60"/>
                  </a:cxn>
                  <a:cxn ang="0">
                    <a:pos x="42" y="0"/>
                  </a:cxn>
                  <a:cxn ang="0">
                    <a:pos x="43" y="0"/>
                  </a:cxn>
                </a:cxnLst>
                <a:rect l="0" t="0" r="r" b="b"/>
                <a:pathLst>
                  <a:path w="59" h="154">
                    <a:moveTo>
                      <a:pt x="43" y="0"/>
                    </a:moveTo>
                    <a:cubicBezTo>
                      <a:pt x="56" y="17"/>
                      <a:pt x="59" y="37"/>
                      <a:pt x="52" y="61"/>
                    </a:cubicBezTo>
                    <a:cubicBezTo>
                      <a:pt x="48" y="76"/>
                      <a:pt x="48" y="76"/>
                      <a:pt x="48" y="76"/>
                    </a:cubicBezTo>
                    <a:cubicBezTo>
                      <a:pt x="45" y="86"/>
                      <a:pt x="41" y="95"/>
                      <a:pt x="38" y="103"/>
                    </a:cubicBezTo>
                    <a:cubicBezTo>
                      <a:pt x="30" y="122"/>
                      <a:pt x="22" y="137"/>
                      <a:pt x="13" y="148"/>
                    </a:cubicBezTo>
                    <a:cubicBezTo>
                      <a:pt x="11" y="150"/>
                      <a:pt x="9" y="152"/>
                      <a:pt x="8" y="154"/>
                    </a:cubicBezTo>
                    <a:cubicBezTo>
                      <a:pt x="5" y="149"/>
                      <a:pt x="3" y="143"/>
                      <a:pt x="0" y="138"/>
                    </a:cubicBezTo>
                    <a:cubicBezTo>
                      <a:pt x="1" y="138"/>
                      <a:pt x="1" y="139"/>
                      <a:pt x="1" y="139"/>
                    </a:cubicBezTo>
                    <a:cubicBezTo>
                      <a:pt x="2" y="139"/>
                      <a:pt x="2" y="139"/>
                      <a:pt x="3" y="139"/>
                    </a:cubicBezTo>
                    <a:cubicBezTo>
                      <a:pt x="7" y="137"/>
                      <a:pt x="12" y="129"/>
                      <a:pt x="20" y="115"/>
                    </a:cubicBezTo>
                    <a:cubicBezTo>
                      <a:pt x="22" y="110"/>
                      <a:pt x="25" y="105"/>
                      <a:pt x="28" y="99"/>
                    </a:cubicBezTo>
                    <a:cubicBezTo>
                      <a:pt x="32" y="91"/>
                      <a:pt x="36" y="82"/>
                      <a:pt x="41" y="72"/>
                    </a:cubicBezTo>
                    <a:cubicBezTo>
                      <a:pt x="41" y="72"/>
                      <a:pt x="41" y="71"/>
                      <a:pt x="41" y="71"/>
                    </a:cubicBezTo>
                    <a:cubicBezTo>
                      <a:pt x="42" y="70"/>
                      <a:pt x="42" y="69"/>
                      <a:pt x="43" y="67"/>
                    </a:cubicBezTo>
                    <a:cubicBezTo>
                      <a:pt x="44" y="65"/>
                      <a:pt x="45" y="62"/>
                      <a:pt x="45" y="60"/>
                    </a:cubicBezTo>
                    <a:cubicBezTo>
                      <a:pt x="50" y="40"/>
                      <a:pt x="49" y="20"/>
                      <a:pt x="42" y="0"/>
                    </a:cubicBezTo>
                    <a:lnTo>
                      <a:pt x="43" y="0"/>
                    </a:lnTo>
                    <a:close/>
                  </a:path>
                </a:pathLst>
              </a:custGeom>
              <a:grpFill/>
              <a:ln w="9525">
                <a:noFill/>
                <a:round/>
              </a:ln>
            </p:spPr>
            <p:txBody>
              <a:bodyPr vert="horz" wrap="square" lIns="121920" tIns="60960" rIns="121920" bIns="60960" numCol="1" anchor="t" anchorCtr="0" compatLnSpc="1"/>
              <a:lstStyle/>
              <a:p>
                <a:endParaRPr lang="en-US" sz="2400"/>
              </a:p>
            </p:txBody>
          </p:sp>
          <p:sp>
            <p:nvSpPr>
              <p:cNvPr id="1164" name="Freeform 140"/>
              <p:cNvSpPr/>
              <p:nvPr/>
            </p:nvSpPr>
            <p:spPr bwMode="auto">
              <a:xfrm>
                <a:off x="7078662" y="1441451"/>
                <a:ext cx="53975" cy="198438"/>
              </a:xfrm>
              <a:custGeom>
                <a:avLst/>
                <a:gdLst/>
                <a:ahLst/>
                <a:cxnLst>
                  <a:cxn ang="0">
                    <a:pos x="3" y="0"/>
                  </a:cxn>
                  <a:cxn ang="0">
                    <a:pos x="13" y="32"/>
                  </a:cxn>
                  <a:cxn ang="0">
                    <a:pos x="5" y="48"/>
                  </a:cxn>
                  <a:cxn ang="0">
                    <a:pos x="3" y="0"/>
                  </a:cxn>
                </a:cxnLst>
                <a:rect l="0" t="0" r="r" b="b"/>
                <a:pathLst>
                  <a:path w="13" h="48">
                    <a:moveTo>
                      <a:pt x="3" y="0"/>
                    </a:moveTo>
                    <a:cubicBezTo>
                      <a:pt x="1" y="14"/>
                      <a:pt x="4" y="25"/>
                      <a:pt x="13" y="32"/>
                    </a:cubicBezTo>
                    <a:cubicBezTo>
                      <a:pt x="10" y="38"/>
                      <a:pt x="7" y="43"/>
                      <a:pt x="5" y="48"/>
                    </a:cubicBezTo>
                    <a:cubicBezTo>
                      <a:pt x="1" y="33"/>
                      <a:pt x="0" y="17"/>
                      <a:pt x="3" y="0"/>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1165" name="Freeform 141"/>
              <p:cNvSpPr/>
              <p:nvPr/>
            </p:nvSpPr>
            <p:spPr bwMode="auto">
              <a:xfrm>
                <a:off x="7215187" y="1338263"/>
                <a:ext cx="190500" cy="141288"/>
              </a:xfrm>
              <a:custGeom>
                <a:avLst/>
                <a:gdLst/>
                <a:ahLst/>
                <a:cxnLst>
                  <a:cxn ang="0">
                    <a:pos x="0" y="33"/>
                  </a:cxn>
                  <a:cxn ang="0">
                    <a:pos x="0" y="34"/>
                  </a:cxn>
                  <a:cxn ang="0">
                    <a:pos x="4" y="19"/>
                  </a:cxn>
                  <a:cxn ang="0">
                    <a:pos x="46" y="0"/>
                  </a:cxn>
                  <a:cxn ang="0">
                    <a:pos x="9" y="30"/>
                  </a:cxn>
                  <a:cxn ang="0">
                    <a:pos x="0" y="33"/>
                  </a:cxn>
                </a:cxnLst>
                <a:rect l="0" t="0" r="r" b="b"/>
                <a:pathLst>
                  <a:path w="46" h="34">
                    <a:moveTo>
                      <a:pt x="0" y="33"/>
                    </a:moveTo>
                    <a:cubicBezTo>
                      <a:pt x="0" y="34"/>
                      <a:pt x="0" y="34"/>
                      <a:pt x="0" y="34"/>
                    </a:cubicBezTo>
                    <a:cubicBezTo>
                      <a:pt x="4" y="19"/>
                      <a:pt x="4" y="19"/>
                      <a:pt x="4" y="19"/>
                    </a:cubicBezTo>
                    <a:cubicBezTo>
                      <a:pt x="15" y="20"/>
                      <a:pt x="29" y="13"/>
                      <a:pt x="46" y="0"/>
                    </a:cubicBezTo>
                    <a:cubicBezTo>
                      <a:pt x="36" y="13"/>
                      <a:pt x="24" y="23"/>
                      <a:pt x="9" y="30"/>
                    </a:cubicBezTo>
                    <a:cubicBezTo>
                      <a:pt x="6" y="31"/>
                      <a:pt x="4" y="32"/>
                      <a:pt x="0" y="33"/>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1166" name="Freeform 142"/>
              <p:cNvSpPr/>
              <p:nvPr/>
            </p:nvSpPr>
            <p:spPr bwMode="auto">
              <a:xfrm>
                <a:off x="7372350" y="1590676"/>
                <a:ext cx="49213" cy="207963"/>
              </a:xfrm>
              <a:custGeom>
                <a:avLst/>
                <a:gdLst/>
                <a:ahLst/>
                <a:cxnLst>
                  <a:cxn ang="0">
                    <a:pos x="0" y="0"/>
                  </a:cxn>
                  <a:cxn ang="0">
                    <a:pos x="12" y="30"/>
                  </a:cxn>
                  <a:cxn ang="0">
                    <a:pos x="7" y="50"/>
                  </a:cxn>
                  <a:cxn ang="0">
                    <a:pos x="0" y="0"/>
                  </a:cxn>
                </a:cxnLst>
                <a:rect l="0" t="0" r="r" b="b"/>
                <a:pathLst>
                  <a:path w="12" h="50">
                    <a:moveTo>
                      <a:pt x="0" y="0"/>
                    </a:moveTo>
                    <a:cubicBezTo>
                      <a:pt x="12" y="30"/>
                      <a:pt x="12" y="30"/>
                      <a:pt x="12" y="30"/>
                    </a:cubicBezTo>
                    <a:cubicBezTo>
                      <a:pt x="11" y="37"/>
                      <a:pt x="9" y="44"/>
                      <a:pt x="7" y="50"/>
                    </a:cubicBezTo>
                    <a:lnTo>
                      <a:pt x="0" y="0"/>
                    </a:lnTo>
                    <a:close/>
                  </a:path>
                </a:pathLst>
              </a:custGeom>
              <a:grpFill/>
              <a:ln w="9525">
                <a:noFill/>
                <a:round/>
              </a:ln>
            </p:spPr>
            <p:txBody>
              <a:bodyPr vert="horz" wrap="square" lIns="121920" tIns="60960" rIns="121920" bIns="60960" numCol="1" anchor="t" anchorCtr="0" compatLnSpc="1"/>
              <a:lstStyle/>
              <a:p>
                <a:endParaRPr lang="en-US" sz="2400"/>
              </a:p>
            </p:txBody>
          </p:sp>
          <p:sp>
            <p:nvSpPr>
              <p:cNvPr id="1167" name="Freeform 143"/>
              <p:cNvSpPr/>
              <p:nvPr/>
            </p:nvSpPr>
            <p:spPr bwMode="auto">
              <a:xfrm>
                <a:off x="7446962" y="1006476"/>
                <a:ext cx="404813" cy="969963"/>
              </a:xfrm>
              <a:custGeom>
                <a:avLst/>
                <a:gdLst/>
                <a:ahLst/>
                <a:cxnLst>
                  <a:cxn ang="0">
                    <a:pos x="53" y="62"/>
                  </a:cxn>
                  <a:cxn ang="0">
                    <a:pos x="51" y="118"/>
                  </a:cxn>
                  <a:cxn ang="0">
                    <a:pos x="43" y="159"/>
                  </a:cxn>
                  <a:cxn ang="0">
                    <a:pos x="25" y="198"/>
                  </a:cxn>
                  <a:cxn ang="0">
                    <a:pos x="0" y="234"/>
                  </a:cxn>
                  <a:cxn ang="0">
                    <a:pos x="11" y="195"/>
                  </a:cxn>
                  <a:cxn ang="0">
                    <a:pos x="11" y="191"/>
                  </a:cxn>
                  <a:cxn ang="0">
                    <a:pos x="19" y="177"/>
                  </a:cxn>
                  <a:cxn ang="0">
                    <a:pos x="19" y="177"/>
                  </a:cxn>
                  <a:cxn ang="0">
                    <a:pos x="30" y="153"/>
                  </a:cxn>
                  <a:cxn ang="0">
                    <a:pos x="38" y="131"/>
                  </a:cxn>
                  <a:cxn ang="0">
                    <a:pos x="44" y="63"/>
                  </a:cxn>
                  <a:cxn ang="0">
                    <a:pos x="31" y="22"/>
                  </a:cxn>
                  <a:cxn ang="0">
                    <a:pos x="53" y="48"/>
                  </a:cxn>
                  <a:cxn ang="0">
                    <a:pos x="98" y="0"/>
                  </a:cxn>
                  <a:cxn ang="0">
                    <a:pos x="53" y="61"/>
                  </a:cxn>
                  <a:cxn ang="0">
                    <a:pos x="53" y="62"/>
                  </a:cxn>
                </a:cxnLst>
                <a:rect l="0" t="0" r="r" b="b"/>
                <a:pathLst>
                  <a:path w="98" h="234">
                    <a:moveTo>
                      <a:pt x="53" y="62"/>
                    </a:moveTo>
                    <a:cubicBezTo>
                      <a:pt x="56" y="81"/>
                      <a:pt x="55" y="99"/>
                      <a:pt x="51" y="118"/>
                    </a:cubicBezTo>
                    <a:cubicBezTo>
                      <a:pt x="43" y="159"/>
                      <a:pt x="43" y="159"/>
                      <a:pt x="43" y="159"/>
                    </a:cubicBezTo>
                    <a:cubicBezTo>
                      <a:pt x="38" y="174"/>
                      <a:pt x="32" y="187"/>
                      <a:pt x="25" y="198"/>
                    </a:cubicBezTo>
                    <a:cubicBezTo>
                      <a:pt x="18" y="212"/>
                      <a:pt x="9" y="223"/>
                      <a:pt x="0" y="234"/>
                    </a:cubicBezTo>
                    <a:cubicBezTo>
                      <a:pt x="4" y="221"/>
                      <a:pt x="8" y="208"/>
                      <a:pt x="11" y="195"/>
                    </a:cubicBezTo>
                    <a:cubicBezTo>
                      <a:pt x="11" y="194"/>
                      <a:pt x="11" y="192"/>
                      <a:pt x="11" y="191"/>
                    </a:cubicBezTo>
                    <a:cubicBezTo>
                      <a:pt x="14" y="187"/>
                      <a:pt x="17" y="182"/>
                      <a:pt x="19" y="177"/>
                    </a:cubicBezTo>
                    <a:cubicBezTo>
                      <a:pt x="19" y="177"/>
                      <a:pt x="19" y="177"/>
                      <a:pt x="19" y="177"/>
                    </a:cubicBezTo>
                    <a:cubicBezTo>
                      <a:pt x="24" y="169"/>
                      <a:pt x="27" y="161"/>
                      <a:pt x="30" y="153"/>
                    </a:cubicBezTo>
                    <a:cubicBezTo>
                      <a:pt x="33" y="146"/>
                      <a:pt x="36" y="138"/>
                      <a:pt x="38" y="131"/>
                    </a:cubicBezTo>
                    <a:cubicBezTo>
                      <a:pt x="44" y="106"/>
                      <a:pt x="47" y="83"/>
                      <a:pt x="44" y="63"/>
                    </a:cubicBezTo>
                    <a:cubicBezTo>
                      <a:pt x="42" y="48"/>
                      <a:pt x="38" y="34"/>
                      <a:pt x="31" y="22"/>
                    </a:cubicBezTo>
                    <a:cubicBezTo>
                      <a:pt x="53" y="48"/>
                      <a:pt x="53" y="48"/>
                      <a:pt x="53" y="48"/>
                    </a:cubicBezTo>
                    <a:cubicBezTo>
                      <a:pt x="72" y="34"/>
                      <a:pt x="88" y="18"/>
                      <a:pt x="98" y="0"/>
                    </a:cubicBezTo>
                    <a:cubicBezTo>
                      <a:pt x="88" y="20"/>
                      <a:pt x="72" y="41"/>
                      <a:pt x="53" y="61"/>
                    </a:cubicBezTo>
                    <a:cubicBezTo>
                      <a:pt x="53" y="61"/>
                      <a:pt x="53" y="62"/>
                      <a:pt x="53" y="62"/>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1168" name="Freeform 144"/>
              <p:cNvSpPr/>
              <p:nvPr/>
            </p:nvSpPr>
            <p:spPr bwMode="auto">
              <a:xfrm>
                <a:off x="7624762" y="1184276"/>
                <a:ext cx="466725" cy="481013"/>
              </a:xfrm>
              <a:custGeom>
                <a:avLst/>
                <a:gdLst/>
                <a:ahLst/>
                <a:cxnLst>
                  <a:cxn ang="0">
                    <a:pos x="38" y="58"/>
                  </a:cxn>
                  <a:cxn ang="0">
                    <a:pos x="61" y="39"/>
                  </a:cxn>
                  <a:cxn ang="0">
                    <a:pos x="63" y="37"/>
                  </a:cxn>
                  <a:cxn ang="0">
                    <a:pos x="107" y="0"/>
                  </a:cxn>
                  <a:cxn ang="0">
                    <a:pos x="67" y="44"/>
                  </a:cxn>
                  <a:cxn ang="0">
                    <a:pos x="113" y="35"/>
                  </a:cxn>
                  <a:cxn ang="0">
                    <a:pos x="69" y="56"/>
                  </a:cxn>
                  <a:cxn ang="0">
                    <a:pos x="60" y="56"/>
                  </a:cxn>
                  <a:cxn ang="0">
                    <a:pos x="42" y="64"/>
                  </a:cxn>
                  <a:cxn ang="0">
                    <a:pos x="10" y="97"/>
                  </a:cxn>
                  <a:cxn ang="0">
                    <a:pos x="0" y="115"/>
                  </a:cxn>
                  <a:cxn ang="0">
                    <a:pos x="0" y="116"/>
                  </a:cxn>
                  <a:cxn ang="0">
                    <a:pos x="8" y="75"/>
                  </a:cxn>
                  <a:cxn ang="0">
                    <a:pos x="38" y="58"/>
                  </a:cxn>
                </a:cxnLst>
                <a:rect l="0" t="0" r="r" b="b"/>
                <a:pathLst>
                  <a:path w="113" h="116">
                    <a:moveTo>
                      <a:pt x="38" y="58"/>
                    </a:moveTo>
                    <a:cubicBezTo>
                      <a:pt x="48" y="52"/>
                      <a:pt x="55" y="46"/>
                      <a:pt x="61" y="39"/>
                    </a:cubicBezTo>
                    <a:cubicBezTo>
                      <a:pt x="62" y="38"/>
                      <a:pt x="62" y="38"/>
                      <a:pt x="63" y="37"/>
                    </a:cubicBezTo>
                    <a:cubicBezTo>
                      <a:pt x="72" y="22"/>
                      <a:pt x="87" y="10"/>
                      <a:pt x="107" y="0"/>
                    </a:cubicBezTo>
                    <a:cubicBezTo>
                      <a:pt x="67" y="44"/>
                      <a:pt x="67" y="44"/>
                      <a:pt x="67" y="44"/>
                    </a:cubicBezTo>
                    <a:cubicBezTo>
                      <a:pt x="81" y="47"/>
                      <a:pt x="96" y="44"/>
                      <a:pt x="113" y="35"/>
                    </a:cubicBezTo>
                    <a:cubicBezTo>
                      <a:pt x="102" y="47"/>
                      <a:pt x="87" y="54"/>
                      <a:pt x="69" y="56"/>
                    </a:cubicBezTo>
                    <a:cubicBezTo>
                      <a:pt x="66" y="56"/>
                      <a:pt x="63" y="56"/>
                      <a:pt x="60" y="56"/>
                    </a:cubicBezTo>
                    <a:cubicBezTo>
                      <a:pt x="53" y="58"/>
                      <a:pt x="47" y="61"/>
                      <a:pt x="42" y="64"/>
                    </a:cubicBezTo>
                    <a:cubicBezTo>
                      <a:pt x="29" y="72"/>
                      <a:pt x="19" y="83"/>
                      <a:pt x="10" y="97"/>
                    </a:cubicBezTo>
                    <a:cubicBezTo>
                      <a:pt x="6" y="102"/>
                      <a:pt x="3" y="109"/>
                      <a:pt x="0" y="115"/>
                    </a:cubicBezTo>
                    <a:cubicBezTo>
                      <a:pt x="0" y="116"/>
                      <a:pt x="0" y="116"/>
                      <a:pt x="0" y="116"/>
                    </a:cubicBezTo>
                    <a:cubicBezTo>
                      <a:pt x="8" y="75"/>
                      <a:pt x="8" y="75"/>
                      <a:pt x="8" y="75"/>
                    </a:cubicBezTo>
                    <a:cubicBezTo>
                      <a:pt x="19" y="70"/>
                      <a:pt x="29" y="64"/>
                      <a:pt x="38" y="58"/>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1169" name="Freeform 145"/>
              <p:cNvSpPr/>
              <p:nvPr/>
            </p:nvSpPr>
            <p:spPr bwMode="auto">
              <a:xfrm>
                <a:off x="7264400" y="895351"/>
                <a:ext cx="215900" cy="244475"/>
              </a:xfrm>
              <a:custGeom>
                <a:avLst/>
                <a:gdLst/>
                <a:ahLst/>
                <a:cxnLst>
                  <a:cxn ang="0">
                    <a:pos x="52" y="59"/>
                  </a:cxn>
                  <a:cxn ang="0">
                    <a:pos x="0" y="0"/>
                  </a:cxn>
                  <a:cxn ang="0">
                    <a:pos x="51" y="46"/>
                  </a:cxn>
                  <a:cxn ang="0">
                    <a:pos x="52" y="51"/>
                  </a:cxn>
                  <a:cxn ang="0">
                    <a:pos x="52" y="57"/>
                  </a:cxn>
                  <a:cxn ang="0">
                    <a:pos x="52" y="59"/>
                  </a:cxn>
                </a:cxnLst>
                <a:rect l="0" t="0" r="r" b="b"/>
                <a:pathLst>
                  <a:path w="52" h="59">
                    <a:moveTo>
                      <a:pt x="52" y="59"/>
                    </a:moveTo>
                    <a:cubicBezTo>
                      <a:pt x="0" y="0"/>
                      <a:pt x="0" y="0"/>
                      <a:pt x="0" y="0"/>
                    </a:cubicBezTo>
                    <a:cubicBezTo>
                      <a:pt x="51" y="46"/>
                      <a:pt x="51" y="46"/>
                      <a:pt x="51" y="46"/>
                    </a:cubicBezTo>
                    <a:cubicBezTo>
                      <a:pt x="52" y="47"/>
                      <a:pt x="52" y="49"/>
                      <a:pt x="52" y="51"/>
                    </a:cubicBezTo>
                    <a:cubicBezTo>
                      <a:pt x="52" y="53"/>
                      <a:pt x="52" y="55"/>
                      <a:pt x="52" y="57"/>
                    </a:cubicBezTo>
                    <a:lnTo>
                      <a:pt x="52" y="59"/>
                    </a:lnTo>
                    <a:close/>
                  </a:path>
                </a:pathLst>
              </a:custGeom>
              <a:grpFill/>
              <a:ln w="9525">
                <a:noFill/>
                <a:round/>
              </a:ln>
            </p:spPr>
            <p:txBody>
              <a:bodyPr vert="horz" wrap="square" lIns="121920" tIns="60960" rIns="121920" bIns="60960" numCol="1" anchor="t" anchorCtr="0" compatLnSpc="1"/>
              <a:lstStyle/>
              <a:p>
                <a:endParaRPr lang="en-US" sz="2400"/>
              </a:p>
            </p:txBody>
          </p:sp>
          <p:sp>
            <p:nvSpPr>
              <p:cNvPr id="1170" name="Freeform 146"/>
              <p:cNvSpPr/>
              <p:nvPr/>
            </p:nvSpPr>
            <p:spPr bwMode="auto">
              <a:xfrm>
                <a:off x="7459662" y="666751"/>
                <a:ext cx="131763" cy="219075"/>
              </a:xfrm>
              <a:custGeom>
                <a:avLst/>
                <a:gdLst/>
                <a:ahLst/>
                <a:cxnLst>
                  <a:cxn ang="0">
                    <a:pos x="0" y="39"/>
                  </a:cxn>
                  <a:cxn ang="0">
                    <a:pos x="0" y="39"/>
                  </a:cxn>
                  <a:cxn ang="0">
                    <a:pos x="32" y="0"/>
                  </a:cxn>
                  <a:cxn ang="0">
                    <a:pos x="2" y="53"/>
                  </a:cxn>
                  <a:cxn ang="0">
                    <a:pos x="1" y="45"/>
                  </a:cxn>
                  <a:cxn ang="0">
                    <a:pos x="0" y="39"/>
                  </a:cxn>
                </a:cxnLst>
                <a:rect l="0" t="0" r="r" b="b"/>
                <a:pathLst>
                  <a:path w="32" h="53">
                    <a:moveTo>
                      <a:pt x="0" y="39"/>
                    </a:moveTo>
                    <a:cubicBezTo>
                      <a:pt x="0" y="39"/>
                      <a:pt x="0" y="39"/>
                      <a:pt x="0" y="39"/>
                    </a:cubicBezTo>
                    <a:cubicBezTo>
                      <a:pt x="32" y="0"/>
                      <a:pt x="32" y="0"/>
                      <a:pt x="32" y="0"/>
                    </a:cubicBezTo>
                    <a:cubicBezTo>
                      <a:pt x="2" y="53"/>
                      <a:pt x="2" y="53"/>
                      <a:pt x="2" y="53"/>
                    </a:cubicBezTo>
                    <a:cubicBezTo>
                      <a:pt x="2" y="50"/>
                      <a:pt x="1" y="48"/>
                      <a:pt x="1" y="45"/>
                    </a:cubicBezTo>
                    <a:cubicBezTo>
                      <a:pt x="0" y="43"/>
                      <a:pt x="0" y="41"/>
                      <a:pt x="0" y="39"/>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1171" name="Freeform 147"/>
              <p:cNvSpPr/>
              <p:nvPr/>
            </p:nvSpPr>
            <p:spPr bwMode="auto">
              <a:xfrm>
                <a:off x="6573837" y="811213"/>
                <a:ext cx="298450" cy="381000"/>
              </a:xfrm>
              <a:custGeom>
                <a:avLst/>
                <a:gdLst/>
                <a:ahLst/>
                <a:cxnLst>
                  <a:cxn ang="0">
                    <a:pos x="40" y="13"/>
                  </a:cxn>
                  <a:cxn ang="0">
                    <a:pos x="64" y="57"/>
                  </a:cxn>
                  <a:cxn ang="0">
                    <a:pos x="67" y="62"/>
                  </a:cxn>
                  <a:cxn ang="0">
                    <a:pos x="69" y="65"/>
                  </a:cxn>
                  <a:cxn ang="0">
                    <a:pos x="72" y="69"/>
                  </a:cxn>
                  <a:cxn ang="0">
                    <a:pos x="71" y="92"/>
                  </a:cxn>
                  <a:cxn ang="0">
                    <a:pos x="0" y="0"/>
                  </a:cxn>
                  <a:cxn ang="0">
                    <a:pos x="58" y="61"/>
                  </a:cxn>
                  <a:cxn ang="0">
                    <a:pos x="40" y="13"/>
                  </a:cxn>
                </a:cxnLst>
                <a:rect l="0" t="0" r="r" b="b"/>
                <a:pathLst>
                  <a:path w="72" h="92">
                    <a:moveTo>
                      <a:pt x="40" y="13"/>
                    </a:moveTo>
                    <a:cubicBezTo>
                      <a:pt x="48" y="30"/>
                      <a:pt x="56" y="44"/>
                      <a:pt x="64" y="57"/>
                    </a:cubicBezTo>
                    <a:cubicBezTo>
                      <a:pt x="65" y="59"/>
                      <a:pt x="66" y="60"/>
                      <a:pt x="67" y="62"/>
                    </a:cubicBezTo>
                    <a:cubicBezTo>
                      <a:pt x="68" y="63"/>
                      <a:pt x="68" y="64"/>
                      <a:pt x="69" y="65"/>
                    </a:cubicBezTo>
                    <a:cubicBezTo>
                      <a:pt x="70" y="66"/>
                      <a:pt x="71" y="68"/>
                      <a:pt x="72" y="69"/>
                    </a:cubicBezTo>
                    <a:cubicBezTo>
                      <a:pt x="71" y="77"/>
                      <a:pt x="71" y="85"/>
                      <a:pt x="71" y="92"/>
                    </a:cubicBezTo>
                    <a:cubicBezTo>
                      <a:pt x="44" y="68"/>
                      <a:pt x="20" y="37"/>
                      <a:pt x="0" y="0"/>
                    </a:cubicBezTo>
                    <a:cubicBezTo>
                      <a:pt x="18" y="27"/>
                      <a:pt x="37" y="47"/>
                      <a:pt x="58" y="61"/>
                    </a:cubicBezTo>
                    <a:lnTo>
                      <a:pt x="40" y="13"/>
                    </a:lnTo>
                    <a:close/>
                  </a:path>
                </a:pathLst>
              </a:custGeom>
              <a:grpFill/>
              <a:ln w="9525">
                <a:noFill/>
                <a:round/>
              </a:ln>
            </p:spPr>
            <p:txBody>
              <a:bodyPr vert="horz" wrap="square" lIns="121920" tIns="60960" rIns="121920" bIns="60960" numCol="1" anchor="t" anchorCtr="0" compatLnSpc="1"/>
              <a:lstStyle/>
              <a:p>
                <a:endParaRPr lang="en-US" sz="2400"/>
              </a:p>
            </p:txBody>
          </p:sp>
          <p:sp>
            <p:nvSpPr>
              <p:cNvPr id="1172" name="Freeform 148"/>
              <p:cNvSpPr/>
              <p:nvPr/>
            </p:nvSpPr>
            <p:spPr bwMode="auto">
              <a:xfrm>
                <a:off x="6846887" y="1806576"/>
                <a:ext cx="166688" cy="157163"/>
              </a:xfrm>
              <a:custGeom>
                <a:avLst/>
                <a:gdLst/>
                <a:ahLst/>
                <a:cxnLst>
                  <a:cxn ang="0">
                    <a:pos x="0" y="0"/>
                  </a:cxn>
                  <a:cxn ang="0">
                    <a:pos x="32" y="18"/>
                  </a:cxn>
                  <a:cxn ang="0">
                    <a:pos x="40" y="38"/>
                  </a:cxn>
                  <a:cxn ang="0">
                    <a:pos x="0" y="0"/>
                  </a:cxn>
                </a:cxnLst>
                <a:rect l="0" t="0" r="r" b="b"/>
                <a:pathLst>
                  <a:path w="40" h="38">
                    <a:moveTo>
                      <a:pt x="0" y="0"/>
                    </a:moveTo>
                    <a:cubicBezTo>
                      <a:pt x="11" y="7"/>
                      <a:pt x="22" y="13"/>
                      <a:pt x="32" y="18"/>
                    </a:cubicBezTo>
                    <a:cubicBezTo>
                      <a:pt x="35" y="25"/>
                      <a:pt x="37" y="31"/>
                      <a:pt x="40" y="38"/>
                    </a:cubicBezTo>
                    <a:cubicBezTo>
                      <a:pt x="25" y="26"/>
                      <a:pt x="12" y="14"/>
                      <a:pt x="0" y="0"/>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1173" name="Freeform 149"/>
              <p:cNvSpPr/>
              <p:nvPr/>
            </p:nvSpPr>
            <p:spPr bwMode="auto">
              <a:xfrm>
                <a:off x="7140575" y="1847851"/>
                <a:ext cx="82550" cy="161925"/>
              </a:xfrm>
              <a:custGeom>
                <a:avLst/>
                <a:gdLst/>
                <a:ahLst/>
                <a:cxnLst>
                  <a:cxn ang="0">
                    <a:pos x="20" y="0"/>
                  </a:cxn>
                  <a:cxn ang="0">
                    <a:pos x="7" y="39"/>
                  </a:cxn>
                  <a:cxn ang="0">
                    <a:pos x="0" y="29"/>
                  </a:cxn>
                  <a:cxn ang="0">
                    <a:pos x="20" y="0"/>
                  </a:cxn>
                </a:cxnLst>
                <a:rect l="0" t="0" r="r" b="b"/>
                <a:pathLst>
                  <a:path w="20" h="39">
                    <a:moveTo>
                      <a:pt x="20" y="0"/>
                    </a:moveTo>
                    <a:cubicBezTo>
                      <a:pt x="17" y="13"/>
                      <a:pt x="12" y="26"/>
                      <a:pt x="7" y="39"/>
                    </a:cubicBezTo>
                    <a:cubicBezTo>
                      <a:pt x="4" y="36"/>
                      <a:pt x="2" y="33"/>
                      <a:pt x="0" y="29"/>
                    </a:cubicBezTo>
                    <a:cubicBezTo>
                      <a:pt x="9" y="19"/>
                      <a:pt x="16" y="9"/>
                      <a:pt x="20" y="0"/>
                    </a:cubicBezTo>
                    <a:close/>
                  </a:path>
                </a:pathLst>
              </a:custGeom>
              <a:grpFill/>
              <a:ln w="9525">
                <a:noFill/>
                <a:round/>
              </a:ln>
            </p:spPr>
            <p:txBody>
              <a:bodyPr vert="horz" wrap="square" lIns="121920" tIns="60960" rIns="121920" bIns="60960" numCol="1" anchor="t" anchorCtr="0" compatLnSpc="1"/>
              <a:lstStyle/>
              <a:p>
                <a:endParaRPr lang="en-US" sz="2400"/>
              </a:p>
            </p:txBody>
          </p:sp>
        </p:grpSp>
        <p:grpSp>
          <p:nvGrpSpPr>
            <p:cNvPr id="9" name="Group 199"/>
            <p:cNvGrpSpPr/>
            <p:nvPr/>
          </p:nvGrpSpPr>
          <p:grpSpPr>
            <a:xfrm>
              <a:off x="5818187" y="438150"/>
              <a:ext cx="2868613" cy="1981201"/>
              <a:chOff x="5818187" y="438150"/>
              <a:chExt cx="2868613" cy="1981201"/>
            </a:xfrm>
            <a:solidFill>
              <a:schemeClr val="accent5"/>
            </a:solidFill>
          </p:grpSpPr>
          <p:sp>
            <p:nvSpPr>
              <p:cNvPr id="201" name="Freeform 150"/>
              <p:cNvSpPr/>
              <p:nvPr/>
            </p:nvSpPr>
            <p:spPr bwMode="auto">
              <a:xfrm>
                <a:off x="7818437" y="919163"/>
                <a:ext cx="136525" cy="174625"/>
              </a:xfrm>
              <a:custGeom>
                <a:avLst/>
                <a:gdLst/>
                <a:ahLst/>
                <a:cxnLst>
                  <a:cxn ang="0">
                    <a:pos x="30" y="21"/>
                  </a:cxn>
                  <a:cxn ang="0">
                    <a:pos x="27" y="29"/>
                  </a:cxn>
                  <a:cxn ang="0">
                    <a:pos x="22" y="35"/>
                  </a:cxn>
                  <a:cxn ang="0">
                    <a:pos x="15" y="40"/>
                  </a:cxn>
                  <a:cxn ang="0">
                    <a:pos x="7" y="42"/>
                  </a:cxn>
                  <a:cxn ang="0">
                    <a:pos x="19" y="19"/>
                  </a:cxn>
                  <a:cxn ang="0">
                    <a:pos x="3" y="42"/>
                  </a:cxn>
                  <a:cxn ang="0">
                    <a:pos x="1" y="26"/>
                  </a:cxn>
                  <a:cxn ang="0">
                    <a:pos x="3" y="17"/>
                  </a:cxn>
                  <a:cxn ang="0">
                    <a:pos x="8" y="11"/>
                  </a:cxn>
                  <a:cxn ang="0">
                    <a:pos x="13" y="7"/>
                  </a:cxn>
                  <a:cxn ang="0">
                    <a:pos x="25" y="2"/>
                  </a:cxn>
                  <a:cxn ang="0">
                    <a:pos x="32" y="0"/>
                  </a:cxn>
                  <a:cxn ang="0">
                    <a:pos x="33" y="0"/>
                  </a:cxn>
                  <a:cxn ang="0">
                    <a:pos x="30" y="7"/>
                  </a:cxn>
                  <a:cxn ang="0">
                    <a:pos x="30" y="17"/>
                  </a:cxn>
                  <a:cxn ang="0">
                    <a:pos x="30" y="21"/>
                  </a:cxn>
                </a:cxnLst>
                <a:rect l="0" t="0" r="r" b="b"/>
                <a:pathLst>
                  <a:path w="33" h="42">
                    <a:moveTo>
                      <a:pt x="30" y="21"/>
                    </a:moveTo>
                    <a:cubicBezTo>
                      <a:pt x="29" y="24"/>
                      <a:pt x="28" y="26"/>
                      <a:pt x="27" y="29"/>
                    </a:cubicBezTo>
                    <a:cubicBezTo>
                      <a:pt x="26" y="31"/>
                      <a:pt x="24" y="33"/>
                      <a:pt x="22" y="35"/>
                    </a:cubicBezTo>
                    <a:cubicBezTo>
                      <a:pt x="20" y="37"/>
                      <a:pt x="18" y="39"/>
                      <a:pt x="15" y="40"/>
                    </a:cubicBezTo>
                    <a:cubicBezTo>
                      <a:pt x="13" y="41"/>
                      <a:pt x="10" y="42"/>
                      <a:pt x="7" y="42"/>
                    </a:cubicBezTo>
                    <a:cubicBezTo>
                      <a:pt x="9" y="34"/>
                      <a:pt x="13" y="26"/>
                      <a:pt x="19" y="19"/>
                    </a:cubicBezTo>
                    <a:cubicBezTo>
                      <a:pt x="10" y="26"/>
                      <a:pt x="5" y="34"/>
                      <a:pt x="3" y="42"/>
                    </a:cubicBezTo>
                    <a:cubicBezTo>
                      <a:pt x="1" y="36"/>
                      <a:pt x="0" y="30"/>
                      <a:pt x="1" y="26"/>
                    </a:cubicBezTo>
                    <a:cubicBezTo>
                      <a:pt x="1" y="23"/>
                      <a:pt x="2" y="20"/>
                      <a:pt x="3" y="17"/>
                    </a:cubicBezTo>
                    <a:cubicBezTo>
                      <a:pt x="4" y="15"/>
                      <a:pt x="6" y="13"/>
                      <a:pt x="8" y="11"/>
                    </a:cubicBezTo>
                    <a:cubicBezTo>
                      <a:pt x="10" y="10"/>
                      <a:pt x="12" y="8"/>
                      <a:pt x="13" y="7"/>
                    </a:cubicBezTo>
                    <a:cubicBezTo>
                      <a:pt x="16" y="6"/>
                      <a:pt x="19" y="4"/>
                      <a:pt x="25" y="2"/>
                    </a:cubicBezTo>
                    <a:cubicBezTo>
                      <a:pt x="32" y="0"/>
                      <a:pt x="32" y="0"/>
                      <a:pt x="32" y="0"/>
                    </a:cubicBezTo>
                    <a:cubicBezTo>
                      <a:pt x="33" y="0"/>
                      <a:pt x="33" y="0"/>
                      <a:pt x="33" y="0"/>
                    </a:cubicBezTo>
                    <a:cubicBezTo>
                      <a:pt x="31" y="2"/>
                      <a:pt x="30" y="5"/>
                      <a:pt x="30" y="7"/>
                    </a:cubicBezTo>
                    <a:cubicBezTo>
                      <a:pt x="30" y="10"/>
                      <a:pt x="30" y="13"/>
                      <a:pt x="30" y="17"/>
                    </a:cubicBezTo>
                    <a:cubicBezTo>
                      <a:pt x="30" y="18"/>
                      <a:pt x="30" y="20"/>
                      <a:pt x="30" y="21"/>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02" name="Freeform 151"/>
              <p:cNvSpPr/>
              <p:nvPr/>
            </p:nvSpPr>
            <p:spPr bwMode="auto">
              <a:xfrm>
                <a:off x="7013575" y="777876"/>
                <a:ext cx="288925" cy="203200"/>
              </a:xfrm>
              <a:custGeom>
                <a:avLst/>
                <a:gdLst/>
                <a:ahLst/>
                <a:cxnLst>
                  <a:cxn ang="0">
                    <a:pos x="63" y="19"/>
                  </a:cxn>
                  <a:cxn ang="0">
                    <a:pos x="70" y="44"/>
                  </a:cxn>
                  <a:cxn ang="0">
                    <a:pos x="32" y="21"/>
                  </a:cxn>
                  <a:cxn ang="0">
                    <a:pos x="65" y="47"/>
                  </a:cxn>
                  <a:cxn ang="0">
                    <a:pos x="51" y="49"/>
                  </a:cxn>
                  <a:cxn ang="0">
                    <a:pos x="38" y="47"/>
                  </a:cxn>
                  <a:cxn ang="0">
                    <a:pos x="27" y="41"/>
                  </a:cxn>
                  <a:cxn ang="0">
                    <a:pos x="18" y="31"/>
                  </a:cxn>
                  <a:cxn ang="0">
                    <a:pos x="15" y="25"/>
                  </a:cxn>
                  <a:cxn ang="0">
                    <a:pos x="8" y="11"/>
                  </a:cxn>
                  <a:cxn ang="0">
                    <a:pos x="0" y="2"/>
                  </a:cxn>
                  <a:cxn ang="0">
                    <a:pos x="0" y="2"/>
                  </a:cxn>
                  <a:cxn ang="0">
                    <a:pos x="13" y="1"/>
                  </a:cxn>
                  <a:cxn ang="0">
                    <a:pos x="33" y="1"/>
                  </a:cxn>
                  <a:cxn ang="0">
                    <a:pos x="43" y="3"/>
                  </a:cxn>
                  <a:cxn ang="0">
                    <a:pos x="54" y="9"/>
                  </a:cxn>
                  <a:cxn ang="0">
                    <a:pos x="63" y="19"/>
                  </a:cxn>
                </a:cxnLst>
                <a:rect l="0" t="0" r="r" b="b"/>
                <a:pathLst>
                  <a:path w="70" h="49">
                    <a:moveTo>
                      <a:pt x="63" y="19"/>
                    </a:moveTo>
                    <a:cubicBezTo>
                      <a:pt x="67" y="25"/>
                      <a:pt x="69" y="33"/>
                      <a:pt x="70" y="44"/>
                    </a:cubicBezTo>
                    <a:cubicBezTo>
                      <a:pt x="62" y="33"/>
                      <a:pt x="49" y="25"/>
                      <a:pt x="32" y="21"/>
                    </a:cubicBezTo>
                    <a:cubicBezTo>
                      <a:pt x="45" y="28"/>
                      <a:pt x="56" y="37"/>
                      <a:pt x="65" y="47"/>
                    </a:cubicBezTo>
                    <a:cubicBezTo>
                      <a:pt x="60" y="48"/>
                      <a:pt x="56" y="49"/>
                      <a:pt x="51" y="49"/>
                    </a:cubicBezTo>
                    <a:cubicBezTo>
                      <a:pt x="46" y="49"/>
                      <a:pt x="42" y="48"/>
                      <a:pt x="38" y="47"/>
                    </a:cubicBezTo>
                    <a:cubicBezTo>
                      <a:pt x="34" y="45"/>
                      <a:pt x="30" y="43"/>
                      <a:pt x="27" y="41"/>
                    </a:cubicBezTo>
                    <a:cubicBezTo>
                      <a:pt x="24" y="38"/>
                      <a:pt x="21" y="34"/>
                      <a:pt x="18" y="31"/>
                    </a:cubicBezTo>
                    <a:cubicBezTo>
                      <a:pt x="17" y="29"/>
                      <a:pt x="16" y="27"/>
                      <a:pt x="15" y="25"/>
                    </a:cubicBezTo>
                    <a:cubicBezTo>
                      <a:pt x="13" y="20"/>
                      <a:pt x="11" y="16"/>
                      <a:pt x="8" y="11"/>
                    </a:cubicBezTo>
                    <a:cubicBezTo>
                      <a:pt x="7" y="7"/>
                      <a:pt x="5" y="4"/>
                      <a:pt x="0" y="2"/>
                    </a:cubicBezTo>
                    <a:cubicBezTo>
                      <a:pt x="0" y="2"/>
                      <a:pt x="0" y="2"/>
                      <a:pt x="0" y="2"/>
                    </a:cubicBezTo>
                    <a:cubicBezTo>
                      <a:pt x="13" y="1"/>
                      <a:pt x="13" y="1"/>
                      <a:pt x="13" y="1"/>
                    </a:cubicBezTo>
                    <a:cubicBezTo>
                      <a:pt x="22" y="0"/>
                      <a:pt x="29" y="0"/>
                      <a:pt x="33" y="1"/>
                    </a:cubicBezTo>
                    <a:cubicBezTo>
                      <a:pt x="36" y="1"/>
                      <a:pt x="40" y="2"/>
                      <a:pt x="43" y="3"/>
                    </a:cubicBezTo>
                    <a:cubicBezTo>
                      <a:pt x="47" y="5"/>
                      <a:pt x="51" y="7"/>
                      <a:pt x="54" y="9"/>
                    </a:cubicBezTo>
                    <a:cubicBezTo>
                      <a:pt x="58" y="12"/>
                      <a:pt x="61" y="15"/>
                      <a:pt x="63" y="19"/>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03" name="Freeform 152"/>
              <p:cNvSpPr/>
              <p:nvPr/>
            </p:nvSpPr>
            <p:spPr bwMode="auto">
              <a:xfrm>
                <a:off x="7810500" y="1549401"/>
                <a:ext cx="100013" cy="165100"/>
              </a:xfrm>
              <a:custGeom>
                <a:avLst/>
                <a:gdLst/>
                <a:ahLst/>
                <a:cxnLst>
                  <a:cxn ang="0">
                    <a:pos x="24" y="19"/>
                  </a:cxn>
                  <a:cxn ang="0">
                    <a:pos x="23" y="26"/>
                  </a:cxn>
                  <a:cxn ang="0">
                    <a:pos x="19" y="32"/>
                  </a:cxn>
                  <a:cxn ang="0">
                    <a:pos x="14" y="37"/>
                  </a:cxn>
                  <a:cxn ang="0">
                    <a:pos x="7" y="40"/>
                  </a:cxn>
                  <a:cxn ang="0">
                    <a:pos x="15" y="19"/>
                  </a:cxn>
                  <a:cxn ang="0">
                    <a:pos x="4" y="40"/>
                  </a:cxn>
                  <a:cxn ang="0">
                    <a:pos x="0" y="27"/>
                  </a:cxn>
                  <a:cxn ang="0">
                    <a:pos x="1" y="19"/>
                  </a:cxn>
                  <a:cxn ang="0">
                    <a:pos x="4" y="14"/>
                  </a:cxn>
                  <a:cxn ang="0">
                    <a:pos x="8" y="9"/>
                  </a:cxn>
                  <a:cxn ang="0">
                    <a:pos x="18" y="4"/>
                  </a:cxn>
                  <a:cxn ang="0">
                    <a:pos x="24" y="0"/>
                  </a:cxn>
                  <a:cxn ang="0">
                    <a:pos x="24" y="0"/>
                  </a:cxn>
                  <a:cxn ang="0">
                    <a:pos x="23" y="7"/>
                  </a:cxn>
                  <a:cxn ang="0">
                    <a:pos x="24" y="15"/>
                  </a:cxn>
                  <a:cxn ang="0">
                    <a:pos x="24" y="19"/>
                  </a:cxn>
                </a:cxnLst>
                <a:rect l="0" t="0" r="r" b="b"/>
                <a:pathLst>
                  <a:path w="24" h="40">
                    <a:moveTo>
                      <a:pt x="24" y="19"/>
                    </a:moveTo>
                    <a:cubicBezTo>
                      <a:pt x="24" y="21"/>
                      <a:pt x="23" y="23"/>
                      <a:pt x="23" y="26"/>
                    </a:cubicBezTo>
                    <a:cubicBezTo>
                      <a:pt x="22" y="28"/>
                      <a:pt x="21" y="30"/>
                      <a:pt x="19" y="32"/>
                    </a:cubicBezTo>
                    <a:cubicBezTo>
                      <a:pt x="18" y="34"/>
                      <a:pt x="16" y="35"/>
                      <a:pt x="14" y="37"/>
                    </a:cubicBezTo>
                    <a:cubicBezTo>
                      <a:pt x="12" y="38"/>
                      <a:pt x="10" y="39"/>
                      <a:pt x="7" y="40"/>
                    </a:cubicBezTo>
                    <a:cubicBezTo>
                      <a:pt x="8" y="33"/>
                      <a:pt x="11" y="26"/>
                      <a:pt x="15" y="19"/>
                    </a:cubicBezTo>
                    <a:cubicBezTo>
                      <a:pt x="8" y="26"/>
                      <a:pt x="5" y="33"/>
                      <a:pt x="4" y="40"/>
                    </a:cubicBezTo>
                    <a:cubicBezTo>
                      <a:pt x="1" y="35"/>
                      <a:pt x="0" y="30"/>
                      <a:pt x="0" y="27"/>
                    </a:cubicBezTo>
                    <a:cubicBezTo>
                      <a:pt x="0" y="24"/>
                      <a:pt x="0" y="22"/>
                      <a:pt x="1" y="19"/>
                    </a:cubicBezTo>
                    <a:cubicBezTo>
                      <a:pt x="2" y="17"/>
                      <a:pt x="3" y="15"/>
                      <a:pt x="4" y="14"/>
                    </a:cubicBezTo>
                    <a:cubicBezTo>
                      <a:pt x="6" y="12"/>
                      <a:pt x="7" y="10"/>
                      <a:pt x="8" y="9"/>
                    </a:cubicBezTo>
                    <a:cubicBezTo>
                      <a:pt x="10" y="8"/>
                      <a:pt x="13" y="6"/>
                      <a:pt x="18" y="4"/>
                    </a:cubicBezTo>
                    <a:cubicBezTo>
                      <a:pt x="24" y="0"/>
                      <a:pt x="24" y="0"/>
                      <a:pt x="24" y="0"/>
                    </a:cubicBezTo>
                    <a:cubicBezTo>
                      <a:pt x="24" y="0"/>
                      <a:pt x="24" y="0"/>
                      <a:pt x="24" y="0"/>
                    </a:cubicBezTo>
                    <a:cubicBezTo>
                      <a:pt x="22" y="3"/>
                      <a:pt x="22" y="5"/>
                      <a:pt x="23" y="7"/>
                    </a:cubicBezTo>
                    <a:cubicBezTo>
                      <a:pt x="23" y="10"/>
                      <a:pt x="23" y="12"/>
                      <a:pt x="24" y="15"/>
                    </a:cubicBezTo>
                    <a:cubicBezTo>
                      <a:pt x="24" y="16"/>
                      <a:pt x="24" y="17"/>
                      <a:pt x="24" y="19"/>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04" name="Freeform 153"/>
              <p:cNvSpPr/>
              <p:nvPr/>
            </p:nvSpPr>
            <p:spPr bwMode="auto">
              <a:xfrm>
                <a:off x="7315200" y="1516063"/>
                <a:ext cx="85725" cy="141288"/>
              </a:xfrm>
              <a:custGeom>
                <a:avLst/>
                <a:gdLst/>
                <a:ahLst/>
                <a:cxnLst>
                  <a:cxn ang="0">
                    <a:pos x="0" y="0"/>
                  </a:cxn>
                  <a:cxn ang="0">
                    <a:pos x="5" y="3"/>
                  </a:cxn>
                  <a:cxn ang="0">
                    <a:pos x="13" y="7"/>
                  </a:cxn>
                  <a:cxn ang="0">
                    <a:pos x="17" y="11"/>
                  </a:cxn>
                  <a:cxn ang="0">
                    <a:pos x="19" y="16"/>
                  </a:cxn>
                  <a:cxn ang="0">
                    <a:pos x="21" y="23"/>
                  </a:cxn>
                  <a:cxn ang="0">
                    <a:pos x="17" y="34"/>
                  </a:cxn>
                  <a:cxn ang="0">
                    <a:pos x="8" y="16"/>
                  </a:cxn>
                  <a:cxn ang="0">
                    <a:pos x="14" y="34"/>
                  </a:cxn>
                  <a:cxn ang="0">
                    <a:pos x="8" y="32"/>
                  </a:cxn>
                  <a:cxn ang="0">
                    <a:pos x="3" y="27"/>
                  </a:cxn>
                  <a:cxn ang="0">
                    <a:pos x="1" y="22"/>
                  </a:cxn>
                  <a:cxn ang="0">
                    <a:pos x="0" y="16"/>
                  </a:cxn>
                  <a:cxn ang="0">
                    <a:pos x="0" y="13"/>
                  </a:cxn>
                  <a:cxn ang="0">
                    <a:pos x="1" y="6"/>
                  </a:cxn>
                  <a:cxn ang="0">
                    <a:pos x="0" y="0"/>
                  </a:cxn>
                </a:cxnLst>
                <a:rect l="0" t="0" r="r" b="b"/>
                <a:pathLst>
                  <a:path w="21" h="34">
                    <a:moveTo>
                      <a:pt x="0" y="0"/>
                    </a:moveTo>
                    <a:cubicBezTo>
                      <a:pt x="5" y="3"/>
                      <a:pt x="5" y="3"/>
                      <a:pt x="5" y="3"/>
                    </a:cubicBezTo>
                    <a:cubicBezTo>
                      <a:pt x="9" y="5"/>
                      <a:pt x="12" y="6"/>
                      <a:pt x="13" y="7"/>
                    </a:cubicBezTo>
                    <a:cubicBezTo>
                      <a:pt x="14" y="8"/>
                      <a:pt x="16" y="10"/>
                      <a:pt x="17" y="11"/>
                    </a:cubicBezTo>
                    <a:cubicBezTo>
                      <a:pt x="18" y="13"/>
                      <a:pt x="19" y="14"/>
                      <a:pt x="19" y="16"/>
                    </a:cubicBezTo>
                    <a:cubicBezTo>
                      <a:pt x="20" y="18"/>
                      <a:pt x="21" y="21"/>
                      <a:pt x="21" y="23"/>
                    </a:cubicBezTo>
                    <a:cubicBezTo>
                      <a:pt x="21" y="26"/>
                      <a:pt x="20" y="30"/>
                      <a:pt x="17" y="34"/>
                    </a:cubicBezTo>
                    <a:cubicBezTo>
                      <a:pt x="17" y="28"/>
                      <a:pt x="14" y="22"/>
                      <a:pt x="8" y="16"/>
                    </a:cubicBezTo>
                    <a:cubicBezTo>
                      <a:pt x="11" y="22"/>
                      <a:pt x="13" y="28"/>
                      <a:pt x="14" y="34"/>
                    </a:cubicBezTo>
                    <a:cubicBezTo>
                      <a:pt x="12" y="34"/>
                      <a:pt x="10" y="33"/>
                      <a:pt x="8" y="32"/>
                    </a:cubicBezTo>
                    <a:cubicBezTo>
                      <a:pt x="6" y="30"/>
                      <a:pt x="5" y="29"/>
                      <a:pt x="3" y="27"/>
                    </a:cubicBezTo>
                    <a:cubicBezTo>
                      <a:pt x="2" y="26"/>
                      <a:pt x="1" y="24"/>
                      <a:pt x="1" y="22"/>
                    </a:cubicBezTo>
                    <a:cubicBezTo>
                      <a:pt x="0" y="20"/>
                      <a:pt x="0" y="18"/>
                      <a:pt x="0" y="16"/>
                    </a:cubicBezTo>
                    <a:cubicBezTo>
                      <a:pt x="0" y="15"/>
                      <a:pt x="0" y="14"/>
                      <a:pt x="0" y="13"/>
                    </a:cubicBezTo>
                    <a:cubicBezTo>
                      <a:pt x="0" y="10"/>
                      <a:pt x="0" y="8"/>
                      <a:pt x="1" y="6"/>
                    </a:cubicBezTo>
                    <a:cubicBezTo>
                      <a:pt x="1" y="4"/>
                      <a:pt x="1" y="2"/>
                      <a:pt x="0" y="0"/>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05" name="Freeform 154"/>
              <p:cNvSpPr/>
              <p:nvPr/>
            </p:nvSpPr>
            <p:spPr bwMode="auto">
              <a:xfrm>
                <a:off x="8281987" y="1412876"/>
                <a:ext cx="112713" cy="203200"/>
              </a:xfrm>
              <a:custGeom>
                <a:avLst/>
                <a:gdLst/>
                <a:ahLst/>
                <a:cxnLst>
                  <a:cxn ang="0">
                    <a:pos x="25" y="35"/>
                  </a:cxn>
                  <a:cxn ang="0">
                    <a:pos x="24" y="37"/>
                  </a:cxn>
                  <a:cxn ang="0">
                    <a:pos x="19" y="43"/>
                  </a:cxn>
                  <a:cxn ang="0">
                    <a:pos x="11" y="48"/>
                  </a:cxn>
                  <a:cxn ang="0">
                    <a:pos x="16" y="22"/>
                  </a:cxn>
                  <a:cxn ang="0">
                    <a:pos x="8" y="49"/>
                  </a:cxn>
                  <a:cxn ang="0">
                    <a:pos x="1" y="34"/>
                  </a:cxn>
                  <a:cxn ang="0">
                    <a:pos x="0" y="28"/>
                  </a:cxn>
                  <a:cxn ang="0">
                    <a:pos x="1" y="25"/>
                  </a:cxn>
                  <a:cxn ang="0">
                    <a:pos x="2" y="22"/>
                  </a:cxn>
                  <a:cxn ang="0">
                    <a:pos x="3" y="18"/>
                  </a:cxn>
                  <a:cxn ang="0">
                    <a:pos x="7" y="12"/>
                  </a:cxn>
                  <a:cxn ang="0">
                    <a:pos x="17" y="4"/>
                  </a:cxn>
                  <a:cxn ang="0">
                    <a:pos x="23" y="0"/>
                  </a:cxn>
                  <a:cxn ang="0">
                    <a:pos x="23" y="0"/>
                  </a:cxn>
                  <a:cxn ang="0">
                    <a:pos x="23" y="8"/>
                  </a:cxn>
                  <a:cxn ang="0">
                    <a:pos x="26" y="16"/>
                  </a:cxn>
                  <a:cxn ang="0">
                    <a:pos x="27" y="21"/>
                  </a:cxn>
                  <a:cxn ang="0">
                    <a:pos x="27" y="28"/>
                  </a:cxn>
                  <a:cxn ang="0">
                    <a:pos x="27" y="29"/>
                  </a:cxn>
                  <a:cxn ang="0">
                    <a:pos x="25" y="35"/>
                  </a:cxn>
                </a:cxnLst>
                <a:rect l="0" t="0" r="r" b="b"/>
                <a:pathLst>
                  <a:path w="27" h="49">
                    <a:moveTo>
                      <a:pt x="25" y="35"/>
                    </a:moveTo>
                    <a:cubicBezTo>
                      <a:pt x="25" y="35"/>
                      <a:pt x="24" y="36"/>
                      <a:pt x="24" y="37"/>
                    </a:cubicBezTo>
                    <a:cubicBezTo>
                      <a:pt x="23" y="39"/>
                      <a:pt x="21" y="41"/>
                      <a:pt x="19" y="43"/>
                    </a:cubicBezTo>
                    <a:cubicBezTo>
                      <a:pt x="17" y="45"/>
                      <a:pt x="14" y="47"/>
                      <a:pt x="11" y="48"/>
                    </a:cubicBezTo>
                    <a:cubicBezTo>
                      <a:pt x="11" y="39"/>
                      <a:pt x="13" y="31"/>
                      <a:pt x="16" y="22"/>
                    </a:cubicBezTo>
                    <a:cubicBezTo>
                      <a:pt x="10" y="31"/>
                      <a:pt x="7" y="40"/>
                      <a:pt x="8" y="49"/>
                    </a:cubicBezTo>
                    <a:cubicBezTo>
                      <a:pt x="4" y="43"/>
                      <a:pt x="1" y="38"/>
                      <a:pt x="1" y="34"/>
                    </a:cubicBezTo>
                    <a:cubicBezTo>
                      <a:pt x="0" y="32"/>
                      <a:pt x="0" y="30"/>
                      <a:pt x="0" y="28"/>
                    </a:cubicBezTo>
                    <a:cubicBezTo>
                      <a:pt x="0" y="27"/>
                      <a:pt x="1" y="26"/>
                      <a:pt x="1" y="25"/>
                    </a:cubicBezTo>
                    <a:cubicBezTo>
                      <a:pt x="1" y="24"/>
                      <a:pt x="1" y="23"/>
                      <a:pt x="2" y="22"/>
                    </a:cubicBezTo>
                    <a:cubicBezTo>
                      <a:pt x="2" y="21"/>
                      <a:pt x="3" y="20"/>
                      <a:pt x="3" y="18"/>
                    </a:cubicBezTo>
                    <a:cubicBezTo>
                      <a:pt x="4" y="16"/>
                      <a:pt x="6" y="14"/>
                      <a:pt x="7" y="12"/>
                    </a:cubicBezTo>
                    <a:cubicBezTo>
                      <a:pt x="9" y="11"/>
                      <a:pt x="12" y="8"/>
                      <a:pt x="17" y="4"/>
                    </a:cubicBezTo>
                    <a:cubicBezTo>
                      <a:pt x="23" y="0"/>
                      <a:pt x="23" y="0"/>
                      <a:pt x="23" y="0"/>
                    </a:cubicBezTo>
                    <a:cubicBezTo>
                      <a:pt x="23" y="0"/>
                      <a:pt x="23" y="0"/>
                      <a:pt x="23" y="0"/>
                    </a:cubicBezTo>
                    <a:cubicBezTo>
                      <a:pt x="22" y="3"/>
                      <a:pt x="22" y="5"/>
                      <a:pt x="23" y="8"/>
                    </a:cubicBezTo>
                    <a:cubicBezTo>
                      <a:pt x="24" y="11"/>
                      <a:pt x="25" y="13"/>
                      <a:pt x="26" y="16"/>
                    </a:cubicBezTo>
                    <a:cubicBezTo>
                      <a:pt x="26" y="18"/>
                      <a:pt x="27" y="19"/>
                      <a:pt x="27" y="21"/>
                    </a:cubicBezTo>
                    <a:cubicBezTo>
                      <a:pt x="27" y="23"/>
                      <a:pt x="27" y="26"/>
                      <a:pt x="27" y="28"/>
                    </a:cubicBezTo>
                    <a:cubicBezTo>
                      <a:pt x="27" y="28"/>
                      <a:pt x="27" y="29"/>
                      <a:pt x="27" y="29"/>
                    </a:cubicBezTo>
                    <a:cubicBezTo>
                      <a:pt x="26" y="31"/>
                      <a:pt x="26" y="33"/>
                      <a:pt x="25" y="35"/>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06" name="Freeform 155"/>
              <p:cNvSpPr/>
              <p:nvPr/>
            </p:nvSpPr>
            <p:spPr bwMode="auto">
              <a:xfrm>
                <a:off x="8067675" y="1276351"/>
                <a:ext cx="231775" cy="139700"/>
              </a:xfrm>
              <a:custGeom>
                <a:avLst/>
                <a:gdLst/>
                <a:ahLst/>
                <a:cxnLst>
                  <a:cxn ang="0">
                    <a:pos x="56" y="6"/>
                  </a:cxn>
                  <a:cxn ang="0">
                    <a:pos x="56" y="6"/>
                  </a:cxn>
                  <a:cxn ang="0">
                    <a:pos x="49" y="12"/>
                  </a:cxn>
                  <a:cxn ang="0">
                    <a:pos x="43" y="21"/>
                  </a:cxn>
                  <a:cxn ang="0">
                    <a:pos x="39" y="25"/>
                  </a:cxn>
                  <a:cxn ang="0">
                    <a:pos x="32" y="30"/>
                  </a:cxn>
                  <a:cxn ang="0">
                    <a:pos x="23" y="33"/>
                  </a:cxn>
                  <a:cxn ang="0">
                    <a:pos x="13" y="33"/>
                  </a:cxn>
                  <a:cxn ang="0">
                    <a:pos x="3" y="29"/>
                  </a:cxn>
                  <a:cxn ang="0">
                    <a:pos x="30" y="15"/>
                  </a:cxn>
                  <a:cxn ang="0">
                    <a:pos x="0" y="27"/>
                  </a:cxn>
                  <a:cxn ang="0">
                    <a:pos x="8" y="10"/>
                  </a:cxn>
                  <a:cxn ang="0">
                    <a:pos x="17" y="4"/>
                  </a:cxn>
                  <a:cxn ang="0">
                    <a:pos x="25" y="1"/>
                  </a:cxn>
                  <a:cxn ang="0">
                    <a:pos x="33" y="1"/>
                  </a:cxn>
                  <a:cxn ang="0">
                    <a:pos x="47" y="4"/>
                  </a:cxn>
                  <a:cxn ang="0">
                    <a:pos x="56" y="6"/>
                  </a:cxn>
                </a:cxnLst>
                <a:rect l="0" t="0" r="r" b="b"/>
                <a:pathLst>
                  <a:path w="56" h="34">
                    <a:moveTo>
                      <a:pt x="56" y="6"/>
                    </a:moveTo>
                    <a:cubicBezTo>
                      <a:pt x="56" y="6"/>
                      <a:pt x="56" y="6"/>
                      <a:pt x="56" y="6"/>
                    </a:cubicBezTo>
                    <a:cubicBezTo>
                      <a:pt x="53" y="7"/>
                      <a:pt x="50" y="9"/>
                      <a:pt x="49" y="12"/>
                    </a:cubicBezTo>
                    <a:cubicBezTo>
                      <a:pt x="47" y="15"/>
                      <a:pt x="45" y="18"/>
                      <a:pt x="43" y="21"/>
                    </a:cubicBezTo>
                    <a:cubicBezTo>
                      <a:pt x="42" y="22"/>
                      <a:pt x="40" y="23"/>
                      <a:pt x="39" y="25"/>
                    </a:cubicBezTo>
                    <a:cubicBezTo>
                      <a:pt x="37" y="27"/>
                      <a:pt x="34" y="28"/>
                      <a:pt x="32" y="30"/>
                    </a:cubicBezTo>
                    <a:cubicBezTo>
                      <a:pt x="29" y="32"/>
                      <a:pt x="26" y="33"/>
                      <a:pt x="23" y="33"/>
                    </a:cubicBezTo>
                    <a:cubicBezTo>
                      <a:pt x="19" y="34"/>
                      <a:pt x="16" y="33"/>
                      <a:pt x="13" y="33"/>
                    </a:cubicBezTo>
                    <a:cubicBezTo>
                      <a:pt x="9" y="32"/>
                      <a:pt x="6" y="31"/>
                      <a:pt x="3" y="29"/>
                    </a:cubicBezTo>
                    <a:cubicBezTo>
                      <a:pt x="11" y="23"/>
                      <a:pt x="20" y="19"/>
                      <a:pt x="30" y="15"/>
                    </a:cubicBezTo>
                    <a:cubicBezTo>
                      <a:pt x="17" y="16"/>
                      <a:pt x="7" y="20"/>
                      <a:pt x="0" y="27"/>
                    </a:cubicBezTo>
                    <a:cubicBezTo>
                      <a:pt x="2" y="19"/>
                      <a:pt x="5" y="13"/>
                      <a:pt x="8" y="10"/>
                    </a:cubicBezTo>
                    <a:cubicBezTo>
                      <a:pt x="11" y="7"/>
                      <a:pt x="13" y="5"/>
                      <a:pt x="17" y="4"/>
                    </a:cubicBezTo>
                    <a:cubicBezTo>
                      <a:pt x="19" y="2"/>
                      <a:pt x="22" y="2"/>
                      <a:pt x="25" y="1"/>
                    </a:cubicBezTo>
                    <a:cubicBezTo>
                      <a:pt x="28" y="1"/>
                      <a:pt x="30" y="0"/>
                      <a:pt x="33" y="1"/>
                    </a:cubicBezTo>
                    <a:cubicBezTo>
                      <a:pt x="36" y="1"/>
                      <a:pt x="41" y="2"/>
                      <a:pt x="47" y="4"/>
                    </a:cubicBezTo>
                    <a:lnTo>
                      <a:pt x="56" y="6"/>
                    </a:lnTo>
                    <a:close/>
                  </a:path>
                </a:pathLst>
              </a:custGeom>
              <a:grpFill/>
              <a:ln w="9525">
                <a:noFill/>
                <a:round/>
              </a:ln>
            </p:spPr>
            <p:txBody>
              <a:bodyPr vert="horz" wrap="square" lIns="121920" tIns="60960" rIns="121920" bIns="60960" numCol="1" anchor="t" anchorCtr="0" compatLnSpc="1"/>
              <a:lstStyle/>
              <a:p>
                <a:endParaRPr lang="en-US" sz="2400"/>
              </a:p>
            </p:txBody>
          </p:sp>
          <p:sp>
            <p:nvSpPr>
              <p:cNvPr id="207" name="Freeform 157"/>
              <p:cNvSpPr/>
              <p:nvPr/>
            </p:nvSpPr>
            <p:spPr bwMode="auto">
              <a:xfrm>
                <a:off x="8054975" y="1814513"/>
                <a:ext cx="69850" cy="123825"/>
              </a:xfrm>
              <a:custGeom>
                <a:avLst/>
                <a:gdLst/>
                <a:ahLst/>
                <a:cxnLst>
                  <a:cxn ang="0">
                    <a:pos x="17" y="0"/>
                  </a:cxn>
                  <a:cxn ang="0">
                    <a:pos x="17" y="5"/>
                  </a:cxn>
                  <a:cxn ang="0">
                    <a:pos x="17" y="11"/>
                  </a:cxn>
                  <a:cxn ang="0">
                    <a:pos x="17" y="14"/>
                  </a:cxn>
                  <a:cxn ang="0">
                    <a:pos x="17" y="19"/>
                  </a:cxn>
                  <a:cxn ang="0">
                    <a:pos x="14" y="23"/>
                  </a:cxn>
                  <a:cxn ang="0">
                    <a:pos x="10" y="27"/>
                  </a:cxn>
                  <a:cxn ang="0">
                    <a:pos x="5" y="29"/>
                  </a:cxn>
                  <a:cxn ang="0">
                    <a:pos x="10" y="13"/>
                  </a:cxn>
                  <a:cxn ang="0">
                    <a:pos x="3" y="30"/>
                  </a:cxn>
                  <a:cxn ang="0">
                    <a:pos x="0" y="19"/>
                  </a:cxn>
                  <a:cxn ang="0">
                    <a:pos x="1" y="14"/>
                  </a:cxn>
                  <a:cxn ang="0">
                    <a:pos x="3" y="10"/>
                  </a:cxn>
                  <a:cxn ang="0">
                    <a:pos x="6" y="6"/>
                  </a:cxn>
                  <a:cxn ang="0">
                    <a:pos x="13" y="2"/>
                  </a:cxn>
                  <a:cxn ang="0">
                    <a:pos x="17" y="0"/>
                  </a:cxn>
                </a:cxnLst>
                <a:rect l="0" t="0" r="r" b="b"/>
                <a:pathLst>
                  <a:path w="17" h="30">
                    <a:moveTo>
                      <a:pt x="17" y="0"/>
                    </a:moveTo>
                    <a:cubicBezTo>
                      <a:pt x="16" y="1"/>
                      <a:pt x="16" y="3"/>
                      <a:pt x="17" y="5"/>
                    </a:cubicBezTo>
                    <a:cubicBezTo>
                      <a:pt x="17" y="7"/>
                      <a:pt x="17" y="9"/>
                      <a:pt x="17" y="11"/>
                    </a:cubicBezTo>
                    <a:cubicBezTo>
                      <a:pt x="17" y="12"/>
                      <a:pt x="17" y="13"/>
                      <a:pt x="17" y="14"/>
                    </a:cubicBezTo>
                    <a:cubicBezTo>
                      <a:pt x="17" y="15"/>
                      <a:pt x="17" y="17"/>
                      <a:pt x="17" y="19"/>
                    </a:cubicBezTo>
                    <a:cubicBezTo>
                      <a:pt x="16" y="20"/>
                      <a:pt x="15" y="22"/>
                      <a:pt x="14" y="23"/>
                    </a:cubicBezTo>
                    <a:cubicBezTo>
                      <a:pt x="13" y="25"/>
                      <a:pt x="12" y="26"/>
                      <a:pt x="10" y="27"/>
                    </a:cubicBezTo>
                    <a:cubicBezTo>
                      <a:pt x="9" y="28"/>
                      <a:pt x="7" y="29"/>
                      <a:pt x="5" y="29"/>
                    </a:cubicBezTo>
                    <a:cubicBezTo>
                      <a:pt x="6" y="24"/>
                      <a:pt x="8" y="18"/>
                      <a:pt x="10" y="13"/>
                    </a:cubicBezTo>
                    <a:cubicBezTo>
                      <a:pt x="6" y="18"/>
                      <a:pt x="3" y="24"/>
                      <a:pt x="3" y="30"/>
                    </a:cubicBezTo>
                    <a:cubicBezTo>
                      <a:pt x="1" y="26"/>
                      <a:pt x="0" y="22"/>
                      <a:pt x="0" y="19"/>
                    </a:cubicBezTo>
                    <a:cubicBezTo>
                      <a:pt x="0" y="18"/>
                      <a:pt x="0" y="16"/>
                      <a:pt x="1" y="14"/>
                    </a:cubicBezTo>
                    <a:cubicBezTo>
                      <a:pt x="1" y="12"/>
                      <a:pt x="2" y="11"/>
                      <a:pt x="3" y="10"/>
                    </a:cubicBezTo>
                    <a:cubicBezTo>
                      <a:pt x="4" y="8"/>
                      <a:pt x="5" y="7"/>
                      <a:pt x="6" y="6"/>
                    </a:cubicBezTo>
                    <a:cubicBezTo>
                      <a:pt x="7" y="5"/>
                      <a:pt x="9" y="4"/>
                      <a:pt x="13" y="2"/>
                    </a:cubicBezTo>
                    <a:lnTo>
                      <a:pt x="17" y="0"/>
                    </a:lnTo>
                    <a:close/>
                  </a:path>
                </a:pathLst>
              </a:custGeom>
              <a:grpFill/>
              <a:ln w="9525">
                <a:noFill/>
                <a:round/>
              </a:ln>
            </p:spPr>
            <p:txBody>
              <a:bodyPr vert="horz" wrap="square" lIns="121920" tIns="60960" rIns="121920" bIns="60960" numCol="1" anchor="t" anchorCtr="0" compatLnSpc="1"/>
              <a:lstStyle/>
              <a:p>
                <a:endParaRPr lang="en-US" sz="2400"/>
              </a:p>
            </p:txBody>
          </p:sp>
          <p:sp>
            <p:nvSpPr>
              <p:cNvPr id="208" name="Freeform 158"/>
              <p:cNvSpPr/>
              <p:nvPr/>
            </p:nvSpPr>
            <p:spPr bwMode="auto">
              <a:xfrm>
                <a:off x="8374062" y="1706563"/>
                <a:ext cx="193675" cy="153988"/>
              </a:xfrm>
              <a:custGeom>
                <a:avLst/>
                <a:gdLst/>
                <a:ahLst/>
                <a:cxnLst>
                  <a:cxn ang="0">
                    <a:pos x="47" y="0"/>
                  </a:cxn>
                  <a:cxn ang="0">
                    <a:pos x="42" y="7"/>
                  </a:cxn>
                  <a:cxn ang="0">
                    <a:pos x="38" y="17"/>
                  </a:cxn>
                  <a:cxn ang="0">
                    <a:pos x="36" y="22"/>
                  </a:cxn>
                  <a:cxn ang="0">
                    <a:pos x="31" y="29"/>
                  </a:cxn>
                  <a:cxn ang="0">
                    <a:pos x="23" y="34"/>
                  </a:cxn>
                  <a:cxn ang="0">
                    <a:pos x="14" y="37"/>
                  </a:cxn>
                  <a:cxn ang="0">
                    <a:pos x="4" y="36"/>
                  </a:cxn>
                  <a:cxn ang="0">
                    <a:pos x="25" y="16"/>
                  </a:cxn>
                  <a:cxn ang="0">
                    <a:pos x="0" y="35"/>
                  </a:cxn>
                  <a:cxn ang="0">
                    <a:pos x="3" y="16"/>
                  </a:cxn>
                  <a:cxn ang="0">
                    <a:pos x="10" y="8"/>
                  </a:cxn>
                  <a:cxn ang="0">
                    <a:pos x="17" y="4"/>
                  </a:cxn>
                  <a:cxn ang="0">
                    <a:pos x="24" y="1"/>
                  </a:cxn>
                  <a:cxn ang="0">
                    <a:pos x="38" y="0"/>
                  </a:cxn>
                  <a:cxn ang="0">
                    <a:pos x="47" y="0"/>
                  </a:cxn>
                </a:cxnLst>
                <a:rect l="0" t="0" r="r" b="b"/>
                <a:pathLst>
                  <a:path w="47" h="37">
                    <a:moveTo>
                      <a:pt x="47" y="0"/>
                    </a:moveTo>
                    <a:cubicBezTo>
                      <a:pt x="44" y="2"/>
                      <a:pt x="42" y="5"/>
                      <a:pt x="42" y="7"/>
                    </a:cubicBezTo>
                    <a:cubicBezTo>
                      <a:pt x="41" y="11"/>
                      <a:pt x="40" y="14"/>
                      <a:pt x="38" y="17"/>
                    </a:cubicBezTo>
                    <a:cubicBezTo>
                      <a:pt x="38" y="19"/>
                      <a:pt x="37" y="20"/>
                      <a:pt x="36" y="22"/>
                    </a:cubicBezTo>
                    <a:cubicBezTo>
                      <a:pt x="35" y="24"/>
                      <a:pt x="33" y="27"/>
                      <a:pt x="31" y="29"/>
                    </a:cubicBezTo>
                    <a:cubicBezTo>
                      <a:pt x="28" y="31"/>
                      <a:pt x="26" y="33"/>
                      <a:pt x="23" y="34"/>
                    </a:cubicBezTo>
                    <a:cubicBezTo>
                      <a:pt x="20" y="36"/>
                      <a:pt x="17" y="36"/>
                      <a:pt x="14" y="37"/>
                    </a:cubicBezTo>
                    <a:cubicBezTo>
                      <a:pt x="11" y="37"/>
                      <a:pt x="8" y="37"/>
                      <a:pt x="4" y="36"/>
                    </a:cubicBezTo>
                    <a:cubicBezTo>
                      <a:pt x="10" y="28"/>
                      <a:pt x="17" y="21"/>
                      <a:pt x="25" y="16"/>
                    </a:cubicBezTo>
                    <a:cubicBezTo>
                      <a:pt x="14" y="20"/>
                      <a:pt x="5" y="26"/>
                      <a:pt x="0" y="35"/>
                    </a:cubicBezTo>
                    <a:cubicBezTo>
                      <a:pt x="0" y="27"/>
                      <a:pt x="1" y="21"/>
                      <a:pt x="3" y="16"/>
                    </a:cubicBezTo>
                    <a:cubicBezTo>
                      <a:pt x="5" y="13"/>
                      <a:pt x="7" y="11"/>
                      <a:pt x="10" y="8"/>
                    </a:cubicBezTo>
                    <a:cubicBezTo>
                      <a:pt x="12" y="7"/>
                      <a:pt x="14" y="5"/>
                      <a:pt x="17" y="4"/>
                    </a:cubicBezTo>
                    <a:cubicBezTo>
                      <a:pt x="19" y="3"/>
                      <a:pt x="22" y="2"/>
                      <a:pt x="24" y="1"/>
                    </a:cubicBezTo>
                    <a:cubicBezTo>
                      <a:pt x="27" y="0"/>
                      <a:pt x="32" y="0"/>
                      <a:pt x="38" y="0"/>
                    </a:cubicBezTo>
                    <a:lnTo>
                      <a:pt x="47" y="0"/>
                    </a:lnTo>
                    <a:close/>
                  </a:path>
                </a:pathLst>
              </a:custGeom>
              <a:grpFill/>
              <a:ln w="9525">
                <a:noFill/>
                <a:round/>
              </a:ln>
            </p:spPr>
            <p:txBody>
              <a:bodyPr vert="horz" wrap="square" lIns="121920" tIns="60960" rIns="121920" bIns="60960" numCol="1" anchor="t" anchorCtr="0" compatLnSpc="1"/>
              <a:lstStyle/>
              <a:p>
                <a:endParaRPr lang="en-US" sz="2400"/>
              </a:p>
            </p:txBody>
          </p:sp>
          <p:sp>
            <p:nvSpPr>
              <p:cNvPr id="209" name="Freeform 159"/>
              <p:cNvSpPr/>
              <p:nvPr/>
            </p:nvSpPr>
            <p:spPr bwMode="auto">
              <a:xfrm>
                <a:off x="6111875" y="1384301"/>
                <a:ext cx="231775" cy="139700"/>
              </a:xfrm>
              <a:custGeom>
                <a:avLst/>
                <a:gdLst/>
                <a:ahLst/>
                <a:cxnLst>
                  <a:cxn ang="0">
                    <a:pos x="39" y="4"/>
                  </a:cxn>
                  <a:cxn ang="0">
                    <a:pos x="48" y="10"/>
                  </a:cxn>
                  <a:cxn ang="0">
                    <a:pos x="56" y="27"/>
                  </a:cxn>
                  <a:cxn ang="0">
                    <a:pos x="26" y="15"/>
                  </a:cxn>
                  <a:cxn ang="0">
                    <a:pos x="53" y="29"/>
                  </a:cxn>
                  <a:cxn ang="0">
                    <a:pos x="43" y="33"/>
                  </a:cxn>
                  <a:cxn ang="0">
                    <a:pos x="33" y="33"/>
                  </a:cxn>
                  <a:cxn ang="0">
                    <a:pos x="24" y="30"/>
                  </a:cxn>
                  <a:cxn ang="0">
                    <a:pos x="17" y="25"/>
                  </a:cxn>
                  <a:cxn ang="0">
                    <a:pos x="13" y="21"/>
                  </a:cxn>
                  <a:cxn ang="0">
                    <a:pos x="7" y="12"/>
                  </a:cxn>
                  <a:cxn ang="0">
                    <a:pos x="0" y="6"/>
                  </a:cxn>
                  <a:cxn ang="0">
                    <a:pos x="0" y="6"/>
                  </a:cxn>
                  <a:cxn ang="0">
                    <a:pos x="9" y="4"/>
                  </a:cxn>
                  <a:cxn ang="0">
                    <a:pos x="23" y="1"/>
                  </a:cxn>
                  <a:cxn ang="0">
                    <a:pos x="31" y="1"/>
                  </a:cxn>
                  <a:cxn ang="0">
                    <a:pos x="39" y="4"/>
                  </a:cxn>
                </a:cxnLst>
                <a:rect l="0" t="0" r="r" b="b"/>
                <a:pathLst>
                  <a:path w="56" h="34">
                    <a:moveTo>
                      <a:pt x="39" y="4"/>
                    </a:moveTo>
                    <a:cubicBezTo>
                      <a:pt x="42" y="5"/>
                      <a:pt x="45" y="7"/>
                      <a:pt x="48" y="10"/>
                    </a:cubicBezTo>
                    <a:cubicBezTo>
                      <a:pt x="51" y="13"/>
                      <a:pt x="54" y="19"/>
                      <a:pt x="56" y="27"/>
                    </a:cubicBezTo>
                    <a:cubicBezTo>
                      <a:pt x="49" y="20"/>
                      <a:pt x="38" y="16"/>
                      <a:pt x="26" y="15"/>
                    </a:cubicBezTo>
                    <a:cubicBezTo>
                      <a:pt x="36" y="19"/>
                      <a:pt x="45" y="23"/>
                      <a:pt x="53" y="29"/>
                    </a:cubicBezTo>
                    <a:cubicBezTo>
                      <a:pt x="50" y="31"/>
                      <a:pt x="46" y="32"/>
                      <a:pt x="43" y="33"/>
                    </a:cubicBezTo>
                    <a:cubicBezTo>
                      <a:pt x="40" y="33"/>
                      <a:pt x="37" y="34"/>
                      <a:pt x="33" y="33"/>
                    </a:cubicBezTo>
                    <a:cubicBezTo>
                      <a:pt x="30" y="33"/>
                      <a:pt x="27" y="32"/>
                      <a:pt x="24" y="30"/>
                    </a:cubicBezTo>
                    <a:cubicBezTo>
                      <a:pt x="21" y="28"/>
                      <a:pt x="19" y="27"/>
                      <a:pt x="17" y="25"/>
                    </a:cubicBezTo>
                    <a:cubicBezTo>
                      <a:pt x="15" y="23"/>
                      <a:pt x="14" y="22"/>
                      <a:pt x="13" y="21"/>
                    </a:cubicBezTo>
                    <a:cubicBezTo>
                      <a:pt x="11" y="18"/>
                      <a:pt x="9" y="15"/>
                      <a:pt x="7" y="12"/>
                    </a:cubicBezTo>
                    <a:cubicBezTo>
                      <a:pt x="6" y="9"/>
                      <a:pt x="3" y="7"/>
                      <a:pt x="0" y="6"/>
                    </a:cubicBezTo>
                    <a:cubicBezTo>
                      <a:pt x="0" y="6"/>
                      <a:pt x="0" y="6"/>
                      <a:pt x="0" y="6"/>
                    </a:cubicBezTo>
                    <a:cubicBezTo>
                      <a:pt x="9" y="4"/>
                      <a:pt x="9" y="4"/>
                      <a:pt x="9" y="4"/>
                    </a:cubicBezTo>
                    <a:cubicBezTo>
                      <a:pt x="15" y="2"/>
                      <a:pt x="20" y="1"/>
                      <a:pt x="23" y="1"/>
                    </a:cubicBezTo>
                    <a:cubicBezTo>
                      <a:pt x="25" y="0"/>
                      <a:pt x="28" y="1"/>
                      <a:pt x="31" y="1"/>
                    </a:cubicBezTo>
                    <a:cubicBezTo>
                      <a:pt x="34" y="2"/>
                      <a:pt x="37" y="2"/>
                      <a:pt x="39" y="4"/>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10" name="Freeform 160"/>
              <p:cNvSpPr/>
              <p:nvPr/>
            </p:nvSpPr>
            <p:spPr bwMode="auto">
              <a:xfrm>
                <a:off x="6111875" y="1968501"/>
                <a:ext cx="190500" cy="115888"/>
              </a:xfrm>
              <a:custGeom>
                <a:avLst/>
                <a:gdLst/>
                <a:ahLst/>
                <a:cxnLst>
                  <a:cxn ang="0">
                    <a:pos x="21" y="2"/>
                  </a:cxn>
                  <a:cxn ang="0">
                    <a:pos x="30" y="0"/>
                  </a:cxn>
                  <a:cxn ang="0">
                    <a:pos x="46" y="5"/>
                  </a:cxn>
                  <a:cxn ang="0">
                    <a:pos x="21" y="17"/>
                  </a:cxn>
                  <a:cxn ang="0">
                    <a:pos x="45" y="8"/>
                  </a:cxn>
                  <a:cxn ang="0">
                    <a:pos x="42" y="17"/>
                  </a:cxn>
                  <a:cxn ang="0">
                    <a:pos x="36" y="23"/>
                  </a:cxn>
                  <a:cxn ang="0">
                    <a:pos x="29" y="27"/>
                  </a:cxn>
                  <a:cxn ang="0">
                    <a:pos x="21" y="28"/>
                  </a:cxn>
                  <a:cxn ang="0">
                    <a:pos x="17" y="28"/>
                  </a:cxn>
                  <a:cxn ang="0">
                    <a:pos x="8" y="27"/>
                  </a:cxn>
                  <a:cxn ang="0">
                    <a:pos x="0" y="28"/>
                  </a:cxn>
                  <a:cxn ang="0">
                    <a:pos x="0" y="28"/>
                  </a:cxn>
                  <a:cxn ang="0">
                    <a:pos x="3" y="21"/>
                  </a:cxn>
                  <a:cxn ang="0">
                    <a:pos x="10" y="10"/>
                  </a:cxn>
                  <a:cxn ang="0">
                    <a:pos x="15" y="6"/>
                  </a:cxn>
                  <a:cxn ang="0">
                    <a:pos x="21" y="2"/>
                  </a:cxn>
                </a:cxnLst>
                <a:rect l="0" t="0" r="r" b="b"/>
                <a:pathLst>
                  <a:path w="46" h="28">
                    <a:moveTo>
                      <a:pt x="21" y="2"/>
                    </a:moveTo>
                    <a:cubicBezTo>
                      <a:pt x="24" y="1"/>
                      <a:pt x="27" y="0"/>
                      <a:pt x="30" y="0"/>
                    </a:cubicBezTo>
                    <a:cubicBezTo>
                      <a:pt x="34" y="0"/>
                      <a:pt x="40" y="2"/>
                      <a:pt x="46" y="5"/>
                    </a:cubicBezTo>
                    <a:cubicBezTo>
                      <a:pt x="37" y="6"/>
                      <a:pt x="29" y="10"/>
                      <a:pt x="21" y="17"/>
                    </a:cubicBezTo>
                    <a:cubicBezTo>
                      <a:pt x="29" y="13"/>
                      <a:pt x="37" y="10"/>
                      <a:pt x="45" y="8"/>
                    </a:cubicBezTo>
                    <a:cubicBezTo>
                      <a:pt x="45" y="11"/>
                      <a:pt x="44" y="14"/>
                      <a:pt x="42" y="17"/>
                    </a:cubicBezTo>
                    <a:cubicBezTo>
                      <a:pt x="41" y="19"/>
                      <a:pt x="39" y="21"/>
                      <a:pt x="36" y="23"/>
                    </a:cubicBezTo>
                    <a:cubicBezTo>
                      <a:pt x="34" y="25"/>
                      <a:pt x="32" y="26"/>
                      <a:pt x="29" y="27"/>
                    </a:cubicBezTo>
                    <a:cubicBezTo>
                      <a:pt x="27" y="28"/>
                      <a:pt x="24" y="28"/>
                      <a:pt x="21" y="28"/>
                    </a:cubicBezTo>
                    <a:cubicBezTo>
                      <a:pt x="20" y="28"/>
                      <a:pt x="18" y="28"/>
                      <a:pt x="17" y="28"/>
                    </a:cubicBezTo>
                    <a:cubicBezTo>
                      <a:pt x="14" y="28"/>
                      <a:pt x="11" y="27"/>
                      <a:pt x="8" y="27"/>
                    </a:cubicBezTo>
                    <a:cubicBezTo>
                      <a:pt x="5" y="26"/>
                      <a:pt x="2" y="27"/>
                      <a:pt x="0" y="28"/>
                    </a:cubicBezTo>
                    <a:cubicBezTo>
                      <a:pt x="0" y="28"/>
                      <a:pt x="0" y="28"/>
                      <a:pt x="0" y="28"/>
                    </a:cubicBezTo>
                    <a:cubicBezTo>
                      <a:pt x="3" y="21"/>
                      <a:pt x="3" y="21"/>
                      <a:pt x="3" y="21"/>
                    </a:cubicBezTo>
                    <a:cubicBezTo>
                      <a:pt x="6" y="16"/>
                      <a:pt x="8" y="12"/>
                      <a:pt x="10" y="10"/>
                    </a:cubicBezTo>
                    <a:cubicBezTo>
                      <a:pt x="11" y="8"/>
                      <a:pt x="13" y="7"/>
                      <a:pt x="15" y="6"/>
                    </a:cubicBezTo>
                    <a:cubicBezTo>
                      <a:pt x="17" y="4"/>
                      <a:pt x="19" y="3"/>
                      <a:pt x="21" y="2"/>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11" name="Freeform 161"/>
              <p:cNvSpPr/>
              <p:nvPr/>
            </p:nvSpPr>
            <p:spPr bwMode="auto">
              <a:xfrm>
                <a:off x="6686550" y="1276351"/>
                <a:ext cx="136525" cy="177800"/>
              </a:xfrm>
              <a:custGeom>
                <a:avLst/>
                <a:gdLst/>
                <a:ahLst/>
                <a:cxnLst>
                  <a:cxn ang="0">
                    <a:pos x="19" y="8"/>
                  </a:cxn>
                  <a:cxn ang="0">
                    <a:pos x="25" y="12"/>
                  </a:cxn>
                  <a:cxn ang="0">
                    <a:pos x="29" y="18"/>
                  </a:cxn>
                  <a:cxn ang="0">
                    <a:pos x="32" y="27"/>
                  </a:cxn>
                  <a:cxn ang="0">
                    <a:pos x="30" y="43"/>
                  </a:cxn>
                  <a:cxn ang="0">
                    <a:pos x="14" y="20"/>
                  </a:cxn>
                  <a:cxn ang="0">
                    <a:pos x="26" y="43"/>
                  </a:cxn>
                  <a:cxn ang="0">
                    <a:pos x="17" y="40"/>
                  </a:cxn>
                  <a:cxn ang="0">
                    <a:pos x="11" y="36"/>
                  </a:cxn>
                  <a:cxn ang="0">
                    <a:pos x="6" y="29"/>
                  </a:cxn>
                  <a:cxn ang="0">
                    <a:pos x="3" y="22"/>
                  </a:cxn>
                  <a:cxn ang="0">
                    <a:pos x="3" y="17"/>
                  </a:cxn>
                  <a:cxn ang="0">
                    <a:pos x="3" y="8"/>
                  </a:cxn>
                  <a:cxn ang="0">
                    <a:pos x="0" y="0"/>
                  </a:cxn>
                  <a:cxn ang="0">
                    <a:pos x="0" y="0"/>
                  </a:cxn>
                  <a:cxn ang="0">
                    <a:pos x="8" y="3"/>
                  </a:cxn>
                  <a:cxn ang="0">
                    <a:pos x="19" y="8"/>
                  </a:cxn>
                </a:cxnLst>
                <a:rect l="0" t="0" r="r" b="b"/>
                <a:pathLst>
                  <a:path w="33" h="43">
                    <a:moveTo>
                      <a:pt x="19" y="8"/>
                    </a:moveTo>
                    <a:cubicBezTo>
                      <a:pt x="21" y="9"/>
                      <a:pt x="23" y="10"/>
                      <a:pt x="25" y="12"/>
                    </a:cubicBezTo>
                    <a:cubicBezTo>
                      <a:pt x="27" y="14"/>
                      <a:pt x="28" y="16"/>
                      <a:pt x="29" y="18"/>
                    </a:cubicBezTo>
                    <a:cubicBezTo>
                      <a:pt x="31" y="21"/>
                      <a:pt x="32" y="24"/>
                      <a:pt x="32" y="27"/>
                    </a:cubicBezTo>
                    <a:cubicBezTo>
                      <a:pt x="33" y="31"/>
                      <a:pt x="32" y="36"/>
                      <a:pt x="30" y="43"/>
                    </a:cubicBezTo>
                    <a:cubicBezTo>
                      <a:pt x="28" y="34"/>
                      <a:pt x="23" y="27"/>
                      <a:pt x="14" y="20"/>
                    </a:cubicBezTo>
                    <a:cubicBezTo>
                      <a:pt x="19" y="27"/>
                      <a:pt x="23" y="35"/>
                      <a:pt x="26" y="43"/>
                    </a:cubicBezTo>
                    <a:cubicBezTo>
                      <a:pt x="23" y="43"/>
                      <a:pt x="20" y="42"/>
                      <a:pt x="17" y="40"/>
                    </a:cubicBezTo>
                    <a:cubicBezTo>
                      <a:pt x="15" y="39"/>
                      <a:pt x="13" y="38"/>
                      <a:pt x="11" y="36"/>
                    </a:cubicBezTo>
                    <a:cubicBezTo>
                      <a:pt x="9" y="34"/>
                      <a:pt x="7" y="32"/>
                      <a:pt x="6" y="29"/>
                    </a:cubicBezTo>
                    <a:cubicBezTo>
                      <a:pt x="4" y="27"/>
                      <a:pt x="4" y="24"/>
                      <a:pt x="3" y="22"/>
                    </a:cubicBezTo>
                    <a:cubicBezTo>
                      <a:pt x="3" y="20"/>
                      <a:pt x="3" y="19"/>
                      <a:pt x="3" y="17"/>
                    </a:cubicBezTo>
                    <a:cubicBezTo>
                      <a:pt x="3" y="14"/>
                      <a:pt x="3" y="11"/>
                      <a:pt x="3" y="8"/>
                    </a:cubicBezTo>
                    <a:cubicBezTo>
                      <a:pt x="3" y="5"/>
                      <a:pt x="2" y="3"/>
                      <a:pt x="0" y="0"/>
                    </a:cubicBezTo>
                    <a:cubicBezTo>
                      <a:pt x="0" y="0"/>
                      <a:pt x="0" y="0"/>
                      <a:pt x="0" y="0"/>
                    </a:cubicBezTo>
                    <a:cubicBezTo>
                      <a:pt x="8" y="3"/>
                      <a:pt x="8" y="3"/>
                      <a:pt x="8" y="3"/>
                    </a:cubicBezTo>
                    <a:cubicBezTo>
                      <a:pt x="13" y="5"/>
                      <a:pt x="17" y="6"/>
                      <a:pt x="19" y="8"/>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12" name="Freeform 162"/>
              <p:cNvSpPr/>
              <p:nvPr/>
            </p:nvSpPr>
            <p:spPr bwMode="auto">
              <a:xfrm>
                <a:off x="8029575" y="1106488"/>
                <a:ext cx="223838" cy="160338"/>
              </a:xfrm>
              <a:custGeom>
                <a:avLst/>
                <a:gdLst/>
                <a:ahLst/>
                <a:cxnLst>
                  <a:cxn ang="0">
                    <a:pos x="12" y="8"/>
                  </a:cxn>
                  <a:cxn ang="0">
                    <a:pos x="20" y="3"/>
                  </a:cxn>
                  <a:cxn ang="0">
                    <a:pos x="29" y="1"/>
                  </a:cxn>
                  <a:cxn ang="0">
                    <a:pos x="44" y="1"/>
                  </a:cxn>
                  <a:cxn ang="0">
                    <a:pos x="54" y="1"/>
                  </a:cxn>
                  <a:cxn ang="0">
                    <a:pos x="54" y="1"/>
                  </a:cxn>
                  <a:cxn ang="0">
                    <a:pos x="48" y="9"/>
                  </a:cxn>
                  <a:cxn ang="0">
                    <a:pos x="43" y="19"/>
                  </a:cxn>
                  <a:cxn ang="0">
                    <a:pos x="41" y="24"/>
                  </a:cxn>
                  <a:cxn ang="0">
                    <a:pos x="34" y="32"/>
                  </a:cxn>
                  <a:cxn ang="0">
                    <a:pos x="26" y="37"/>
                  </a:cxn>
                  <a:cxn ang="0">
                    <a:pos x="16" y="39"/>
                  </a:cxn>
                  <a:cxn ang="0">
                    <a:pos x="4" y="38"/>
                  </a:cxn>
                  <a:cxn ang="0">
                    <a:pos x="29" y="17"/>
                  </a:cxn>
                  <a:cxn ang="0">
                    <a:pos x="0" y="36"/>
                  </a:cxn>
                  <a:cxn ang="0">
                    <a:pos x="5" y="16"/>
                  </a:cxn>
                  <a:cxn ang="0">
                    <a:pos x="12" y="8"/>
                  </a:cxn>
                </a:cxnLst>
                <a:rect l="0" t="0" r="r" b="b"/>
                <a:pathLst>
                  <a:path w="54" h="39">
                    <a:moveTo>
                      <a:pt x="12" y="8"/>
                    </a:moveTo>
                    <a:cubicBezTo>
                      <a:pt x="15" y="6"/>
                      <a:pt x="17" y="4"/>
                      <a:pt x="20" y="3"/>
                    </a:cubicBezTo>
                    <a:cubicBezTo>
                      <a:pt x="23" y="2"/>
                      <a:pt x="26" y="1"/>
                      <a:pt x="29" y="1"/>
                    </a:cubicBezTo>
                    <a:cubicBezTo>
                      <a:pt x="32" y="0"/>
                      <a:pt x="37" y="0"/>
                      <a:pt x="44" y="1"/>
                    </a:cubicBezTo>
                    <a:cubicBezTo>
                      <a:pt x="54" y="1"/>
                      <a:pt x="54" y="1"/>
                      <a:pt x="54" y="1"/>
                    </a:cubicBezTo>
                    <a:cubicBezTo>
                      <a:pt x="54" y="1"/>
                      <a:pt x="54" y="1"/>
                      <a:pt x="54" y="1"/>
                    </a:cubicBezTo>
                    <a:cubicBezTo>
                      <a:pt x="51" y="3"/>
                      <a:pt x="49" y="6"/>
                      <a:pt x="48" y="9"/>
                    </a:cubicBezTo>
                    <a:cubicBezTo>
                      <a:pt x="46" y="12"/>
                      <a:pt x="45" y="16"/>
                      <a:pt x="43" y="19"/>
                    </a:cubicBezTo>
                    <a:cubicBezTo>
                      <a:pt x="43" y="21"/>
                      <a:pt x="42" y="23"/>
                      <a:pt x="41" y="24"/>
                    </a:cubicBezTo>
                    <a:cubicBezTo>
                      <a:pt x="39" y="27"/>
                      <a:pt x="37" y="30"/>
                      <a:pt x="34" y="32"/>
                    </a:cubicBezTo>
                    <a:cubicBezTo>
                      <a:pt x="31" y="34"/>
                      <a:pt x="29" y="36"/>
                      <a:pt x="26" y="37"/>
                    </a:cubicBezTo>
                    <a:cubicBezTo>
                      <a:pt x="22" y="38"/>
                      <a:pt x="19" y="39"/>
                      <a:pt x="16" y="39"/>
                    </a:cubicBezTo>
                    <a:cubicBezTo>
                      <a:pt x="12" y="39"/>
                      <a:pt x="8" y="39"/>
                      <a:pt x="4" y="38"/>
                    </a:cubicBezTo>
                    <a:cubicBezTo>
                      <a:pt x="11" y="30"/>
                      <a:pt x="20" y="23"/>
                      <a:pt x="29" y="17"/>
                    </a:cubicBezTo>
                    <a:cubicBezTo>
                      <a:pt x="16" y="21"/>
                      <a:pt x="6" y="27"/>
                      <a:pt x="0" y="36"/>
                    </a:cubicBezTo>
                    <a:cubicBezTo>
                      <a:pt x="1" y="27"/>
                      <a:pt x="2" y="21"/>
                      <a:pt x="5" y="16"/>
                    </a:cubicBezTo>
                    <a:cubicBezTo>
                      <a:pt x="7" y="13"/>
                      <a:pt x="9" y="10"/>
                      <a:pt x="12" y="8"/>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13" name="Freeform 163"/>
              <p:cNvSpPr/>
              <p:nvPr/>
            </p:nvSpPr>
            <p:spPr bwMode="auto">
              <a:xfrm>
                <a:off x="7327900" y="438150"/>
                <a:ext cx="173038" cy="336550"/>
              </a:xfrm>
              <a:custGeom>
                <a:avLst/>
                <a:gdLst/>
                <a:ahLst/>
                <a:cxnLst>
                  <a:cxn ang="0">
                    <a:pos x="32" y="23"/>
                  </a:cxn>
                  <a:cxn ang="0">
                    <a:pos x="36" y="29"/>
                  </a:cxn>
                  <a:cxn ang="0">
                    <a:pos x="41" y="41"/>
                  </a:cxn>
                  <a:cxn ang="0">
                    <a:pos x="41" y="54"/>
                  </a:cxn>
                  <a:cxn ang="0">
                    <a:pos x="37" y="66"/>
                  </a:cxn>
                  <a:cxn ang="0">
                    <a:pos x="29" y="77"/>
                  </a:cxn>
                  <a:cxn ang="0">
                    <a:pos x="21" y="37"/>
                  </a:cxn>
                  <a:cxn ang="0">
                    <a:pos x="24" y="81"/>
                  </a:cxn>
                  <a:cxn ang="0">
                    <a:pos x="5" y="63"/>
                  </a:cxn>
                  <a:cxn ang="0">
                    <a:pos x="1" y="50"/>
                  </a:cxn>
                  <a:cxn ang="0">
                    <a:pos x="1" y="38"/>
                  </a:cxn>
                  <a:cxn ang="0">
                    <a:pos x="3" y="28"/>
                  </a:cxn>
                  <a:cxn ang="0">
                    <a:pos x="12" y="10"/>
                  </a:cxn>
                  <a:cxn ang="0">
                    <a:pos x="19" y="0"/>
                  </a:cxn>
                  <a:cxn ang="0">
                    <a:pos x="19" y="0"/>
                  </a:cxn>
                  <a:cxn ang="0">
                    <a:pos x="23" y="11"/>
                  </a:cxn>
                  <a:cxn ang="0">
                    <a:pos x="32" y="23"/>
                  </a:cxn>
                </a:cxnLst>
                <a:rect l="0" t="0" r="r" b="b"/>
                <a:pathLst>
                  <a:path w="42" h="81">
                    <a:moveTo>
                      <a:pt x="32" y="23"/>
                    </a:moveTo>
                    <a:cubicBezTo>
                      <a:pt x="34" y="25"/>
                      <a:pt x="35" y="27"/>
                      <a:pt x="36" y="29"/>
                    </a:cubicBezTo>
                    <a:cubicBezTo>
                      <a:pt x="38" y="33"/>
                      <a:pt x="40" y="37"/>
                      <a:pt x="41" y="41"/>
                    </a:cubicBezTo>
                    <a:cubicBezTo>
                      <a:pt x="42" y="45"/>
                      <a:pt x="42" y="49"/>
                      <a:pt x="41" y="54"/>
                    </a:cubicBezTo>
                    <a:cubicBezTo>
                      <a:pt x="40" y="58"/>
                      <a:pt x="39" y="62"/>
                      <a:pt x="37" y="66"/>
                    </a:cubicBezTo>
                    <a:cubicBezTo>
                      <a:pt x="35" y="70"/>
                      <a:pt x="32" y="74"/>
                      <a:pt x="29" y="77"/>
                    </a:cubicBezTo>
                    <a:cubicBezTo>
                      <a:pt x="24" y="65"/>
                      <a:pt x="22" y="51"/>
                      <a:pt x="21" y="37"/>
                    </a:cubicBezTo>
                    <a:cubicBezTo>
                      <a:pt x="17" y="54"/>
                      <a:pt x="18" y="68"/>
                      <a:pt x="24" y="81"/>
                    </a:cubicBezTo>
                    <a:cubicBezTo>
                      <a:pt x="15" y="75"/>
                      <a:pt x="9" y="69"/>
                      <a:pt x="5" y="63"/>
                    </a:cubicBezTo>
                    <a:cubicBezTo>
                      <a:pt x="3" y="59"/>
                      <a:pt x="2" y="55"/>
                      <a:pt x="1" y="50"/>
                    </a:cubicBezTo>
                    <a:cubicBezTo>
                      <a:pt x="0" y="46"/>
                      <a:pt x="0" y="42"/>
                      <a:pt x="1" y="38"/>
                    </a:cubicBezTo>
                    <a:cubicBezTo>
                      <a:pt x="1" y="35"/>
                      <a:pt x="2" y="31"/>
                      <a:pt x="3" y="28"/>
                    </a:cubicBezTo>
                    <a:cubicBezTo>
                      <a:pt x="4" y="24"/>
                      <a:pt x="7" y="18"/>
                      <a:pt x="12" y="10"/>
                    </a:cubicBezTo>
                    <a:cubicBezTo>
                      <a:pt x="19" y="0"/>
                      <a:pt x="19" y="0"/>
                      <a:pt x="19" y="0"/>
                    </a:cubicBezTo>
                    <a:cubicBezTo>
                      <a:pt x="19" y="0"/>
                      <a:pt x="19" y="0"/>
                      <a:pt x="19" y="0"/>
                    </a:cubicBezTo>
                    <a:cubicBezTo>
                      <a:pt x="19" y="5"/>
                      <a:pt x="21" y="9"/>
                      <a:pt x="23" y="11"/>
                    </a:cubicBezTo>
                    <a:cubicBezTo>
                      <a:pt x="26" y="15"/>
                      <a:pt x="29" y="19"/>
                      <a:pt x="32" y="23"/>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14" name="Freeform 165"/>
              <p:cNvSpPr/>
              <p:nvPr/>
            </p:nvSpPr>
            <p:spPr bwMode="auto">
              <a:xfrm>
                <a:off x="7831137" y="1976438"/>
                <a:ext cx="144463" cy="98425"/>
              </a:xfrm>
              <a:custGeom>
                <a:avLst/>
                <a:gdLst/>
                <a:ahLst/>
                <a:cxnLst>
                  <a:cxn ang="0">
                    <a:pos x="2" y="12"/>
                  </a:cxn>
                  <a:cxn ang="0">
                    <a:pos x="6" y="7"/>
                  </a:cxn>
                  <a:cxn ang="0">
                    <a:pos x="12" y="3"/>
                  </a:cxn>
                  <a:cxn ang="0">
                    <a:pos x="18" y="1"/>
                  </a:cxn>
                  <a:cxn ang="0">
                    <a:pos x="21" y="1"/>
                  </a:cxn>
                  <a:cxn ang="0">
                    <a:pos x="29" y="1"/>
                  </a:cxn>
                  <a:cxn ang="0">
                    <a:pos x="35" y="0"/>
                  </a:cxn>
                  <a:cxn ang="0">
                    <a:pos x="35" y="0"/>
                  </a:cxn>
                  <a:cxn ang="0">
                    <a:pos x="33" y="5"/>
                  </a:cxn>
                  <a:cxn ang="0">
                    <a:pos x="29" y="14"/>
                  </a:cxn>
                  <a:cxn ang="0">
                    <a:pos x="25" y="18"/>
                  </a:cxn>
                  <a:cxn ang="0">
                    <a:pos x="20" y="21"/>
                  </a:cxn>
                  <a:cxn ang="0">
                    <a:pos x="13" y="23"/>
                  </a:cxn>
                  <a:cxn ang="0">
                    <a:pos x="0" y="21"/>
                  </a:cxn>
                  <a:cxn ang="0">
                    <a:pos x="19" y="10"/>
                  </a:cxn>
                  <a:cxn ang="0">
                    <a:pos x="0" y="18"/>
                  </a:cxn>
                  <a:cxn ang="0">
                    <a:pos x="2" y="12"/>
                  </a:cxn>
                </a:cxnLst>
                <a:rect l="0" t="0" r="r" b="b"/>
                <a:pathLst>
                  <a:path w="35" h="24">
                    <a:moveTo>
                      <a:pt x="2" y="12"/>
                    </a:moveTo>
                    <a:cubicBezTo>
                      <a:pt x="3" y="10"/>
                      <a:pt x="5" y="8"/>
                      <a:pt x="6" y="7"/>
                    </a:cubicBezTo>
                    <a:cubicBezTo>
                      <a:pt x="8" y="5"/>
                      <a:pt x="9" y="4"/>
                      <a:pt x="12" y="3"/>
                    </a:cubicBezTo>
                    <a:cubicBezTo>
                      <a:pt x="14" y="2"/>
                      <a:pt x="16" y="2"/>
                      <a:pt x="18" y="1"/>
                    </a:cubicBezTo>
                    <a:cubicBezTo>
                      <a:pt x="19" y="1"/>
                      <a:pt x="20" y="1"/>
                      <a:pt x="21" y="1"/>
                    </a:cubicBezTo>
                    <a:cubicBezTo>
                      <a:pt x="24" y="1"/>
                      <a:pt x="26" y="1"/>
                      <a:pt x="29" y="1"/>
                    </a:cubicBezTo>
                    <a:cubicBezTo>
                      <a:pt x="31" y="2"/>
                      <a:pt x="33" y="1"/>
                      <a:pt x="35" y="0"/>
                    </a:cubicBezTo>
                    <a:cubicBezTo>
                      <a:pt x="35" y="0"/>
                      <a:pt x="35" y="0"/>
                      <a:pt x="35" y="0"/>
                    </a:cubicBezTo>
                    <a:cubicBezTo>
                      <a:pt x="33" y="5"/>
                      <a:pt x="33" y="5"/>
                      <a:pt x="33" y="5"/>
                    </a:cubicBezTo>
                    <a:cubicBezTo>
                      <a:pt x="31" y="10"/>
                      <a:pt x="30" y="13"/>
                      <a:pt x="29" y="14"/>
                    </a:cubicBezTo>
                    <a:cubicBezTo>
                      <a:pt x="28" y="15"/>
                      <a:pt x="26" y="17"/>
                      <a:pt x="25" y="18"/>
                    </a:cubicBezTo>
                    <a:cubicBezTo>
                      <a:pt x="24" y="19"/>
                      <a:pt x="22" y="21"/>
                      <a:pt x="20" y="21"/>
                    </a:cubicBezTo>
                    <a:cubicBezTo>
                      <a:pt x="18" y="22"/>
                      <a:pt x="16" y="23"/>
                      <a:pt x="13" y="23"/>
                    </a:cubicBezTo>
                    <a:cubicBezTo>
                      <a:pt x="10" y="24"/>
                      <a:pt x="6" y="23"/>
                      <a:pt x="0" y="21"/>
                    </a:cubicBezTo>
                    <a:cubicBezTo>
                      <a:pt x="7" y="20"/>
                      <a:pt x="14" y="16"/>
                      <a:pt x="19" y="10"/>
                    </a:cubicBezTo>
                    <a:cubicBezTo>
                      <a:pt x="13" y="13"/>
                      <a:pt x="7" y="16"/>
                      <a:pt x="0" y="18"/>
                    </a:cubicBezTo>
                    <a:cubicBezTo>
                      <a:pt x="0" y="16"/>
                      <a:pt x="1" y="14"/>
                      <a:pt x="2" y="12"/>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15" name="Freeform 166"/>
              <p:cNvSpPr/>
              <p:nvPr/>
            </p:nvSpPr>
            <p:spPr bwMode="auto">
              <a:xfrm>
                <a:off x="7158037" y="1644651"/>
                <a:ext cx="180975" cy="323850"/>
              </a:xfrm>
              <a:custGeom>
                <a:avLst/>
                <a:gdLst/>
                <a:ahLst/>
                <a:cxnLst>
                  <a:cxn ang="0">
                    <a:pos x="33" y="0"/>
                  </a:cxn>
                  <a:cxn ang="0">
                    <a:pos x="37" y="11"/>
                  </a:cxn>
                  <a:cxn ang="0">
                    <a:pos x="43" y="29"/>
                  </a:cxn>
                  <a:cxn ang="0">
                    <a:pos x="43" y="40"/>
                  </a:cxn>
                  <a:cxn ang="0">
                    <a:pos x="41" y="51"/>
                  </a:cxn>
                  <a:cxn ang="0">
                    <a:pos x="34" y="63"/>
                  </a:cxn>
                  <a:cxn ang="0">
                    <a:pos x="12" y="78"/>
                  </a:cxn>
                  <a:cxn ang="0">
                    <a:pos x="24" y="36"/>
                  </a:cxn>
                  <a:cxn ang="0">
                    <a:pos x="8" y="74"/>
                  </a:cxn>
                  <a:cxn ang="0">
                    <a:pos x="2" y="62"/>
                  </a:cxn>
                  <a:cxn ang="0">
                    <a:pos x="1" y="49"/>
                  </a:cxn>
                  <a:cxn ang="0">
                    <a:pos x="4" y="37"/>
                  </a:cxn>
                  <a:cxn ang="0">
                    <a:pos x="10" y="26"/>
                  </a:cxn>
                  <a:cxn ang="0">
                    <a:pos x="15" y="21"/>
                  </a:cxn>
                  <a:cxn ang="0">
                    <a:pos x="26" y="11"/>
                  </a:cxn>
                  <a:cxn ang="0">
                    <a:pos x="33" y="0"/>
                  </a:cxn>
                </a:cxnLst>
                <a:rect l="0" t="0" r="r" b="b"/>
                <a:pathLst>
                  <a:path w="44" h="78">
                    <a:moveTo>
                      <a:pt x="33" y="0"/>
                    </a:moveTo>
                    <a:cubicBezTo>
                      <a:pt x="37" y="11"/>
                      <a:pt x="37" y="11"/>
                      <a:pt x="37" y="11"/>
                    </a:cubicBezTo>
                    <a:cubicBezTo>
                      <a:pt x="41" y="19"/>
                      <a:pt x="43" y="25"/>
                      <a:pt x="43" y="29"/>
                    </a:cubicBezTo>
                    <a:cubicBezTo>
                      <a:pt x="44" y="33"/>
                      <a:pt x="44" y="36"/>
                      <a:pt x="43" y="40"/>
                    </a:cubicBezTo>
                    <a:cubicBezTo>
                      <a:pt x="43" y="44"/>
                      <a:pt x="42" y="47"/>
                      <a:pt x="41" y="51"/>
                    </a:cubicBezTo>
                    <a:cubicBezTo>
                      <a:pt x="39" y="56"/>
                      <a:pt x="37" y="60"/>
                      <a:pt x="34" y="63"/>
                    </a:cubicBezTo>
                    <a:cubicBezTo>
                      <a:pt x="30" y="68"/>
                      <a:pt x="22" y="73"/>
                      <a:pt x="12" y="78"/>
                    </a:cubicBezTo>
                    <a:cubicBezTo>
                      <a:pt x="20" y="67"/>
                      <a:pt x="24" y="53"/>
                      <a:pt x="24" y="36"/>
                    </a:cubicBezTo>
                    <a:cubicBezTo>
                      <a:pt x="20" y="50"/>
                      <a:pt x="15" y="62"/>
                      <a:pt x="8" y="74"/>
                    </a:cubicBezTo>
                    <a:cubicBezTo>
                      <a:pt x="5" y="70"/>
                      <a:pt x="3" y="66"/>
                      <a:pt x="2" y="62"/>
                    </a:cubicBezTo>
                    <a:cubicBezTo>
                      <a:pt x="1" y="58"/>
                      <a:pt x="0" y="53"/>
                      <a:pt x="1" y="49"/>
                    </a:cubicBezTo>
                    <a:cubicBezTo>
                      <a:pt x="1" y="45"/>
                      <a:pt x="2" y="41"/>
                      <a:pt x="4" y="37"/>
                    </a:cubicBezTo>
                    <a:cubicBezTo>
                      <a:pt x="5" y="33"/>
                      <a:pt x="8" y="29"/>
                      <a:pt x="10" y="26"/>
                    </a:cubicBezTo>
                    <a:cubicBezTo>
                      <a:pt x="12" y="24"/>
                      <a:pt x="13" y="22"/>
                      <a:pt x="15" y="21"/>
                    </a:cubicBezTo>
                    <a:cubicBezTo>
                      <a:pt x="19" y="17"/>
                      <a:pt x="23" y="14"/>
                      <a:pt x="26" y="11"/>
                    </a:cubicBezTo>
                    <a:cubicBezTo>
                      <a:pt x="30" y="8"/>
                      <a:pt x="32" y="5"/>
                      <a:pt x="33" y="0"/>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16" name="Freeform 167"/>
              <p:cNvSpPr/>
              <p:nvPr/>
            </p:nvSpPr>
            <p:spPr bwMode="auto">
              <a:xfrm>
                <a:off x="8196262" y="1428751"/>
                <a:ext cx="93663" cy="157163"/>
              </a:xfrm>
              <a:custGeom>
                <a:avLst/>
                <a:gdLst/>
                <a:ahLst/>
                <a:cxnLst>
                  <a:cxn ang="0">
                    <a:pos x="21" y="24"/>
                  </a:cxn>
                  <a:cxn ang="0">
                    <a:pos x="21" y="26"/>
                  </a:cxn>
                  <a:cxn ang="0">
                    <a:pos x="17" y="32"/>
                  </a:cxn>
                  <a:cxn ang="0">
                    <a:pos x="5" y="38"/>
                  </a:cxn>
                  <a:cxn ang="0">
                    <a:pos x="12" y="18"/>
                  </a:cxn>
                  <a:cxn ang="0">
                    <a:pos x="4" y="36"/>
                  </a:cxn>
                  <a:cxn ang="0">
                    <a:pos x="1" y="30"/>
                  </a:cxn>
                  <a:cxn ang="0">
                    <a:pos x="1" y="24"/>
                  </a:cxn>
                  <a:cxn ang="0">
                    <a:pos x="2" y="18"/>
                  </a:cxn>
                  <a:cxn ang="0">
                    <a:pos x="6" y="12"/>
                  </a:cxn>
                  <a:cxn ang="0">
                    <a:pos x="9" y="10"/>
                  </a:cxn>
                  <a:cxn ang="0">
                    <a:pos x="14" y="5"/>
                  </a:cxn>
                  <a:cxn ang="0">
                    <a:pos x="18" y="0"/>
                  </a:cxn>
                  <a:cxn ang="0">
                    <a:pos x="20" y="6"/>
                  </a:cxn>
                  <a:cxn ang="0">
                    <a:pos x="23" y="15"/>
                  </a:cxn>
                  <a:cxn ang="0">
                    <a:pos x="23" y="18"/>
                  </a:cxn>
                  <a:cxn ang="0">
                    <a:pos x="22" y="21"/>
                  </a:cxn>
                  <a:cxn ang="0">
                    <a:pos x="21" y="24"/>
                  </a:cxn>
                </a:cxnLst>
                <a:rect l="0" t="0" r="r" b="b"/>
                <a:pathLst>
                  <a:path w="23" h="38">
                    <a:moveTo>
                      <a:pt x="21" y="24"/>
                    </a:moveTo>
                    <a:cubicBezTo>
                      <a:pt x="21" y="25"/>
                      <a:pt x="21" y="25"/>
                      <a:pt x="21" y="26"/>
                    </a:cubicBezTo>
                    <a:cubicBezTo>
                      <a:pt x="20" y="28"/>
                      <a:pt x="18" y="30"/>
                      <a:pt x="17" y="32"/>
                    </a:cubicBezTo>
                    <a:cubicBezTo>
                      <a:pt x="15" y="34"/>
                      <a:pt x="11" y="36"/>
                      <a:pt x="5" y="38"/>
                    </a:cubicBezTo>
                    <a:cubicBezTo>
                      <a:pt x="10" y="33"/>
                      <a:pt x="12" y="26"/>
                      <a:pt x="12" y="18"/>
                    </a:cubicBezTo>
                    <a:cubicBezTo>
                      <a:pt x="10" y="25"/>
                      <a:pt x="7" y="31"/>
                      <a:pt x="4" y="36"/>
                    </a:cubicBezTo>
                    <a:cubicBezTo>
                      <a:pt x="2" y="34"/>
                      <a:pt x="1" y="32"/>
                      <a:pt x="1" y="30"/>
                    </a:cubicBezTo>
                    <a:cubicBezTo>
                      <a:pt x="0" y="28"/>
                      <a:pt x="0" y="26"/>
                      <a:pt x="1" y="24"/>
                    </a:cubicBezTo>
                    <a:cubicBezTo>
                      <a:pt x="1" y="22"/>
                      <a:pt x="1" y="20"/>
                      <a:pt x="2" y="18"/>
                    </a:cubicBezTo>
                    <a:cubicBezTo>
                      <a:pt x="3" y="16"/>
                      <a:pt x="5" y="14"/>
                      <a:pt x="6" y="12"/>
                    </a:cubicBezTo>
                    <a:cubicBezTo>
                      <a:pt x="7" y="11"/>
                      <a:pt x="8" y="11"/>
                      <a:pt x="9" y="10"/>
                    </a:cubicBezTo>
                    <a:cubicBezTo>
                      <a:pt x="11" y="8"/>
                      <a:pt x="13" y="7"/>
                      <a:pt x="14" y="5"/>
                    </a:cubicBezTo>
                    <a:cubicBezTo>
                      <a:pt x="16" y="4"/>
                      <a:pt x="17" y="2"/>
                      <a:pt x="18" y="0"/>
                    </a:cubicBezTo>
                    <a:cubicBezTo>
                      <a:pt x="20" y="6"/>
                      <a:pt x="20" y="6"/>
                      <a:pt x="20" y="6"/>
                    </a:cubicBezTo>
                    <a:cubicBezTo>
                      <a:pt x="21" y="10"/>
                      <a:pt x="22" y="13"/>
                      <a:pt x="23" y="15"/>
                    </a:cubicBezTo>
                    <a:cubicBezTo>
                      <a:pt x="23" y="16"/>
                      <a:pt x="23" y="17"/>
                      <a:pt x="23" y="18"/>
                    </a:cubicBezTo>
                    <a:cubicBezTo>
                      <a:pt x="22" y="19"/>
                      <a:pt x="22" y="20"/>
                      <a:pt x="22" y="21"/>
                    </a:cubicBezTo>
                    <a:cubicBezTo>
                      <a:pt x="22" y="22"/>
                      <a:pt x="21" y="23"/>
                      <a:pt x="21" y="24"/>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17" name="Freeform 168"/>
              <p:cNvSpPr/>
              <p:nvPr/>
            </p:nvSpPr>
            <p:spPr bwMode="auto">
              <a:xfrm>
                <a:off x="8377237" y="1387476"/>
                <a:ext cx="309563" cy="269875"/>
              </a:xfrm>
              <a:custGeom>
                <a:avLst/>
                <a:gdLst/>
                <a:ahLst/>
                <a:cxnLst>
                  <a:cxn ang="0">
                    <a:pos x="2" y="41"/>
                  </a:cxn>
                  <a:cxn ang="0">
                    <a:pos x="4" y="35"/>
                  </a:cxn>
                  <a:cxn ang="0">
                    <a:pos x="4" y="34"/>
                  </a:cxn>
                  <a:cxn ang="0">
                    <a:pos x="5" y="30"/>
                  </a:cxn>
                  <a:cxn ang="0">
                    <a:pos x="15" y="16"/>
                  </a:cxn>
                  <a:cxn ang="0">
                    <a:pos x="26" y="8"/>
                  </a:cxn>
                  <a:cxn ang="0">
                    <a:pos x="38" y="3"/>
                  </a:cxn>
                  <a:cxn ang="0">
                    <a:pos x="61" y="0"/>
                  </a:cxn>
                  <a:cxn ang="0">
                    <a:pos x="75" y="0"/>
                  </a:cxn>
                  <a:cxn ang="0">
                    <a:pos x="75" y="0"/>
                  </a:cxn>
                  <a:cxn ang="0">
                    <a:pos x="67" y="12"/>
                  </a:cxn>
                  <a:cxn ang="0">
                    <a:pos x="61" y="29"/>
                  </a:cxn>
                  <a:cxn ang="0">
                    <a:pos x="58" y="38"/>
                  </a:cxn>
                  <a:cxn ang="0">
                    <a:pos x="49" y="50"/>
                  </a:cxn>
                  <a:cxn ang="0">
                    <a:pos x="37" y="60"/>
                  </a:cxn>
                  <a:cxn ang="0">
                    <a:pos x="23" y="64"/>
                  </a:cxn>
                  <a:cxn ang="0">
                    <a:pos x="7" y="64"/>
                  </a:cxn>
                  <a:cxn ang="0">
                    <a:pos x="41" y="28"/>
                  </a:cxn>
                  <a:cxn ang="0">
                    <a:pos x="0" y="62"/>
                  </a:cxn>
                  <a:cxn ang="0">
                    <a:pos x="2" y="41"/>
                  </a:cxn>
                </a:cxnLst>
                <a:rect l="0" t="0" r="r" b="b"/>
                <a:pathLst>
                  <a:path w="75" h="65">
                    <a:moveTo>
                      <a:pt x="2" y="41"/>
                    </a:moveTo>
                    <a:cubicBezTo>
                      <a:pt x="3" y="39"/>
                      <a:pt x="3" y="37"/>
                      <a:pt x="4" y="35"/>
                    </a:cubicBezTo>
                    <a:cubicBezTo>
                      <a:pt x="4" y="35"/>
                      <a:pt x="4" y="34"/>
                      <a:pt x="4" y="34"/>
                    </a:cubicBezTo>
                    <a:cubicBezTo>
                      <a:pt x="4" y="33"/>
                      <a:pt x="5" y="32"/>
                      <a:pt x="5" y="30"/>
                    </a:cubicBezTo>
                    <a:cubicBezTo>
                      <a:pt x="8" y="25"/>
                      <a:pt x="11" y="20"/>
                      <a:pt x="15" y="16"/>
                    </a:cubicBezTo>
                    <a:cubicBezTo>
                      <a:pt x="18" y="13"/>
                      <a:pt x="22" y="10"/>
                      <a:pt x="26" y="8"/>
                    </a:cubicBezTo>
                    <a:cubicBezTo>
                      <a:pt x="30" y="6"/>
                      <a:pt x="34" y="4"/>
                      <a:pt x="38" y="3"/>
                    </a:cubicBezTo>
                    <a:cubicBezTo>
                      <a:pt x="42" y="1"/>
                      <a:pt x="50" y="1"/>
                      <a:pt x="61" y="0"/>
                    </a:cubicBezTo>
                    <a:cubicBezTo>
                      <a:pt x="75" y="0"/>
                      <a:pt x="75" y="0"/>
                      <a:pt x="75" y="0"/>
                    </a:cubicBezTo>
                    <a:cubicBezTo>
                      <a:pt x="75" y="0"/>
                      <a:pt x="75" y="0"/>
                      <a:pt x="75" y="0"/>
                    </a:cubicBezTo>
                    <a:cubicBezTo>
                      <a:pt x="71" y="3"/>
                      <a:pt x="68" y="7"/>
                      <a:pt x="67" y="12"/>
                    </a:cubicBezTo>
                    <a:cubicBezTo>
                      <a:pt x="65" y="18"/>
                      <a:pt x="63" y="24"/>
                      <a:pt x="61" y="29"/>
                    </a:cubicBezTo>
                    <a:cubicBezTo>
                      <a:pt x="60" y="32"/>
                      <a:pt x="59" y="35"/>
                      <a:pt x="58" y="38"/>
                    </a:cubicBezTo>
                    <a:cubicBezTo>
                      <a:pt x="56" y="42"/>
                      <a:pt x="53" y="46"/>
                      <a:pt x="49" y="50"/>
                    </a:cubicBezTo>
                    <a:cubicBezTo>
                      <a:pt x="46" y="54"/>
                      <a:pt x="42" y="57"/>
                      <a:pt x="37" y="60"/>
                    </a:cubicBezTo>
                    <a:cubicBezTo>
                      <a:pt x="33" y="62"/>
                      <a:pt x="28" y="64"/>
                      <a:pt x="23" y="64"/>
                    </a:cubicBezTo>
                    <a:cubicBezTo>
                      <a:pt x="17" y="65"/>
                      <a:pt x="12" y="65"/>
                      <a:pt x="7" y="64"/>
                    </a:cubicBezTo>
                    <a:cubicBezTo>
                      <a:pt x="16" y="50"/>
                      <a:pt x="27" y="38"/>
                      <a:pt x="41" y="28"/>
                    </a:cubicBezTo>
                    <a:cubicBezTo>
                      <a:pt x="22" y="36"/>
                      <a:pt x="9" y="47"/>
                      <a:pt x="0" y="62"/>
                    </a:cubicBezTo>
                    <a:cubicBezTo>
                      <a:pt x="0" y="53"/>
                      <a:pt x="1" y="46"/>
                      <a:pt x="2" y="41"/>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18" name="Freeform 169"/>
              <p:cNvSpPr/>
              <p:nvPr/>
            </p:nvSpPr>
            <p:spPr bwMode="auto">
              <a:xfrm>
                <a:off x="6884987" y="563563"/>
                <a:ext cx="136525" cy="260350"/>
              </a:xfrm>
              <a:custGeom>
                <a:avLst/>
                <a:gdLst/>
                <a:ahLst/>
                <a:cxnLst>
                  <a:cxn ang="0">
                    <a:pos x="17" y="8"/>
                  </a:cxn>
                  <a:cxn ang="0">
                    <a:pos x="21" y="0"/>
                  </a:cxn>
                  <a:cxn ang="0">
                    <a:pos x="26" y="8"/>
                  </a:cxn>
                  <a:cxn ang="0">
                    <a:pos x="32" y="23"/>
                  </a:cxn>
                  <a:cxn ang="0">
                    <a:pos x="33" y="31"/>
                  </a:cxn>
                  <a:cxn ang="0">
                    <a:pos x="32" y="40"/>
                  </a:cxn>
                  <a:cxn ang="0">
                    <a:pos x="27" y="51"/>
                  </a:cxn>
                  <a:cxn ang="0">
                    <a:pos x="11" y="63"/>
                  </a:cxn>
                  <a:cxn ang="0">
                    <a:pos x="17" y="29"/>
                  </a:cxn>
                  <a:cxn ang="0">
                    <a:pos x="8" y="60"/>
                  </a:cxn>
                  <a:cxn ang="0">
                    <a:pos x="2" y="50"/>
                  </a:cxn>
                  <a:cxn ang="0">
                    <a:pos x="0" y="40"/>
                  </a:cxn>
                  <a:cxn ang="0">
                    <a:pos x="1" y="30"/>
                  </a:cxn>
                  <a:cxn ang="0">
                    <a:pos x="5" y="21"/>
                  </a:cxn>
                  <a:cxn ang="0">
                    <a:pos x="9" y="17"/>
                  </a:cxn>
                  <a:cxn ang="0">
                    <a:pos x="17" y="8"/>
                  </a:cxn>
                </a:cxnLst>
                <a:rect l="0" t="0" r="r" b="b"/>
                <a:pathLst>
                  <a:path w="33" h="63">
                    <a:moveTo>
                      <a:pt x="17" y="8"/>
                    </a:moveTo>
                    <a:cubicBezTo>
                      <a:pt x="19" y="6"/>
                      <a:pt x="21" y="4"/>
                      <a:pt x="21" y="0"/>
                    </a:cubicBezTo>
                    <a:cubicBezTo>
                      <a:pt x="26" y="8"/>
                      <a:pt x="26" y="8"/>
                      <a:pt x="26" y="8"/>
                    </a:cubicBezTo>
                    <a:cubicBezTo>
                      <a:pt x="29" y="15"/>
                      <a:pt x="31" y="20"/>
                      <a:pt x="32" y="23"/>
                    </a:cubicBezTo>
                    <a:cubicBezTo>
                      <a:pt x="32" y="25"/>
                      <a:pt x="33" y="28"/>
                      <a:pt x="33" y="31"/>
                    </a:cubicBezTo>
                    <a:cubicBezTo>
                      <a:pt x="33" y="34"/>
                      <a:pt x="33" y="37"/>
                      <a:pt x="32" y="40"/>
                    </a:cubicBezTo>
                    <a:cubicBezTo>
                      <a:pt x="31" y="44"/>
                      <a:pt x="29" y="48"/>
                      <a:pt x="27" y="51"/>
                    </a:cubicBezTo>
                    <a:cubicBezTo>
                      <a:pt x="24" y="55"/>
                      <a:pt x="19" y="59"/>
                      <a:pt x="11" y="63"/>
                    </a:cubicBezTo>
                    <a:cubicBezTo>
                      <a:pt x="17" y="54"/>
                      <a:pt x="19" y="42"/>
                      <a:pt x="17" y="29"/>
                    </a:cubicBezTo>
                    <a:cubicBezTo>
                      <a:pt x="15" y="40"/>
                      <a:pt x="12" y="50"/>
                      <a:pt x="8" y="60"/>
                    </a:cubicBezTo>
                    <a:cubicBezTo>
                      <a:pt x="5" y="57"/>
                      <a:pt x="3" y="54"/>
                      <a:pt x="2" y="50"/>
                    </a:cubicBezTo>
                    <a:cubicBezTo>
                      <a:pt x="1" y="47"/>
                      <a:pt x="0" y="44"/>
                      <a:pt x="0" y="40"/>
                    </a:cubicBezTo>
                    <a:cubicBezTo>
                      <a:pt x="0" y="37"/>
                      <a:pt x="0" y="34"/>
                      <a:pt x="1" y="30"/>
                    </a:cubicBezTo>
                    <a:cubicBezTo>
                      <a:pt x="2" y="27"/>
                      <a:pt x="4" y="24"/>
                      <a:pt x="5" y="21"/>
                    </a:cubicBezTo>
                    <a:cubicBezTo>
                      <a:pt x="6" y="20"/>
                      <a:pt x="8" y="18"/>
                      <a:pt x="9" y="17"/>
                    </a:cubicBezTo>
                    <a:cubicBezTo>
                      <a:pt x="11" y="14"/>
                      <a:pt x="14" y="11"/>
                      <a:pt x="17" y="8"/>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19" name="Freeform 170"/>
              <p:cNvSpPr/>
              <p:nvPr/>
            </p:nvSpPr>
            <p:spPr bwMode="auto">
              <a:xfrm>
                <a:off x="5818187" y="1608138"/>
                <a:ext cx="384175" cy="222250"/>
              </a:xfrm>
              <a:custGeom>
                <a:avLst/>
                <a:gdLst/>
                <a:ahLst/>
                <a:cxnLst>
                  <a:cxn ang="0">
                    <a:pos x="0" y="11"/>
                  </a:cxn>
                  <a:cxn ang="0">
                    <a:pos x="1" y="11"/>
                  </a:cxn>
                  <a:cxn ang="0">
                    <a:pos x="14" y="6"/>
                  </a:cxn>
                  <a:cxn ang="0">
                    <a:pos x="36" y="0"/>
                  </a:cxn>
                  <a:cxn ang="0">
                    <a:pos x="49" y="1"/>
                  </a:cxn>
                  <a:cxn ang="0">
                    <a:pos x="62" y="5"/>
                  </a:cxn>
                  <a:cxn ang="0">
                    <a:pos x="77" y="14"/>
                  </a:cxn>
                  <a:cxn ang="0">
                    <a:pos x="93" y="41"/>
                  </a:cxn>
                  <a:cxn ang="0">
                    <a:pos x="43" y="25"/>
                  </a:cxn>
                  <a:cxn ang="0">
                    <a:pos x="88" y="46"/>
                  </a:cxn>
                  <a:cxn ang="0">
                    <a:pos x="73" y="52"/>
                  </a:cxn>
                  <a:cxn ang="0">
                    <a:pos x="58" y="53"/>
                  </a:cxn>
                  <a:cxn ang="0">
                    <a:pos x="43" y="49"/>
                  </a:cxn>
                  <a:cxn ang="0">
                    <a:pos x="30" y="40"/>
                  </a:cxn>
                  <a:cxn ang="0">
                    <a:pos x="24" y="34"/>
                  </a:cxn>
                  <a:cxn ang="0">
                    <a:pos x="13" y="20"/>
                  </a:cxn>
                  <a:cxn ang="0">
                    <a:pos x="0" y="11"/>
                  </a:cxn>
                </a:cxnLst>
                <a:rect l="0" t="0" r="r" b="b"/>
                <a:pathLst>
                  <a:path w="93" h="54">
                    <a:moveTo>
                      <a:pt x="0" y="11"/>
                    </a:moveTo>
                    <a:cubicBezTo>
                      <a:pt x="0" y="11"/>
                      <a:pt x="0" y="11"/>
                      <a:pt x="1" y="11"/>
                    </a:cubicBezTo>
                    <a:cubicBezTo>
                      <a:pt x="14" y="6"/>
                      <a:pt x="14" y="6"/>
                      <a:pt x="14" y="6"/>
                    </a:cubicBezTo>
                    <a:cubicBezTo>
                      <a:pt x="24" y="3"/>
                      <a:pt x="31" y="1"/>
                      <a:pt x="36" y="0"/>
                    </a:cubicBezTo>
                    <a:cubicBezTo>
                      <a:pt x="40" y="0"/>
                      <a:pt x="44" y="0"/>
                      <a:pt x="49" y="1"/>
                    </a:cubicBezTo>
                    <a:cubicBezTo>
                      <a:pt x="54" y="1"/>
                      <a:pt x="58" y="3"/>
                      <a:pt x="62" y="5"/>
                    </a:cubicBezTo>
                    <a:cubicBezTo>
                      <a:pt x="68" y="7"/>
                      <a:pt x="72" y="10"/>
                      <a:pt x="77" y="14"/>
                    </a:cubicBezTo>
                    <a:cubicBezTo>
                      <a:pt x="82" y="20"/>
                      <a:pt x="88" y="29"/>
                      <a:pt x="93" y="41"/>
                    </a:cubicBezTo>
                    <a:cubicBezTo>
                      <a:pt x="80" y="31"/>
                      <a:pt x="63" y="25"/>
                      <a:pt x="43" y="25"/>
                    </a:cubicBezTo>
                    <a:cubicBezTo>
                      <a:pt x="59" y="30"/>
                      <a:pt x="74" y="37"/>
                      <a:pt x="88" y="46"/>
                    </a:cubicBezTo>
                    <a:cubicBezTo>
                      <a:pt x="83" y="49"/>
                      <a:pt x="78" y="51"/>
                      <a:pt x="73" y="52"/>
                    </a:cubicBezTo>
                    <a:cubicBezTo>
                      <a:pt x="68" y="53"/>
                      <a:pt x="63" y="54"/>
                      <a:pt x="58" y="53"/>
                    </a:cubicBezTo>
                    <a:cubicBezTo>
                      <a:pt x="53" y="52"/>
                      <a:pt x="48" y="51"/>
                      <a:pt x="43" y="49"/>
                    </a:cubicBezTo>
                    <a:cubicBezTo>
                      <a:pt x="38" y="46"/>
                      <a:pt x="34" y="43"/>
                      <a:pt x="30" y="40"/>
                    </a:cubicBezTo>
                    <a:cubicBezTo>
                      <a:pt x="28" y="38"/>
                      <a:pt x="26" y="36"/>
                      <a:pt x="24" y="34"/>
                    </a:cubicBezTo>
                    <a:cubicBezTo>
                      <a:pt x="20" y="29"/>
                      <a:pt x="16" y="25"/>
                      <a:pt x="13" y="20"/>
                    </a:cubicBezTo>
                    <a:cubicBezTo>
                      <a:pt x="10" y="16"/>
                      <a:pt x="6" y="13"/>
                      <a:pt x="0" y="11"/>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20" name="Freeform 171"/>
              <p:cNvSpPr/>
              <p:nvPr/>
            </p:nvSpPr>
            <p:spPr bwMode="auto">
              <a:xfrm>
                <a:off x="6305550" y="1255713"/>
                <a:ext cx="182563" cy="203200"/>
              </a:xfrm>
              <a:custGeom>
                <a:avLst/>
                <a:gdLst/>
                <a:ahLst/>
                <a:cxnLst>
                  <a:cxn ang="0">
                    <a:pos x="32" y="11"/>
                  </a:cxn>
                  <a:cxn ang="0">
                    <a:pos x="38" y="18"/>
                  </a:cxn>
                  <a:cxn ang="0">
                    <a:pos x="43" y="28"/>
                  </a:cxn>
                  <a:cxn ang="0">
                    <a:pos x="42" y="48"/>
                  </a:cxn>
                  <a:cxn ang="0">
                    <a:pos x="19" y="21"/>
                  </a:cxn>
                  <a:cxn ang="0">
                    <a:pos x="37" y="48"/>
                  </a:cxn>
                  <a:cxn ang="0">
                    <a:pos x="26" y="47"/>
                  </a:cxn>
                  <a:cxn ang="0">
                    <a:pos x="17" y="42"/>
                  </a:cxn>
                  <a:cxn ang="0">
                    <a:pos x="10" y="35"/>
                  </a:cxn>
                  <a:cxn ang="0">
                    <a:pos x="6" y="26"/>
                  </a:cxn>
                  <a:cxn ang="0">
                    <a:pos x="5" y="20"/>
                  </a:cxn>
                  <a:cxn ang="0">
                    <a:pos x="4" y="9"/>
                  </a:cxn>
                  <a:cxn ang="0">
                    <a:pos x="0" y="0"/>
                  </a:cxn>
                  <a:cxn ang="0">
                    <a:pos x="9" y="2"/>
                  </a:cxn>
                  <a:cxn ang="0">
                    <a:pos x="24" y="6"/>
                  </a:cxn>
                  <a:cxn ang="0">
                    <a:pos x="32" y="11"/>
                  </a:cxn>
                </a:cxnLst>
                <a:rect l="0" t="0" r="r" b="b"/>
                <a:pathLst>
                  <a:path w="44" h="49">
                    <a:moveTo>
                      <a:pt x="32" y="11"/>
                    </a:moveTo>
                    <a:cubicBezTo>
                      <a:pt x="34" y="13"/>
                      <a:pt x="36" y="15"/>
                      <a:pt x="38" y="18"/>
                    </a:cubicBezTo>
                    <a:cubicBezTo>
                      <a:pt x="40" y="21"/>
                      <a:pt x="42" y="24"/>
                      <a:pt x="43" y="28"/>
                    </a:cubicBezTo>
                    <a:cubicBezTo>
                      <a:pt x="44" y="33"/>
                      <a:pt x="44" y="39"/>
                      <a:pt x="42" y="48"/>
                    </a:cubicBezTo>
                    <a:cubicBezTo>
                      <a:pt x="38" y="38"/>
                      <a:pt x="31" y="29"/>
                      <a:pt x="19" y="21"/>
                    </a:cubicBezTo>
                    <a:cubicBezTo>
                      <a:pt x="27" y="30"/>
                      <a:pt x="33" y="39"/>
                      <a:pt x="37" y="48"/>
                    </a:cubicBezTo>
                    <a:cubicBezTo>
                      <a:pt x="34" y="49"/>
                      <a:pt x="30" y="48"/>
                      <a:pt x="26" y="47"/>
                    </a:cubicBezTo>
                    <a:cubicBezTo>
                      <a:pt x="23" y="46"/>
                      <a:pt x="20" y="44"/>
                      <a:pt x="17" y="42"/>
                    </a:cubicBezTo>
                    <a:cubicBezTo>
                      <a:pt x="15" y="40"/>
                      <a:pt x="12" y="38"/>
                      <a:pt x="10" y="35"/>
                    </a:cubicBezTo>
                    <a:cubicBezTo>
                      <a:pt x="9" y="32"/>
                      <a:pt x="7" y="29"/>
                      <a:pt x="6" y="26"/>
                    </a:cubicBezTo>
                    <a:cubicBezTo>
                      <a:pt x="6" y="24"/>
                      <a:pt x="5" y="22"/>
                      <a:pt x="5" y="20"/>
                    </a:cubicBezTo>
                    <a:cubicBezTo>
                      <a:pt x="5" y="16"/>
                      <a:pt x="4" y="12"/>
                      <a:pt x="4" y="9"/>
                    </a:cubicBezTo>
                    <a:cubicBezTo>
                      <a:pt x="4" y="5"/>
                      <a:pt x="2" y="3"/>
                      <a:pt x="0" y="0"/>
                    </a:cubicBezTo>
                    <a:cubicBezTo>
                      <a:pt x="9" y="2"/>
                      <a:pt x="9" y="2"/>
                      <a:pt x="9" y="2"/>
                    </a:cubicBezTo>
                    <a:cubicBezTo>
                      <a:pt x="17" y="3"/>
                      <a:pt x="22" y="5"/>
                      <a:pt x="24" y="6"/>
                    </a:cubicBezTo>
                    <a:cubicBezTo>
                      <a:pt x="27" y="7"/>
                      <a:pt x="29" y="9"/>
                      <a:pt x="32" y="11"/>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21" name="Freeform 172"/>
              <p:cNvSpPr/>
              <p:nvPr/>
            </p:nvSpPr>
            <p:spPr bwMode="auto">
              <a:xfrm>
                <a:off x="6380162" y="641351"/>
                <a:ext cx="223838" cy="244475"/>
              </a:xfrm>
              <a:custGeom>
                <a:avLst/>
                <a:gdLst/>
                <a:ahLst/>
                <a:cxnLst>
                  <a:cxn ang="0">
                    <a:pos x="52" y="34"/>
                  </a:cxn>
                  <a:cxn ang="0">
                    <a:pos x="51" y="58"/>
                  </a:cxn>
                  <a:cxn ang="0">
                    <a:pos x="24" y="26"/>
                  </a:cxn>
                  <a:cxn ang="0">
                    <a:pos x="46" y="58"/>
                  </a:cxn>
                  <a:cxn ang="0">
                    <a:pos x="32" y="57"/>
                  </a:cxn>
                  <a:cxn ang="0">
                    <a:pos x="22" y="51"/>
                  </a:cxn>
                  <a:cxn ang="0">
                    <a:pos x="13" y="42"/>
                  </a:cxn>
                  <a:cxn ang="0">
                    <a:pos x="8" y="31"/>
                  </a:cxn>
                  <a:cxn ang="0">
                    <a:pos x="7" y="24"/>
                  </a:cxn>
                  <a:cxn ang="0">
                    <a:pos x="5" y="11"/>
                  </a:cxn>
                  <a:cxn ang="0">
                    <a:pos x="0" y="0"/>
                  </a:cxn>
                  <a:cxn ang="0">
                    <a:pos x="1" y="0"/>
                  </a:cxn>
                  <a:cxn ang="0">
                    <a:pos x="12" y="3"/>
                  </a:cxn>
                  <a:cxn ang="0">
                    <a:pos x="30" y="8"/>
                  </a:cxn>
                  <a:cxn ang="0">
                    <a:pos x="39" y="13"/>
                  </a:cxn>
                  <a:cxn ang="0">
                    <a:pos x="47" y="21"/>
                  </a:cxn>
                  <a:cxn ang="0">
                    <a:pos x="52" y="34"/>
                  </a:cxn>
                </a:cxnLst>
                <a:rect l="0" t="0" r="r" b="b"/>
                <a:pathLst>
                  <a:path w="54" h="59">
                    <a:moveTo>
                      <a:pt x="52" y="34"/>
                    </a:moveTo>
                    <a:cubicBezTo>
                      <a:pt x="54" y="40"/>
                      <a:pt x="53" y="48"/>
                      <a:pt x="51" y="58"/>
                    </a:cubicBezTo>
                    <a:cubicBezTo>
                      <a:pt x="47" y="46"/>
                      <a:pt x="38" y="35"/>
                      <a:pt x="24" y="26"/>
                    </a:cubicBezTo>
                    <a:cubicBezTo>
                      <a:pt x="33" y="36"/>
                      <a:pt x="40" y="47"/>
                      <a:pt x="46" y="58"/>
                    </a:cubicBezTo>
                    <a:cubicBezTo>
                      <a:pt x="41" y="59"/>
                      <a:pt x="37" y="58"/>
                      <a:pt x="32" y="57"/>
                    </a:cubicBezTo>
                    <a:cubicBezTo>
                      <a:pt x="29" y="55"/>
                      <a:pt x="25" y="53"/>
                      <a:pt x="22" y="51"/>
                    </a:cubicBezTo>
                    <a:cubicBezTo>
                      <a:pt x="18" y="48"/>
                      <a:pt x="16" y="45"/>
                      <a:pt x="13" y="42"/>
                    </a:cubicBezTo>
                    <a:cubicBezTo>
                      <a:pt x="11" y="38"/>
                      <a:pt x="10" y="35"/>
                      <a:pt x="8" y="31"/>
                    </a:cubicBezTo>
                    <a:cubicBezTo>
                      <a:pt x="8" y="29"/>
                      <a:pt x="7" y="27"/>
                      <a:pt x="7" y="24"/>
                    </a:cubicBezTo>
                    <a:cubicBezTo>
                      <a:pt x="6" y="20"/>
                      <a:pt x="6" y="15"/>
                      <a:pt x="5" y="11"/>
                    </a:cubicBezTo>
                    <a:cubicBezTo>
                      <a:pt x="5" y="7"/>
                      <a:pt x="4" y="3"/>
                      <a:pt x="0" y="0"/>
                    </a:cubicBezTo>
                    <a:cubicBezTo>
                      <a:pt x="1" y="0"/>
                      <a:pt x="1" y="0"/>
                      <a:pt x="1" y="0"/>
                    </a:cubicBezTo>
                    <a:cubicBezTo>
                      <a:pt x="12" y="3"/>
                      <a:pt x="12" y="3"/>
                      <a:pt x="12" y="3"/>
                    </a:cubicBezTo>
                    <a:cubicBezTo>
                      <a:pt x="21" y="4"/>
                      <a:pt x="27" y="6"/>
                      <a:pt x="30" y="8"/>
                    </a:cubicBezTo>
                    <a:cubicBezTo>
                      <a:pt x="33" y="9"/>
                      <a:pt x="36" y="11"/>
                      <a:pt x="39" y="13"/>
                    </a:cubicBezTo>
                    <a:cubicBezTo>
                      <a:pt x="42" y="16"/>
                      <a:pt x="44" y="18"/>
                      <a:pt x="47" y="21"/>
                    </a:cubicBezTo>
                    <a:cubicBezTo>
                      <a:pt x="49" y="25"/>
                      <a:pt x="51" y="29"/>
                      <a:pt x="52" y="34"/>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22" name="Freeform 173"/>
              <p:cNvSpPr/>
              <p:nvPr/>
            </p:nvSpPr>
            <p:spPr bwMode="auto">
              <a:xfrm>
                <a:off x="6950075" y="1022351"/>
                <a:ext cx="141288" cy="257175"/>
              </a:xfrm>
              <a:custGeom>
                <a:avLst/>
                <a:gdLst/>
                <a:ahLst/>
                <a:cxnLst>
                  <a:cxn ang="0">
                    <a:pos x="2" y="30"/>
                  </a:cxn>
                  <a:cxn ang="0">
                    <a:pos x="6" y="21"/>
                  </a:cxn>
                  <a:cxn ang="0">
                    <a:pos x="10" y="16"/>
                  </a:cxn>
                  <a:cxn ang="0">
                    <a:pos x="18" y="8"/>
                  </a:cxn>
                  <a:cxn ang="0">
                    <a:pos x="22" y="0"/>
                  </a:cxn>
                  <a:cxn ang="0">
                    <a:pos x="26" y="8"/>
                  </a:cxn>
                  <a:cxn ang="0">
                    <a:pos x="33" y="22"/>
                  </a:cxn>
                  <a:cxn ang="0">
                    <a:pos x="34" y="31"/>
                  </a:cxn>
                  <a:cxn ang="0">
                    <a:pos x="33" y="40"/>
                  </a:cxn>
                  <a:cxn ang="0">
                    <a:pos x="28" y="50"/>
                  </a:cxn>
                  <a:cxn ang="0">
                    <a:pos x="12" y="62"/>
                  </a:cxn>
                  <a:cxn ang="0">
                    <a:pos x="18" y="28"/>
                  </a:cxn>
                  <a:cxn ang="0">
                    <a:pos x="8" y="59"/>
                  </a:cxn>
                  <a:cxn ang="0">
                    <a:pos x="3" y="50"/>
                  </a:cxn>
                  <a:cxn ang="0">
                    <a:pos x="1" y="40"/>
                  </a:cxn>
                  <a:cxn ang="0">
                    <a:pos x="2" y="30"/>
                  </a:cxn>
                </a:cxnLst>
                <a:rect l="0" t="0" r="r" b="b"/>
                <a:pathLst>
                  <a:path w="34" h="62">
                    <a:moveTo>
                      <a:pt x="2" y="30"/>
                    </a:moveTo>
                    <a:cubicBezTo>
                      <a:pt x="3" y="27"/>
                      <a:pt x="4" y="24"/>
                      <a:pt x="6" y="21"/>
                    </a:cubicBezTo>
                    <a:cubicBezTo>
                      <a:pt x="7" y="19"/>
                      <a:pt x="8" y="18"/>
                      <a:pt x="10" y="16"/>
                    </a:cubicBezTo>
                    <a:cubicBezTo>
                      <a:pt x="12" y="14"/>
                      <a:pt x="15" y="11"/>
                      <a:pt x="18" y="8"/>
                    </a:cubicBezTo>
                    <a:cubicBezTo>
                      <a:pt x="20" y="6"/>
                      <a:pt x="22" y="3"/>
                      <a:pt x="22" y="0"/>
                    </a:cubicBezTo>
                    <a:cubicBezTo>
                      <a:pt x="26" y="8"/>
                      <a:pt x="26" y="8"/>
                      <a:pt x="26" y="8"/>
                    </a:cubicBezTo>
                    <a:cubicBezTo>
                      <a:pt x="30" y="15"/>
                      <a:pt x="32" y="19"/>
                      <a:pt x="33" y="22"/>
                    </a:cubicBezTo>
                    <a:cubicBezTo>
                      <a:pt x="33" y="25"/>
                      <a:pt x="34" y="28"/>
                      <a:pt x="34" y="31"/>
                    </a:cubicBezTo>
                    <a:cubicBezTo>
                      <a:pt x="34" y="34"/>
                      <a:pt x="34" y="37"/>
                      <a:pt x="33" y="40"/>
                    </a:cubicBezTo>
                    <a:cubicBezTo>
                      <a:pt x="32" y="44"/>
                      <a:pt x="30" y="47"/>
                      <a:pt x="28" y="50"/>
                    </a:cubicBezTo>
                    <a:cubicBezTo>
                      <a:pt x="25" y="54"/>
                      <a:pt x="20" y="59"/>
                      <a:pt x="12" y="62"/>
                    </a:cubicBezTo>
                    <a:cubicBezTo>
                      <a:pt x="17" y="53"/>
                      <a:pt x="19" y="42"/>
                      <a:pt x="18" y="28"/>
                    </a:cubicBezTo>
                    <a:cubicBezTo>
                      <a:pt x="16" y="39"/>
                      <a:pt x="13" y="50"/>
                      <a:pt x="8" y="59"/>
                    </a:cubicBezTo>
                    <a:cubicBezTo>
                      <a:pt x="6" y="57"/>
                      <a:pt x="4" y="53"/>
                      <a:pt x="3" y="50"/>
                    </a:cubicBezTo>
                    <a:cubicBezTo>
                      <a:pt x="2" y="47"/>
                      <a:pt x="1" y="43"/>
                      <a:pt x="1" y="40"/>
                    </a:cubicBezTo>
                    <a:cubicBezTo>
                      <a:pt x="0" y="36"/>
                      <a:pt x="1" y="33"/>
                      <a:pt x="2" y="30"/>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23" name="Freeform 174"/>
              <p:cNvSpPr/>
              <p:nvPr/>
            </p:nvSpPr>
            <p:spPr bwMode="auto">
              <a:xfrm>
                <a:off x="6454775" y="1963738"/>
                <a:ext cx="98425" cy="153988"/>
              </a:xfrm>
              <a:custGeom>
                <a:avLst/>
                <a:gdLst/>
                <a:ahLst/>
                <a:cxnLst>
                  <a:cxn ang="0">
                    <a:pos x="3" y="1"/>
                  </a:cxn>
                  <a:cxn ang="0">
                    <a:pos x="3" y="0"/>
                  </a:cxn>
                  <a:cxn ang="0">
                    <a:pos x="7" y="5"/>
                  </a:cxn>
                  <a:cxn ang="0">
                    <a:pos x="13" y="9"/>
                  </a:cxn>
                  <a:cxn ang="0">
                    <a:pos x="17" y="11"/>
                  </a:cxn>
                  <a:cxn ang="0">
                    <a:pos x="21" y="16"/>
                  </a:cxn>
                  <a:cxn ang="0">
                    <a:pos x="23" y="22"/>
                  </a:cxn>
                  <a:cxn ang="0">
                    <a:pos x="24" y="28"/>
                  </a:cxn>
                  <a:cxn ang="0">
                    <a:pos x="22" y="35"/>
                  </a:cxn>
                  <a:cxn ang="0">
                    <a:pos x="11" y="18"/>
                  </a:cxn>
                  <a:cxn ang="0">
                    <a:pos x="20" y="37"/>
                  </a:cxn>
                  <a:cxn ang="0">
                    <a:pos x="8" y="32"/>
                  </a:cxn>
                  <a:cxn ang="0">
                    <a:pos x="4" y="27"/>
                  </a:cxn>
                  <a:cxn ang="0">
                    <a:pos x="1" y="21"/>
                  </a:cxn>
                  <a:cxn ang="0">
                    <a:pos x="0" y="16"/>
                  </a:cxn>
                  <a:cxn ang="0">
                    <a:pos x="2" y="6"/>
                  </a:cxn>
                  <a:cxn ang="0">
                    <a:pos x="3" y="1"/>
                  </a:cxn>
                </a:cxnLst>
                <a:rect l="0" t="0" r="r" b="b"/>
                <a:pathLst>
                  <a:path w="24" h="37">
                    <a:moveTo>
                      <a:pt x="3" y="1"/>
                    </a:moveTo>
                    <a:cubicBezTo>
                      <a:pt x="3" y="0"/>
                      <a:pt x="3" y="0"/>
                      <a:pt x="3" y="0"/>
                    </a:cubicBezTo>
                    <a:cubicBezTo>
                      <a:pt x="4" y="3"/>
                      <a:pt x="5" y="4"/>
                      <a:pt x="7" y="5"/>
                    </a:cubicBezTo>
                    <a:cubicBezTo>
                      <a:pt x="9" y="7"/>
                      <a:pt x="11" y="8"/>
                      <a:pt x="13" y="9"/>
                    </a:cubicBezTo>
                    <a:cubicBezTo>
                      <a:pt x="14" y="10"/>
                      <a:pt x="16" y="11"/>
                      <a:pt x="17" y="11"/>
                    </a:cubicBezTo>
                    <a:cubicBezTo>
                      <a:pt x="18" y="13"/>
                      <a:pt x="19" y="14"/>
                      <a:pt x="21" y="16"/>
                    </a:cubicBezTo>
                    <a:cubicBezTo>
                      <a:pt x="22" y="18"/>
                      <a:pt x="23" y="20"/>
                      <a:pt x="23" y="22"/>
                    </a:cubicBezTo>
                    <a:cubicBezTo>
                      <a:pt x="24" y="24"/>
                      <a:pt x="24" y="26"/>
                      <a:pt x="24" y="28"/>
                    </a:cubicBezTo>
                    <a:cubicBezTo>
                      <a:pt x="24" y="31"/>
                      <a:pt x="23" y="33"/>
                      <a:pt x="22" y="35"/>
                    </a:cubicBezTo>
                    <a:cubicBezTo>
                      <a:pt x="17" y="30"/>
                      <a:pt x="14" y="24"/>
                      <a:pt x="11" y="18"/>
                    </a:cubicBezTo>
                    <a:cubicBezTo>
                      <a:pt x="12" y="26"/>
                      <a:pt x="15" y="32"/>
                      <a:pt x="20" y="37"/>
                    </a:cubicBezTo>
                    <a:cubicBezTo>
                      <a:pt x="15" y="36"/>
                      <a:pt x="11" y="34"/>
                      <a:pt x="8" y="32"/>
                    </a:cubicBezTo>
                    <a:cubicBezTo>
                      <a:pt x="7" y="31"/>
                      <a:pt x="5" y="29"/>
                      <a:pt x="4" y="27"/>
                    </a:cubicBezTo>
                    <a:cubicBezTo>
                      <a:pt x="3" y="25"/>
                      <a:pt x="2" y="23"/>
                      <a:pt x="1" y="21"/>
                    </a:cubicBezTo>
                    <a:cubicBezTo>
                      <a:pt x="1" y="20"/>
                      <a:pt x="1" y="18"/>
                      <a:pt x="0" y="16"/>
                    </a:cubicBezTo>
                    <a:cubicBezTo>
                      <a:pt x="0" y="14"/>
                      <a:pt x="1" y="11"/>
                      <a:pt x="2" y="6"/>
                    </a:cubicBezTo>
                    <a:lnTo>
                      <a:pt x="3" y="1"/>
                    </a:lnTo>
                    <a:close/>
                  </a:path>
                </a:pathLst>
              </a:custGeom>
              <a:grpFill/>
              <a:ln w="9525">
                <a:noFill/>
                <a:round/>
              </a:ln>
            </p:spPr>
            <p:txBody>
              <a:bodyPr vert="horz" wrap="square" lIns="121920" tIns="60960" rIns="121920" bIns="60960" numCol="1" anchor="t" anchorCtr="0" compatLnSpc="1"/>
              <a:lstStyle/>
              <a:p>
                <a:endParaRPr lang="en-US" sz="2400"/>
              </a:p>
            </p:txBody>
          </p:sp>
          <p:sp>
            <p:nvSpPr>
              <p:cNvPr id="224" name="Freeform 175"/>
              <p:cNvSpPr/>
              <p:nvPr/>
            </p:nvSpPr>
            <p:spPr bwMode="auto">
              <a:xfrm>
                <a:off x="6694487" y="1616076"/>
                <a:ext cx="115888" cy="214313"/>
              </a:xfrm>
              <a:custGeom>
                <a:avLst/>
                <a:gdLst/>
                <a:ahLst/>
                <a:cxnLst>
                  <a:cxn ang="0">
                    <a:pos x="5" y="0"/>
                  </a:cxn>
                  <a:cxn ang="0">
                    <a:pos x="5" y="0"/>
                  </a:cxn>
                  <a:cxn ang="0">
                    <a:pos x="11" y="5"/>
                  </a:cxn>
                  <a:cxn ang="0">
                    <a:pos x="21" y="14"/>
                  </a:cxn>
                  <a:cxn ang="0">
                    <a:pos x="25" y="20"/>
                  </a:cxn>
                  <a:cxn ang="0">
                    <a:pos x="28" y="27"/>
                  </a:cxn>
                  <a:cxn ang="0">
                    <a:pos x="28" y="37"/>
                  </a:cxn>
                  <a:cxn ang="0">
                    <a:pos x="20" y="52"/>
                  </a:cxn>
                  <a:cxn ang="0">
                    <a:pos x="12" y="24"/>
                  </a:cxn>
                  <a:cxn ang="0">
                    <a:pos x="16" y="51"/>
                  </a:cxn>
                  <a:cxn ang="0">
                    <a:pos x="8" y="46"/>
                  </a:cxn>
                  <a:cxn ang="0">
                    <a:pos x="3" y="39"/>
                  </a:cxn>
                  <a:cxn ang="0">
                    <a:pos x="0" y="31"/>
                  </a:cxn>
                  <a:cxn ang="0">
                    <a:pos x="0" y="22"/>
                  </a:cxn>
                  <a:cxn ang="0">
                    <a:pos x="1" y="17"/>
                  </a:cxn>
                  <a:cxn ang="0">
                    <a:pos x="5" y="8"/>
                  </a:cxn>
                  <a:cxn ang="0">
                    <a:pos x="5" y="0"/>
                  </a:cxn>
                </a:cxnLst>
                <a:rect l="0" t="0" r="r" b="b"/>
                <a:pathLst>
                  <a:path w="28" h="52">
                    <a:moveTo>
                      <a:pt x="5" y="0"/>
                    </a:moveTo>
                    <a:cubicBezTo>
                      <a:pt x="5" y="0"/>
                      <a:pt x="5" y="0"/>
                      <a:pt x="5" y="0"/>
                    </a:cubicBezTo>
                    <a:cubicBezTo>
                      <a:pt x="11" y="5"/>
                      <a:pt x="11" y="5"/>
                      <a:pt x="11" y="5"/>
                    </a:cubicBezTo>
                    <a:cubicBezTo>
                      <a:pt x="16" y="9"/>
                      <a:pt x="20" y="11"/>
                      <a:pt x="21" y="14"/>
                    </a:cubicBezTo>
                    <a:cubicBezTo>
                      <a:pt x="23" y="16"/>
                      <a:pt x="24" y="18"/>
                      <a:pt x="25" y="20"/>
                    </a:cubicBezTo>
                    <a:cubicBezTo>
                      <a:pt x="27" y="22"/>
                      <a:pt x="28" y="25"/>
                      <a:pt x="28" y="27"/>
                    </a:cubicBezTo>
                    <a:cubicBezTo>
                      <a:pt x="28" y="31"/>
                      <a:pt x="28" y="34"/>
                      <a:pt x="28" y="37"/>
                    </a:cubicBezTo>
                    <a:cubicBezTo>
                      <a:pt x="27" y="41"/>
                      <a:pt x="25" y="46"/>
                      <a:pt x="20" y="52"/>
                    </a:cubicBezTo>
                    <a:cubicBezTo>
                      <a:pt x="21" y="43"/>
                      <a:pt x="18" y="33"/>
                      <a:pt x="12" y="24"/>
                    </a:cubicBezTo>
                    <a:cubicBezTo>
                      <a:pt x="15" y="33"/>
                      <a:pt x="16" y="42"/>
                      <a:pt x="16" y="51"/>
                    </a:cubicBezTo>
                    <a:cubicBezTo>
                      <a:pt x="13" y="50"/>
                      <a:pt x="10" y="48"/>
                      <a:pt x="8" y="46"/>
                    </a:cubicBezTo>
                    <a:cubicBezTo>
                      <a:pt x="6" y="44"/>
                      <a:pt x="4" y="41"/>
                      <a:pt x="3" y="39"/>
                    </a:cubicBezTo>
                    <a:cubicBezTo>
                      <a:pt x="2" y="36"/>
                      <a:pt x="1" y="34"/>
                      <a:pt x="0" y="31"/>
                    </a:cubicBezTo>
                    <a:cubicBezTo>
                      <a:pt x="0" y="28"/>
                      <a:pt x="0" y="25"/>
                      <a:pt x="0" y="22"/>
                    </a:cubicBezTo>
                    <a:cubicBezTo>
                      <a:pt x="1" y="20"/>
                      <a:pt x="1" y="19"/>
                      <a:pt x="1" y="17"/>
                    </a:cubicBezTo>
                    <a:cubicBezTo>
                      <a:pt x="2" y="14"/>
                      <a:pt x="4" y="11"/>
                      <a:pt x="5" y="8"/>
                    </a:cubicBezTo>
                    <a:cubicBezTo>
                      <a:pt x="6" y="6"/>
                      <a:pt x="6" y="3"/>
                      <a:pt x="5" y="0"/>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25" name="Freeform 176"/>
              <p:cNvSpPr/>
              <p:nvPr/>
            </p:nvSpPr>
            <p:spPr bwMode="auto">
              <a:xfrm>
                <a:off x="7537450" y="512763"/>
                <a:ext cx="228600" cy="257175"/>
              </a:xfrm>
              <a:custGeom>
                <a:avLst/>
                <a:gdLst/>
                <a:ahLst/>
                <a:cxnLst>
                  <a:cxn ang="0">
                    <a:pos x="55" y="0"/>
                  </a:cxn>
                  <a:cxn ang="0">
                    <a:pos x="50" y="11"/>
                  </a:cxn>
                  <a:cxn ang="0">
                    <a:pos x="48" y="26"/>
                  </a:cxn>
                  <a:cxn ang="0">
                    <a:pos x="47" y="33"/>
                  </a:cxn>
                  <a:cxn ang="0">
                    <a:pos x="42" y="44"/>
                  </a:cxn>
                  <a:cxn ang="0">
                    <a:pos x="33" y="53"/>
                  </a:cxn>
                  <a:cxn ang="0">
                    <a:pos x="22" y="59"/>
                  </a:cxn>
                  <a:cxn ang="0">
                    <a:pos x="8" y="61"/>
                  </a:cxn>
                  <a:cxn ang="0">
                    <a:pos x="30" y="28"/>
                  </a:cxn>
                  <a:cxn ang="0">
                    <a:pos x="3" y="61"/>
                  </a:cxn>
                  <a:cxn ang="0">
                    <a:pos x="1" y="36"/>
                  </a:cxn>
                  <a:cxn ang="0">
                    <a:pos x="7" y="23"/>
                  </a:cxn>
                  <a:cxn ang="0">
                    <a:pos x="15" y="15"/>
                  </a:cxn>
                  <a:cxn ang="0">
                    <a:pos x="24" y="9"/>
                  </a:cxn>
                  <a:cxn ang="0">
                    <a:pos x="42" y="3"/>
                  </a:cxn>
                  <a:cxn ang="0">
                    <a:pos x="54" y="0"/>
                  </a:cxn>
                  <a:cxn ang="0">
                    <a:pos x="55" y="0"/>
                  </a:cxn>
                </a:cxnLst>
                <a:rect l="0" t="0" r="r" b="b"/>
                <a:pathLst>
                  <a:path w="55" h="62">
                    <a:moveTo>
                      <a:pt x="55" y="0"/>
                    </a:moveTo>
                    <a:cubicBezTo>
                      <a:pt x="51" y="4"/>
                      <a:pt x="49" y="8"/>
                      <a:pt x="50" y="11"/>
                    </a:cubicBezTo>
                    <a:cubicBezTo>
                      <a:pt x="49" y="16"/>
                      <a:pt x="48" y="21"/>
                      <a:pt x="48" y="26"/>
                    </a:cubicBezTo>
                    <a:cubicBezTo>
                      <a:pt x="48" y="28"/>
                      <a:pt x="47" y="30"/>
                      <a:pt x="47" y="33"/>
                    </a:cubicBezTo>
                    <a:cubicBezTo>
                      <a:pt x="46" y="37"/>
                      <a:pt x="44" y="40"/>
                      <a:pt x="42" y="44"/>
                    </a:cubicBezTo>
                    <a:cubicBezTo>
                      <a:pt x="39" y="48"/>
                      <a:pt x="36" y="51"/>
                      <a:pt x="33" y="53"/>
                    </a:cubicBezTo>
                    <a:cubicBezTo>
                      <a:pt x="30" y="56"/>
                      <a:pt x="26" y="58"/>
                      <a:pt x="22" y="59"/>
                    </a:cubicBezTo>
                    <a:cubicBezTo>
                      <a:pt x="18" y="61"/>
                      <a:pt x="13" y="62"/>
                      <a:pt x="8" y="61"/>
                    </a:cubicBezTo>
                    <a:cubicBezTo>
                      <a:pt x="14" y="50"/>
                      <a:pt x="21" y="38"/>
                      <a:pt x="30" y="28"/>
                    </a:cubicBezTo>
                    <a:cubicBezTo>
                      <a:pt x="16" y="37"/>
                      <a:pt x="7" y="48"/>
                      <a:pt x="3" y="61"/>
                    </a:cubicBezTo>
                    <a:cubicBezTo>
                      <a:pt x="0" y="51"/>
                      <a:pt x="0" y="42"/>
                      <a:pt x="1" y="36"/>
                    </a:cubicBezTo>
                    <a:cubicBezTo>
                      <a:pt x="2" y="31"/>
                      <a:pt x="4" y="27"/>
                      <a:pt x="7" y="23"/>
                    </a:cubicBezTo>
                    <a:cubicBezTo>
                      <a:pt x="9" y="20"/>
                      <a:pt x="12" y="17"/>
                      <a:pt x="15" y="15"/>
                    </a:cubicBezTo>
                    <a:cubicBezTo>
                      <a:pt x="18" y="13"/>
                      <a:pt x="21" y="11"/>
                      <a:pt x="24" y="9"/>
                    </a:cubicBezTo>
                    <a:cubicBezTo>
                      <a:pt x="27" y="7"/>
                      <a:pt x="33" y="5"/>
                      <a:pt x="42" y="3"/>
                    </a:cubicBezTo>
                    <a:cubicBezTo>
                      <a:pt x="54" y="0"/>
                      <a:pt x="54" y="0"/>
                      <a:pt x="54" y="0"/>
                    </a:cubicBezTo>
                    <a:cubicBezTo>
                      <a:pt x="54" y="0"/>
                      <a:pt x="54" y="0"/>
                      <a:pt x="55" y="0"/>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26" name="Freeform 177"/>
              <p:cNvSpPr/>
              <p:nvPr/>
            </p:nvSpPr>
            <p:spPr bwMode="auto">
              <a:xfrm>
                <a:off x="7508875" y="1006476"/>
                <a:ext cx="87313" cy="149225"/>
              </a:xfrm>
              <a:custGeom>
                <a:avLst/>
                <a:gdLst/>
                <a:ahLst/>
                <a:cxnLst>
                  <a:cxn ang="0">
                    <a:pos x="4" y="0"/>
                  </a:cxn>
                  <a:cxn ang="0">
                    <a:pos x="7" y="5"/>
                  </a:cxn>
                  <a:cxn ang="0">
                    <a:pos x="13" y="9"/>
                  </a:cxn>
                  <a:cxn ang="0">
                    <a:pos x="15" y="11"/>
                  </a:cxn>
                  <a:cxn ang="0">
                    <a:pos x="19" y="16"/>
                  </a:cxn>
                  <a:cxn ang="0">
                    <a:pos x="21" y="22"/>
                  </a:cxn>
                  <a:cxn ang="0">
                    <a:pos x="21" y="28"/>
                  </a:cxn>
                  <a:cxn ang="0">
                    <a:pos x="18" y="34"/>
                  </a:cxn>
                  <a:cxn ang="0">
                    <a:pos x="9" y="17"/>
                  </a:cxn>
                  <a:cxn ang="0">
                    <a:pos x="17" y="36"/>
                  </a:cxn>
                  <a:cxn ang="0">
                    <a:pos x="6" y="31"/>
                  </a:cxn>
                  <a:cxn ang="0">
                    <a:pos x="2" y="26"/>
                  </a:cxn>
                  <a:cxn ang="0">
                    <a:pos x="0" y="20"/>
                  </a:cxn>
                  <a:cxn ang="0">
                    <a:pos x="0" y="15"/>
                  </a:cxn>
                  <a:cxn ang="0">
                    <a:pos x="2" y="6"/>
                  </a:cxn>
                  <a:cxn ang="0">
                    <a:pos x="4" y="0"/>
                  </a:cxn>
                </a:cxnLst>
                <a:rect l="0" t="0" r="r" b="b"/>
                <a:pathLst>
                  <a:path w="21" h="36">
                    <a:moveTo>
                      <a:pt x="4" y="0"/>
                    </a:moveTo>
                    <a:cubicBezTo>
                      <a:pt x="4" y="2"/>
                      <a:pt x="6" y="4"/>
                      <a:pt x="7" y="5"/>
                    </a:cubicBezTo>
                    <a:cubicBezTo>
                      <a:pt x="9" y="6"/>
                      <a:pt x="11" y="8"/>
                      <a:pt x="13" y="9"/>
                    </a:cubicBezTo>
                    <a:cubicBezTo>
                      <a:pt x="14" y="10"/>
                      <a:pt x="15" y="10"/>
                      <a:pt x="15" y="11"/>
                    </a:cubicBezTo>
                    <a:cubicBezTo>
                      <a:pt x="17" y="13"/>
                      <a:pt x="18" y="14"/>
                      <a:pt x="19" y="16"/>
                    </a:cubicBezTo>
                    <a:cubicBezTo>
                      <a:pt x="20" y="18"/>
                      <a:pt x="21" y="20"/>
                      <a:pt x="21" y="22"/>
                    </a:cubicBezTo>
                    <a:cubicBezTo>
                      <a:pt x="21" y="24"/>
                      <a:pt x="21" y="26"/>
                      <a:pt x="21" y="28"/>
                    </a:cubicBezTo>
                    <a:cubicBezTo>
                      <a:pt x="20" y="30"/>
                      <a:pt x="20" y="32"/>
                      <a:pt x="18" y="34"/>
                    </a:cubicBezTo>
                    <a:cubicBezTo>
                      <a:pt x="15" y="29"/>
                      <a:pt x="12" y="23"/>
                      <a:pt x="9" y="17"/>
                    </a:cubicBezTo>
                    <a:cubicBezTo>
                      <a:pt x="10" y="25"/>
                      <a:pt x="12" y="32"/>
                      <a:pt x="17" y="36"/>
                    </a:cubicBezTo>
                    <a:cubicBezTo>
                      <a:pt x="12" y="35"/>
                      <a:pt x="8" y="33"/>
                      <a:pt x="6" y="31"/>
                    </a:cubicBezTo>
                    <a:cubicBezTo>
                      <a:pt x="4" y="29"/>
                      <a:pt x="3" y="28"/>
                      <a:pt x="2" y="26"/>
                    </a:cubicBezTo>
                    <a:cubicBezTo>
                      <a:pt x="1" y="24"/>
                      <a:pt x="1" y="22"/>
                      <a:pt x="0" y="20"/>
                    </a:cubicBezTo>
                    <a:cubicBezTo>
                      <a:pt x="0" y="18"/>
                      <a:pt x="0" y="17"/>
                      <a:pt x="0" y="15"/>
                    </a:cubicBezTo>
                    <a:cubicBezTo>
                      <a:pt x="0" y="13"/>
                      <a:pt x="1" y="10"/>
                      <a:pt x="2" y="6"/>
                    </a:cubicBezTo>
                    <a:cubicBezTo>
                      <a:pt x="4" y="0"/>
                      <a:pt x="4" y="0"/>
                      <a:pt x="4" y="0"/>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27" name="Freeform 178"/>
              <p:cNvSpPr/>
              <p:nvPr/>
            </p:nvSpPr>
            <p:spPr bwMode="auto">
              <a:xfrm>
                <a:off x="7923212" y="1433513"/>
                <a:ext cx="168275" cy="236538"/>
              </a:xfrm>
              <a:custGeom>
                <a:avLst/>
                <a:gdLst/>
                <a:ahLst/>
                <a:cxnLst>
                  <a:cxn ang="0">
                    <a:pos x="9" y="17"/>
                  </a:cxn>
                  <a:cxn ang="0">
                    <a:pos x="16" y="11"/>
                  </a:cxn>
                  <a:cxn ang="0">
                    <a:pos x="31" y="3"/>
                  </a:cxn>
                  <a:cxn ang="0">
                    <a:pos x="41" y="0"/>
                  </a:cxn>
                  <a:cxn ang="0">
                    <a:pos x="41" y="0"/>
                  </a:cxn>
                  <a:cxn ang="0">
                    <a:pos x="38" y="10"/>
                  </a:cxn>
                  <a:cxn ang="0">
                    <a:pos x="39" y="22"/>
                  </a:cxn>
                  <a:cxn ang="0">
                    <a:pos x="38" y="28"/>
                  </a:cxn>
                  <a:cxn ang="0">
                    <a:pos x="35" y="38"/>
                  </a:cxn>
                  <a:cxn ang="0">
                    <a:pos x="29" y="47"/>
                  </a:cxn>
                  <a:cxn ang="0">
                    <a:pos x="21" y="54"/>
                  </a:cxn>
                  <a:cxn ang="0">
                    <a:pos x="9" y="57"/>
                  </a:cxn>
                  <a:cxn ang="0">
                    <a:pos x="24" y="26"/>
                  </a:cxn>
                  <a:cxn ang="0">
                    <a:pos x="4" y="57"/>
                  </a:cxn>
                  <a:cxn ang="0">
                    <a:pos x="0" y="36"/>
                  </a:cxn>
                  <a:cxn ang="0">
                    <a:pos x="3" y="25"/>
                  </a:cxn>
                  <a:cxn ang="0">
                    <a:pos x="9" y="17"/>
                  </a:cxn>
                </a:cxnLst>
                <a:rect l="0" t="0" r="r" b="b"/>
                <a:pathLst>
                  <a:path w="41" h="57">
                    <a:moveTo>
                      <a:pt x="9" y="17"/>
                    </a:moveTo>
                    <a:cubicBezTo>
                      <a:pt x="11" y="14"/>
                      <a:pt x="14" y="12"/>
                      <a:pt x="16" y="11"/>
                    </a:cubicBezTo>
                    <a:cubicBezTo>
                      <a:pt x="19" y="9"/>
                      <a:pt x="24" y="6"/>
                      <a:pt x="31" y="3"/>
                    </a:cubicBezTo>
                    <a:cubicBezTo>
                      <a:pt x="41" y="0"/>
                      <a:pt x="41" y="0"/>
                      <a:pt x="41" y="0"/>
                    </a:cubicBezTo>
                    <a:cubicBezTo>
                      <a:pt x="41" y="0"/>
                      <a:pt x="41" y="0"/>
                      <a:pt x="41" y="0"/>
                    </a:cubicBezTo>
                    <a:cubicBezTo>
                      <a:pt x="38" y="3"/>
                      <a:pt x="38" y="6"/>
                      <a:pt x="38" y="10"/>
                    </a:cubicBezTo>
                    <a:cubicBezTo>
                      <a:pt x="38" y="14"/>
                      <a:pt x="38" y="18"/>
                      <a:pt x="39" y="22"/>
                    </a:cubicBezTo>
                    <a:cubicBezTo>
                      <a:pt x="39" y="24"/>
                      <a:pt x="38" y="26"/>
                      <a:pt x="38" y="28"/>
                    </a:cubicBezTo>
                    <a:cubicBezTo>
                      <a:pt x="38" y="31"/>
                      <a:pt x="37" y="35"/>
                      <a:pt x="35" y="38"/>
                    </a:cubicBezTo>
                    <a:cubicBezTo>
                      <a:pt x="34" y="42"/>
                      <a:pt x="32" y="45"/>
                      <a:pt x="29" y="47"/>
                    </a:cubicBezTo>
                    <a:cubicBezTo>
                      <a:pt x="27" y="50"/>
                      <a:pt x="24" y="52"/>
                      <a:pt x="21" y="54"/>
                    </a:cubicBezTo>
                    <a:cubicBezTo>
                      <a:pt x="17" y="55"/>
                      <a:pt x="13" y="57"/>
                      <a:pt x="9" y="57"/>
                    </a:cubicBezTo>
                    <a:cubicBezTo>
                      <a:pt x="12" y="46"/>
                      <a:pt x="17" y="36"/>
                      <a:pt x="24" y="26"/>
                    </a:cubicBezTo>
                    <a:cubicBezTo>
                      <a:pt x="13" y="35"/>
                      <a:pt x="6" y="46"/>
                      <a:pt x="4" y="57"/>
                    </a:cubicBezTo>
                    <a:cubicBezTo>
                      <a:pt x="1" y="48"/>
                      <a:pt x="0" y="41"/>
                      <a:pt x="0" y="36"/>
                    </a:cubicBezTo>
                    <a:cubicBezTo>
                      <a:pt x="1" y="32"/>
                      <a:pt x="2" y="28"/>
                      <a:pt x="3" y="25"/>
                    </a:cubicBezTo>
                    <a:cubicBezTo>
                      <a:pt x="5" y="22"/>
                      <a:pt x="7" y="19"/>
                      <a:pt x="9" y="17"/>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28" name="Freeform 179"/>
              <p:cNvSpPr/>
              <p:nvPr/>
            </p:nvSpPr>
            <p:spPr bwMode="auto">
              <a:xfrm>
                <a:off x="8132762" y="2074863"/>
                <a:ext cx="331788" cy="166688"/>
              </a:xfrm>
              <a:custGeom>
                <a:avLst/>
                <a:gdLst/>
                <a:ahLst/>
                <a:cxnLst>
                  <a:cxn ang="0">
                    <a:pos x="80" y="24"/>
                  </a:cxn>
                  <a:cxn ang="0">
                    <a:pos x="68" y="27"/>
                  </a:cxn>
                  <a:cxn ang="0">
                    <a:pos x="55" y="34"/>
                  </a:cxn>
                  <a:cxn ang="0">
                    <a:pos x="49" y="37"/>
                  </a:cxn>
                  <a:cxn ang="0">
                    <a:pos x="37" y="40"/>
                  </a:cxn>
                  <a:cxn ang="0">
                    <a:pos x="25" y="39"/>
                  </a:cxn>
                  <a:cxn ang="0">
                    <a:pos x="13" y="34"/>
                  </a:cxn>
                  <a:cxn ang="0">
                    <a:pos x="3" y="24"/>
                  </a:cxn>
                  <a:cxn ang="0">
                    <a:pos x="43" y="21"/>
                  </a:cxn>
                  <a:cxn ang="0">
                    <a:pos x="0" y="20"/>
                  </a:cxn>
                  <a:cxn ang="0">
                    <a:pos x="19" y="3"/>
                  </a:cxn>
                  <a:cxn ang="0">
                    <a:pos x="33" y="0"/>
                  </a:cxn>
                  <a:cxn ang="0">
                    <a:pos x="44" y="1"/>
                  </a:cxn>
                  <a:cxn ang="0">
                    <a:pos x="54" y="5"/>
                  </a:cxn>
                  <a:cxn ang="0">
                    <a:pos x="70" y="16"/>
                  </a:cxn>
                  <a:cxn ang="0">
                    <a:pos x="79" y="24"/>
                  </a:cxn>
                  <a:cxn ang="0">
                    <a:pos x="80" y="24"/>
                  </a:cxn>
                </a:cxnLst>
                <a:rect l="0" t="0" r="r" b="b"/>
                <a:pathLst>
                  <a:path w="80" h="40">
                    <a:moveTo>
                      <a:pt x="80" y="24"/>
                    </a:moveTo>
                    <a:cubicBezTo>
                      <a:pt x="75" y="23"/>
                      <a:pt x="71" y="24"/>
                      <a:pt x="68" y="27"/>
                    </a:cubicBezTo>
                    <a:cubicBezTo>
                      <a:pt x="64" y="29"/>
                      <a:pt x="59" y="32"/>
                      <a:pt x="55" y="34"/>
                    </a:cubicBezTo>
                    <a:cubicBezTo>
                      <a:pt x="54" y="35"/>
                      <a:pt x="51" y="36"/>
                      <a:pt x="49" y="37"/>
                    </a:cubicBezTo>
                    <a:cubicBezTo>
                      <a:pt x="45" y="39"/>
                      <a:pt x="41" y="40"/>
                      <a:pt x="37" y="40"/>
                    </a:cubicBezTo>
                    <a:cubicBezTo>
                      <a:pt x="33" y="40"/>
                      <a:pt x="29" y="40"/>
                      <a:pt x="25" y="39"/>
                    </a:cubicBezTo>
                    <a:cubicBezTo>
                      <a:pt x="20" y="38"/>
                      <a:pt x="17" y="36"/>
                      <a:pt x="13" y="34"/>
                    </a:cubicBezTo>
                    <a:cubicBezTo>
                      <a:pt x="9" y="31"/>
                      <a:pt x="6" y="28"/>
                      <a:pt x="3" y="24"/>
                    </a:cubicBezTo>
                    <a:cubicBezTo>
                      <a:pt x="16" y="21"/>
                      <a:pt x="29" y="20"/>
                      <a:pt x="43" y="21"/>
                    </a:cubicBezTo>
                    <a:cubicBezTo>
                      <a:pt x="27" y="16"/>
                      <a:pt x="13" y="15"/>
                      <a:pt x="0" y="20"/>
                    </a:cubicBezTo>
                    <a:cubicBezTo>
                      <a:pt x="7" y="11"/>
                      <a:pt x="13" y="6"/>
                      <a:pt x="19" y="3"/>
                    </a:cubicBezTo>
                    <a:cubicBezTo>
                      <a:pt x="23" y="1"/>
                      <a:pt x="28" y="0"/>
                      <a:pt x="33" y="0"/>
                    </a:cubicBezTo>
                    <a:cubicBezTo>
                      <a:pt x="37" y="0"/>
                      <a:pt x="40" y="0"/>
                      <a:pt x="44" y="1"/>
                    </a:cubicBezTo>
                    <a:cubicBezTo>
                      <a:pt x="48" y="2"/>
                      <a:pt x="51" y="3"/>
                      <a:pt x="54" y="5"/>
                    </a:cubicBezTo>
                    <a:cubicBezTo>
                      <a:pt x="58" y="6"/>
                      <a:pt x="63" y="10"/>
                      <a:pt x="70" y="16"/>
                    </a:cubicBezTo>
                    <a:cubicBezTo>
                      <a:pt x="79" y="24"/>
                      <a:pt x="79" y="24"/>
                      <a:pt x="79" y="24"/>
                    </a:cubicBezTo>
                    <a:cubicBezTo>
                      <a:pt x="80" y="24"/>
                      <a:pt x="80" y="24"/>
                      <a:pt x="80" y="24"/>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29" name="Freeform 180"/>
              <p:cNvSpPr/>
              <p:nvPr/>
            </p:nvSpPr>
            <p:spPr bwMode="auto">
              <a:xfrm>
                <a:off x="6632575" y="628651"/>
                <a:ext cx="173038" cy="311150"/>
              </a:xfrm>
              <a:custGeom>
                <a:avLst/>
                <a:gdLst/>
                <a:ahLst/>
                <a:cxnLst>
                  <a:cxn ang="0">
                    <a:pos x="5" y="0"/>
                  </a:cxn>
                  <a:cxn ang="0">
                    <a:pos x="5" y="0"/>
                  </a:cxn>
                  <a:cxn ang="0">
                    <a:pos x="15" y="7"/>
                  </a:cxn>
                  <a:cxn ang="0">
                    <a:pos x="30" y="19"/>
                  </a:cxn>
                  <a:cxn ang="0">
                    <a:pos x="36" y="28"/>
                  </a:cxn>
                  <a:cxn ang="0">
                    <a:pos x="41" y="38"/>
                  </a:cxn>
                  <a:cxn ang="0">
                    <a:pos x="41" y="52"/>
                  </a:cxn>
                  <a:cxn ang="0">
                    <a:pos x="31" y="75"/>
                  </a:cxn>
                  <a:cxn ang="0">
                    <a:pos x="17" y="34"/>
                  </a:cxn>
                  <a:cxn ang="0">
                    <a:pos x="25" y="73"/>
                  </a:cxn>
                  <a:cxn ang="0">
                    <a:pos x="13" y="66"/>
                  </a:cxn>
                  <a:cxn ang="0">
                    <a:pos x="5" y="57"/>
                  </a:cxn>
                  <a:cxn ang="0">
                    <a:pos x="1" y="45"/>
                  </a:cxn>
                  <a:cxn ang="0">
                    <a:pos x="0" y="33"/>
                  </a:cxn>
                  <a:cxn ang="0">
                    <a:pos x="1" y="26"/>
                  </a:cxn>
                  <a:cxn ang="0">
                    <a:pos x="5" y="12"/>
                  </a:cxn>
                  <a:cxn ang="0">
                    <a:pos x="5" y="0"/>
                  </a:cxn>
                </a:cxnLst>
                <a:rect l="0" t="0" r="r" b="b"/>
                <a:pathLst>
                  <a:path w="42" h="75">
                    <a:moveTo>
                      <a:pt x="5" y="0"/>
                    </a:moveTo>
                    <a:cubicBezTo>
                      <a:pt x="5" y="0"/>
                      <a:pt x="5" y="0"/>
                      <a:pt x="5" y="0"/>
                    </a:cubicBezTo>
                    <a:cubicBezTo>
                      <a:pt x="15" y="7"/>
                      <a:pt x="15" y="7"/>
                      <a:pt x="15" y="7"/>
                    </a:cubicBezTo>
                    <a:cubicBezTo>
                      <a:pt x="23" y="12"/>
                      <a:pt x="28" y="16"/>
                      <a:pt x="30" y="19"/>
                    </a:cubicBezTo>
                    <a:cubicBezTo>
                      <a:pt x="33" y="22"/>
                      <a:pt x="35" y="25"/>
                      <a:pt x="36" y="28"/>
                    </a:cubicBezTo>
                    <a:cubicBezTo>
                      <a:pt x="38" y="31"/>
                      <a:pt x="40" y="35"/>
                      <a:pt x="41" y="38"/>
                    </a:cubicBezTo>
                    <a:cubicBezTo>
                      <a:pt x="42" y="43"/>
                      <a:pt x="42" y="48"/>
                      <a:pt x="41" y="52"/>
                    </a:cubicBezTo>
                    <a:cubicBezTo>
                      <a:pt x="40" y="59"/>
                      <a:pt x="37" y="66"/>
                      <a:pt x="31" y="75"/>
                    </a:cubicBezTo>
                    <a:cubicBezTo>
                      <a:pt x="31" y="62"/>
                      <a:pt x="27" y="48"/>
                      <a:pt x="17" y="34"/>
                    </a:cubicBezTo>
                    <a:cubicBezTo>
                      <a:pt x="22" y="47"/>
                      <a:pt x="25" y="60"/>
                      <a:pt x="25" y="73"/>
                    </a:cubicBezTo>
                    <a:cubicBezTo>
                      <a:pt x="21" y="72"/>
                      <a:pt x="17" y="70"/>
                      <a:pt x="13" y="66"/>
                    </a:cubicBezTo>
                    <a:cubicBezTo>
                      <a:pt x="10" y="64"/>
                      <a:pt x="7" y="60"/>
                      <a:pt x="5" y="57"/>
                    </a:cubicBezTo>
                    <a:cubicBezTo>
                      <a:pt x="3" y="53"/>
                      <a:pt x="2" y="49"/>
                      <a:pt x="1" y="45"/>
                    </a:cubicBezTo>
                    <a:cubicBezTo>
                      <a:pt x="0" y="41"/>
                      <a:pt x="0" y="37"/>
                      <a:pt x="0" y="33"/>
                    </a:cubicBezTo>
                    <a:cubicBezTo>
                      <a:pt x="0" y="30"/>
                      <a:pt x="1" y="28"/>
                      <a:pt x="1" y="26"/>
                    </a:cubicBezTo>
                    <a:cubicBezTo>
                      <a:pt x="3" y="21"/>
                      <a:pt x="4" y="16"/>
                      <a:pt x="5" y="12"/>
                    </a:cubicBezTo>
                    <a:cubicBezTo>
                      <a:pt x="7" y="8"/>
                      <a:pt x="7" y="4"/>
                      <a:pt x="5" y="0"/>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30" name="Freeform 181"/>
              <p:cNvSpPr/>
              <p:nvPr/>
            </p:nvSpPr>
            <p:spPr bwMode="auto">
              <a:xfrm>
                <a:off x="7104062" y="977901"/>
                <a:ext cx="149225" cy="277813"/>
              </a:xfrm>
              <a:custGeom>
                <a:avLst/>
                <a:gdLst/>
                <a:ahLst/>
                <a:cxnLst>
                  <a:cxn ang="0">
                    <a:pos x="17" y="9"/>
                  </a:cxn>
                  <a:cxn ang="0">
                    <a:pos x="25" y="18"/>
                  </a:cxn>
                  <a:cxn ang="0">
                    <a:pos x="29" y="23"/>
                  </a:cxn>
                  <a:cxn ang="0">
                    <a:pos x="34" y="32"/>
                  </a:cxn>
                  <a:cxn ang="0">
                    <a:pos x="36" y="43"/>
                  </a:cxn>
                  <a:cxn ang="0">
                    <a:pos x="34" y="53"/>
                  </a:cxn>
                  <a:cxn ang="0">
                    <a:pos x="28" y="64"/>
                  </a:cxn>
                  <a:cxn ang="0">
                    <a:pos x="17" y="31"/>
                  </a:cxn>
                  <a:cxn ang="0">
                    <a:pos x="24" y="67"/>
                  </a:cxn>
                  <a:cxn ang="0">
                    <a:pos x="7" y="55"/>
                  </a:cxn>
                  <a:cxn ang="0">
                    <a:pos x="2" y="44"/>
                  </a:cxn>
                  <a:cxn ang="0">
                    <a:pos x="0" y="34"/>
                  </a:cxn>
                  <a:cxn ang="0">
                    <a:pos x="1" y="25"/>
                  </a:cxn>
                  <a:cxn ang="0">
                    <a:pos x="7" y="10"/>
                  </a:cxn>
                  <a:cxn ang="0">
                    <a:pos x="12" y="0"/>
                  </a:cxn>
                  <a:cxn ang="0">
                    <a:pos x="12" y="0"/>
                  </a:cxn>
                  <a:cxn ang="0">
                    <a:pos x="17" y="9"/>
                  </a:cxn>
                </a:cxnLst>
                <a:rect l="0" t="0" r="r" b="b"/>
                <a:pathLst>
                  <a:path w="36" h="67">
                    <a:moveTo>
                      <a:pt x="17" y="9"/>
                    </a:moveTo>
                    <a:cubicBezTo>
                      <a:pt x="20" y="12"/>
                      <a:pt x="22" y="15"/>
                      <a:pt x="25" y="18"/>
                    </a:cubicBezTo>
                    <a:cubicBezTo>
                      <a:pt x="27" y="20"/>
                      <a:pt x="28" y="21"/>
                      <a:pt x="29" y="23"/>
                    </a:cubicBezTo>
                    <a:cubicBezTo>
                      <a:pt x="31" y="26"/>
                      <a:pt x="33" y="29"/>
                      <a:pt x="34" y="32"/>
                    </a:cubicBezTo>
                    <a:cubicBezTo>
                      <a:pt x="35" y="36"/>
                      <a:pt x="36" y="39"/>
                      <a:pt x="36" y="43"/>
                    </a:cubicBezTo>
                    <a:cubicBezTo>
                      <a:pt x="35" y="47"/>
                      <a:pt x="35" y="50"/>
                      <a:pt x="34" y="53"/>
                    </a:cubicBezTo>
                    <a:cubicBezTo>
                      <a:pt x="32" y="57"/>
                      <a:pt x="30" y="61"/>
                      <a:pt x="28" y="64"/>
                    </a:cubicBezTo>
                    <a:cubicBezTo>
                      <a:pt x="23" y="54"/>
                      <a:pt x="19" y="43"/>
                      <a:pt x="17" y="31"/>
                    </a:cubicBezTo>
                    <a:cubicBezTo>
                      <a:pt x="16" y="46"/>
                      <a:pt x="18" y="58"/>
                      <a:pt x="24" y="67"/>
                    </a:cubicBezTo>
                    <a:cubicBezTo>
                      <a:pt x="16" y="63"/>
                      <a:pt x="10" y="59"/>
                      <a:pt x="7" y="55"/>
                    </a:cubicBezTo>
                    <a:cubicBezTo>
                      <a:pt x="5" y="51"/>
                      <a:pt x="3" y="48"/>
                      <a:pt x="2" y="44"/>
                    </a:cubicBezTo>
                    <a:cubicBezTo>
                      <a:pt x="1" y="41"/>
                      <a:pt x="0" y="38"/>
                      <a:pt x="0" y="34"/>
                    </a:cubicBezTo>
                    <a:cubicBezTo>
                      <a:pt x="0" y="31"/>
                      <a:pt x="1" y="28"/>
                      <a:pt x="1" y="25"/>
                    </a:cubicBezTo>
                    <a:cubicBezTo>
                      <a:pt x="2" y="22"/>
                      <a:pt x="4" y="17"/>
                      <a:pt x="7" y="10"/>
                    </a:cubicBezTo>
                    <a:cubicBezTo>
                      <a:pt x="12" y="0"/>
                      <a:pt x="12" y="0"/>
                      <a:pt x="12" y="0"/>
                    </a:cubicBezTo>
                    <a:cubicBezTo>
                      <a:pt x="12" y="0"/>
                      <a:pt x="12" y="0"/>
                      <a:pt x="12" y="0"/>
                    </a:cubicBezTo>
                    <a:cubicBezTo>
                      <a:pt x="12" y="4"/>
                      <a:pt x="14" y="8"/>
                      <a:pt x="17" y="9"/>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31" name="Freeform 182"/>
              <p:cNvSpPr/>
              <p:nvPr/>
            </p:nvSpPr>
            <p:spPr bwMode="auto">
              <a:xfrm>
                <a:off x="6235700" y="1536701"/>
                <a:ext cx="203200" cy="277813"/>
              </a:xfrm>
              <a:custGeom>
                <a:avLst/>
                <a:gdLst/>
                <a:ahLst/>
                <a:cxnLst>
                  <a:cxn ang="0">
                    <a:pos x="12" y="4"/>
                  </a:cxn>
                  <a:cxn ang="0">
                    <a:pos x="30" y="12"/>
                  </a:cxn>
                  <a:cxn ang="0">
                    <a:pos x="38" y="19"/>
                  </a:cxn>
                  <a:cxn ang="0">
                    <a:pos x="44" y="29"/>
                  </a:cxn>
                  <a:cxn ang="0">
                    <a:pos x="48" y="42"/>
                  </a:cxn>
                  <a:cxn ang="0">
                    <a:pos x="44" y="67"/>
                  </a:cxn>
                  <a:cxn ang="0">
                    <a:pos x="21" y="30"/>
                  </a:cxn>
                  <a:cxn ang="0">
                    <a:pos x="38" y="67"/>
                  </a:cxn>
                  <a:cxn ang="0">
                    <a:pos x="25" y="62"/>
                  </a:cxn>
                  <a:cxn ang="0">
                    <a:pos x="14" y="55"/>
                  </a:cxn>
                  <a:cxn ang="0">
                    <a:pos x="7" y="45"/>
                  </a:cxn>
                  <a:cxn ang="0">
                    <a:pos x="4" y="33"/>
                  </a:cxn>
                  <a:cxn ang="0">
                    <a:pos x="4" y="26"/>
                  </a:cxn>
                  <a:cxn ang="0">
                    <a:pos x="4" y="11"/>
                  </a:cxn>
                  <a:cxn ang="0">
                    <a:pos x="0" y="0"/>
                  </a:cxn>
                  <a:cxn ang="0">
                    <a:pos x="1" y="0"/>
                  </a:cxn>
                  <a:cxn ang="0">
                    <a:pos x="12" y="4"/>
                  </a:cxn>
                </a:cxnLst>
                <a:rect l="0" t="0" r="r" b="b"/>
                <a:pathLst>
                  <a:path w="49" h="67">
                    <a:moveTo>
                      <a:pt x="12" y="4"/>
                    </a:moveTo>
                    <a:cubicBezTo>
                      <a:pt x="20" y="7"/>
                      <a:pt x="26" y="10"/>
                      <a:pt x="30" y="12"/>
                    </a:cubicBezTo>
                    <a:cubicBezTo>
                      <a:pt x="33" y="14"/>
                      <a:pt x="35" y="17"/>
                      <a:pt x="38" y="19"/>
                    </a:cubicBezTo>
                    <a:cubicBezTo>
                      <a:pt x="40" y="22"/>
                      <a:pt x="43" y="25"/>
                      <a:pt x="44" y="29"/>
                    </a:cubicBezTo>
                    <a:cubicBezTo>
                      <a:pt x="47" y="33"/>
                      <a:pt x="48" y="37"/>
                      <a:pt x="48" y="42"/>
                    </a:cubicBezTo>
                    <a:cubicBezTo>
                      <a:pt x="49" y="48"/>
                      <a:pt x="47" y="57"/>
                      <a:pt x="44" y="67"/>
                    </a:cubicBezTo>
                    <a:cubicBezTo>
                      <a:pt x="41" y="53"/>
                      <a:pt x="34" y="41"/>
                      <a:pt x="21" y="30"/>
                    </a:cubicBezTo>
                    <a:cubicBezTo>
                      <a:pt x="29" y="42"/>
                      <a:pt x="34" y="54"/>
                      <a:pt x="38" y="67"/>
                    </a:cubicBezTo>
                    <a:cubicBezTo>
                      <a:pt x="33" y="66"/>
                      <a:pt x="29" y="65"/>
                      <a:pt x="25" y="62"/>
                    </a:cubicBezTo>
                    <a:cubicBezTo>
                      <a:pt x="21" y="61"/>
                      <a:pt x="17" y="58"/>
                      <a:pt x="14" y="55"/>
                    </a:cubicBezTo>
                    <a:cubicBezTo>
                      <a:pt x="11" y="52"/>
                      <a:pt x="9" y="49"/>
                      <a:pt x="7" y="45"/>
                    </a:cubicBezTo>
                    <a:cubicBezTo>
                      <a:pt x="6" y="41"/>
                      <a:pt x="5" y="37"/>
                      <a:pt x="4" y="33"/>
                    </a:cubicBezTo>
                    <a:cubicBezTo>
                      <a:pt x="4" y="30"/>
                      <a:pt x="3" y="28"/>
                      <a:pt x="4" y="26"/>
                    </a:cubicBezTo>
                    <a:cubicBezTo>
                      <a:pt x="4" y="21"/>
                      <a:pt x="4" y="16"/>
                      <a:pt x="4" y="11"/>
                    </a:cubicBezTo>
                    <a:cubicBezTo>
                      <a:pt x="5" y="8"/>
                      <a:pt x="3" y="4"/>
                      <a:pt x="0" y="0"/>
                    </a:cubicBezTo>
                    <a:cubicBezTo>
                      <a:pt x="1" y="0"/>
                      <a:pt x="1" y="0"/>
                      <a:pt x="1" y="0"/>
                    </a:cubicBezTo>
                    <a:lnTo>
                      <a:pt x="12" y="4"/>
                    </a:lnTo>
                    <a:close/>
                  </a:path>
                </a:pathLst>
              </a:custGeom>
              <a:grpFill/>
              <a:ln w="9525">
                <a:noFill/>
                <a:round/>
              </a:ln>
            </p:spPr>
            <p:txBody>
              <a:bodyPr vert="horz" wrap="square" lIns="121920" tIns="60960" rIns="121920" bIns="60960" numCol="1" anchor="t" anchorCtr="0" compatLnSpc="1"/>
              <a:lstStyle/>
              <a:p>
                <a:endParaRPr lang="en-US" sz="2400"/>
              </a:p>
            </p:txBody>
          </p:sp>
          <p:sp>
            <p:nvSpPr>
              <p:cNvPr id="232" name="Freeform 183"/>
              <p:cNvSpPr/>
              <p:nvPr/>
            </p:nvSpPr>
            <p:spPr bwMode="auto">
              <a:xfrm>
                <a:off x="7042150" y="1341438"/>
                <a:ext cx="107950" cy="207963"/>
              </a:xfrm>
              <a:custGeom>
                <a:avLst/>
                <a:gdLst/>
                <a:ahLst/>
                <a:cxnLst>
                  <a:cxn ang="0">
                    <a:pos x="20" y="0"/>
                  </a:cxn>
                  <a:cxn ang="0">
                    <a:pos x="20" y="0"/>
                  </a:cxn>
                  <a:cxn ang="0">
                    <a:pos x="21" y="8"/>
                  </a:cxn>
                  <a:cxn ang="0">
                    <a:pos x="24" y="16"/>
                  </a:cxn>
                  <a:cxn ang="0">
                    <a:pos x="26" y="21"/>
                  </a:cxn>
                  <a:cxn ang="0">
                    <a:pos x="26" y="29"/>
                  </a:cxn>
                  <a:cxn ang="0">
                    <a:pos x="24" y="36"/>
                  </a:cxn>
                  <a:cxn ang="0">
                    <a:pos x="20" y="43"/>
                  </a:cxn>
                  <a:cxn ang="0">
                    <a:pos x="13" y="48"/>
                  </a:cxn>
                  <a:cxn ang="0">
                    <a:pos x="15" y="23"/>
                  </a:cxn>
                  <a:cxn ang="0">
                    <a:pos x="9" y="50"/>
                  </a:cxn>
                  <a:cxn ang="0">
                    <a:pos x="1" y="36"/>
                  </a:cxn>
                  <a:cxn ang="0">
                    <a:pos x="1" y="27"/>
                  </a:cxn>
                  <a:cxn ang="0">
                    <a:pos x="2" y="20"/>
                  </a:cxn>
                  <a:cxn ang="0">
                    <a:pos x="6" y="14"/>
                  </a:cxn>
                  <a:cxn ang="0">
                    <a:pos x="14" y="5"/>
                  </a:cxn>
                  <a:cxn ang="0">
                    <a:pos x="20" y="0"/>
                  </a:cxn>
                </a:cxnLst>
                <a:rect l="0" t="0" r="r" b="b"/>
                <a:pathLst>
                  <a:path w="26" h="50">
                    <a:moveTo>
                      <a:pt x="20" y="0"/>
                    </a:moveTo>
                    <a:cubicBezTo>
                      <a:pt x="20" y="0"/>
                      <a:pt x="20" y="0"/>
                      <a:pt x="20" y="0"/>
                    </a:cubicBezTo>
                    <a:cubicBezTo>
                      <a:pt x="19" y="3"/>
                      <a:pt x="20" y="6"/>
                      <a:pt x="21" y="8"/>
                    </a:cubicBezTo>
                    <a:cubicBezTo>
                      <a:pt x="22" y="11"/>
                      <a:pt x="23" y="14"/>
                      <a:pt x="24" y="16"/>
                    </a:cubicBezTo>
                    <a:cubicBezTo>
                      <a:pt x="25" y="18"/>
                      <a:pt x="25" y="19"/>
                      <a:pt x="26" y="21"/>
                    </a:cubicBezTo>
                    <a:cubicBezTo>
                      <a:pt x="26" y="23"/>
                      <a:pt x="26" y="26"/>
                      <a:pt x="26" y="29"/>
                    </a:cubicBezTo>
                    <a:cubicBezTo>
                      <a:pt x="26" y="31"/>
                      <a:pt x="25" y="34"/>
                      <a:pt x="24" y="36"/>
                    </a:cubicBezTo>
                    <a:cubicBezTo>
                      <a:pt x="23" y="39"/>
                      <a:pt x="22" y="41"/>
                      <a:pt x="20" y="43"/>
                    </a:cubicBezTo>
                    <a:cubicBezTo>
                      <a:pt x="18" y="45"/>
                      <a:pt x="15" y="47"/>
                      <a:pt x="13" y="48"/>
                    </a:cubicBezTo>
                    <a:cubicBezTo>
                      <a:pt x="12" y="40"/>
                      <a:pt x="13" y="31"/>
                      <a:pt x="15" y="23"/>
                    </a:cubicBezTo>
                    <a:cubicBezTo>
                      <a:pt x="10" y="32"/>
                      <a:pt x="8" y="41"/>
                      <a:pt x="9" y="50"/>
                    </a:cubicBezTo>
                    <a:cubicBezTo>
                      <a:pt x="5" y="44"/>
                      <a:pt x="2" y="40"/>
                      <a:pt x="1" y="36"/>
                    </a:cubicBezTo>
                    <a:cubicBezTo>
                      <a:pt x="1" y="33"/>
                      <a:pt x="0" y="30"/>
                      <a:pt x="1" y="27"/>
                    </a:cubicBezTo>
                    <a:cubicBezTo>
                      <a:pt x="1" y="25"/>
                      <a:pt x="1" y="22"/>
                      <a:pt x="2" y="20"/>
                    </a:cubicBezTo>
                    <a:cubicBezTo>
                      <a:pt x="3" y="18"/>
                      <a:pt x="4" y="16"/>
                      <a:pt x="6" y="14"/>
                    </a:cubicBezTo>
                    <a:cubicBezTo>
                      <a:pt x="7" y="12"/>
                      <a:pt x="10" y="9"/>
                      <a:pt x="14" y="5"/>
                    </a:cubicBezTo>
                    <a:lnTo>
                      <a:pt x="20" y="0"/>
                    </a:lnTo>
                    <a:close/>
                  </a:path>
                </a:pathLst>
              </a:custGeom>
              <a:grpFill/>
              <a:ln w="9525">
                <a:noFill/>
                <a:round/>
              </a:ln>
            </p:spPr>
            <p:txBody>
              <a:bodyPr vert="horz" wrap="square" lIns="121920" tIns="60960" rIns="121920" bIns="60960" numCol="1" anchor="t" anchorCtr="0" compatLnSpc="1"/>
              <a:lstStyle/>
              <a:p>
                <a:endParaRPr lang="en-US" sz="2400"/>
              </a:p>
            </p:txBody>
          </p:sp>
          <p:sp>
            <p:nvSpPr>
              <p:cNvPr id="233" name="Freeform 184"/>
              <p:cNvSpPr/>
              <p:nvPr/>
            </p:nvSpPr>
            <p:spPr bwMode="auto">
              <a:xfrm>
                <a:off x="6624637" y="1354138"/>
                <a:ext cx="82550" cy="157163"/>
              </a:xfrm>
              <a:custGeom>
                <a:avLst/>
                <a:gdLst/>
                <a:ahLst/>
                <a:cxnLst>
                  <a:cxn ang="0">
                    <a:pos x="5" y="6"/>
                  </a:cxn>
                  <a:cxn ang="0">
                    <a:pos x="6" y="0"/>
                  </a:cxn>
                  <a:cxn ang="0">
                    <a:pos x="6" y="0"/>
                  </a:cxn>
                  <a:cxn ang="0">
                    <a:pos x="10" y="4"/>
                  </a:cxn>
                  <a:cxn ang="0">
                    <a:pos x="16" y="11"/>
                  </a:cxn>
                  <a:cxn ang="0">
                    <a:pos x="18" y="16"/>
                  </a:cxn>
                  <a:cxn ang="0">
                    <a:pos x="20" y="22"/>
                  </a:cxn>
                  <a:cxn ang="0">
                    <a:pos x="19" y="28"/>
                  </a:cxn>
                  <a:cxn ang="0">
                    <a:pos x="12" y="38"/>
                  </a:cxn>
                  <a:cxn ang="0">
                    <a:pos x="9" y="18"/>
                  </a:cxn>
                  <a:cxn ang="0">
                    <a:pos x="9" y="37"/>
                  </a:cxn>
                  <a:cxn ang="0">
                    <a:pos x="4" y="33"/>
                  </a:cxn>
                  <a:cxn ang="0">
                    <a:pos x="1" y="27"/>
                  </a:cxn>
                  <a:cxn ang="0">
                    <a:pos x="0" y="21"/>
                  </a:cxn>
                  <a:cxn ang="0">
                    <a:pos x="1" y="15"/>
                  </a:cxn>
                  <a:cxn ang="0">
                    <a:pos x="2" y="12"/>
                  </a:cxn>
                  <a:cxn ang="0">
                    <a:pos x="5" y="6"/>
                  </a:cxn>
                </a:cxnLst>
                <a:rect l="0" t="0" r="r" b="b"/>
                <a:pathLst>
                  <a:path w="20" h="38">
                    <a:moveTo>
                      <a:pt x="5" y="6"/>
                    </a:moveTo>
                    <a:cubicBezTo>
                      <a:pt x="6" y="4"/>
                      <a:pt x="7" y="2"/>
                      <a:pt x="6" y="0"/>
                    </a:cubicBezTo>
                    <a:cubicBezTo>
                      <a:pt x="6" y="0"/>
                      <a:pt x="6" y="0"/>
                      <a:pt x="6" y="0"/>
                    </a:cubicBezTo>
                    <a:cubicBezTo>
                      <a:pt x="10" y="4"/>
                      <a:pt x="10" y="4"/>
                      <a:pt x="10" y="4"/>
                    </a:cubicBezTo>
                    <a:cubicBezTo>
                      <a:pt x="13" y="8"/>
                      <a:pt x="15" y="10"/>
                      <a:pt x="16" y="11"/>
                    </a:cubicBezTo>
                    <a:cubicBezTo>
                      <a:pt x="17" y="13"/>
                      <a:pt x="18" y="15"/>
                      <a:pt x="18" y="16"/>
                    </a:cubicBezTo>
                    <a:cubicBezTo>
                      <a:pt x="19" y="18"/>
                      <a:pt x="20" y="20"/>
                      <a:pt x="20" y="22"/>
                    </a:cubicBezTo>
                    <a:cubicBezTo>
                      <a:pt x="20" y="24"/>
                      <a:pt x="19" y="26"/>
                      <a:pt x="19" y="28"/>
                    </a:cubicBezTo>
                    <a:cubicBezTo>
                      <a:pt x="18" y="31"/>
                      <a:pt x="15" y="35"/>
                      <a:pt x="12" y="38"/>
                    </a:cubicBezTo>
                    <a:cubicBezTo>
                      <a:pt x="13" y="32"/>
                      <a:pt x="12" y="25"/>
                      <a:pt x="9" y="18"/>
                    </a:cubicBezTo>
                    <a:cubicBezTo>
                      <a:pt x="10" y="24"/>
                      <a:pt x="10" y="31"/>
                      <a:pt x="9" y="37"/>
                    </a:cubicBezTo>
                    <a:cubicBezTo>
                      <a:pt x="7" y="36"/>
                      <a:pt x="6" y="35"/>
                      <a:pt x="4" y="33"/>
                    </a:cubicBezTo>
                    <a:cubicBezTo>
                      <a:pt x="3" y="31"/>
                      <a:pt x="2" y="29"/>
                      <a:pt x="1" y="27"/>
                    </a:cubicBezTo>
                    <a:cubicBezTo>
                      <a:pt x="0" y="26"/>
                      <a:pt x="0" y="24"/>
                      <a:pt x="0" y="21"/>
                    </a:cubicBezTo>
                    <a:cubicBezTo>
                      <a:pt x="0" y="19"/>
                      <a:pt x="0" y="17"/>
                      <a:pt x="1" y="15"/>
                    </a:cubicBezTo>
                    <a:cubicBezTo>
                      <a:pt x="1" y="14"/>
                      <a:pt x="2" y="13"/>
                      <a:pt x="2" y="12"/>
                    </a:cubicBezTo>
                    <a:cubicBezTo>
                      <a:pt x="3" y="10"/>
                      <a:pt x="4" y="8"/>
                      <a:pt x="5" y="6"/>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234" name="Freeform 185"/>
              <p:cNvSpPr/>
              <p:nvPr/>
            </p:nvSpPr>
            <p:spPr bwMode="auto">
              <a:xfrm>
                <a:off x="6235700" y="2220913"/>
                <a:ext cx="276225" cy="198438"/>
              </a:xfrm>
              <a:custGeom>
                <a:avLst/>
                <a:gdLst/>
                <a:ahLst/>
                <a:cxnLst>
                  <a:cxn ang="0">
                    <a:pos x="29" y="5"/>
                  </a:cxn>
                  <a:cxn ang="0">
                    <a:pos x="43" y="1"/>
                  </a:cxn>
                  <a:cxn ang="0">
                    <a:pos x="67" y="6"/>
                  </a:cxn>
                  <a:cxn ang="0">
                    <a:pos x="31" y="28"/>
                  </a:cxn>
                  <a:cxn ang="0">
                    <a:pos x="67" y="12"/>
                  </a:cxn>
                  <a:cxn ang="0">
                    <a:pos x="63" y="25"/>
                  </a:cxn>
                  <a:cxn ang="0">
                    <a:pos x="55" y="35"/>
                  </a:cxn>
                  <a:cxn ang="0">
                    <a:pos x="45" y="42"/>
                  </a:cxn>
                  <a:cxn ang="0">
                    <a:pos x="33" y="45"/>
                  </a:cxn>
                  <a:cxn ang="0">
                    <a:pos x="26" y="46"/>
                  </a:cxn>
                  <a:cxn ang="0">
                    <a:pos x="11" y="45"/>
                  </a:cxn>
                  <a:cxn ang="0">
                    <a:pos x="0" y="48"/>
                  </a:cxn>
                  <a:cxn ang="0">
                    <a:pos x="0" y="48"/>
                  </a:cxn>
                  <a:cxn ang="0">
                    <a:pos x="4" y="37"/>
                  </a:cxn>
                  <a:cxn ang="0">
                    <a:pos x="13" y="19"/>
                  </a:cxn>
                  <a:cxn ang="0">
                    <a:pos x="20" y="11"/>
                  </a:cxn>
                  <a:cxn ang="0">
                    <a:pos x="29" y="5"/>
                  </a:cxn>
                </a:cxnLst>
                <a:rect l="0" t="0" r="r" b="b"/>
                <a:pathLst>
                  <a:path w="67" h="48">
                    <a:moveTo>
                      <a:pt x="29" y="5"/>
                    </a:moveTo>
                    <a:cubicBezTo>
                      <a:pt x="34" y="3"/>
                      <a:pt x="38" y="1"/>
                      <a:pt x="43" y="1"/>
                    </a:cubicBezTo>
                    <a:cubicBezTo>
                      <a:pt x="49" y="0"/>
                      <a:pt x="57" y="2"/>
                      <a:pt x="67" y="6"/>
                    </a:cubicBezTo>
                    <a:cubicBezTo>
                      <a:pt x="54" y="9"/>
                      <a:pt x="42" y="16"/>
                      <a:pt x="31" y="28"/>
                    </a:cubicBezTo>
                    <a:cubicBezTo>
                      <a:pt x="42" y="21"/>
                      <a:pt x="54" y="15"/>
                      <a:pt x="67" y="12"/>
                    </a:cubicBezTo>
                    <a:cubicBezTo>
                      <a:pt x="67" y="17"/>
                      <a:pt x="65" y="21"/>
                      <a:pt x="63" y="25"/>
                    </a:cubicBezTo>
                    <a:cubicBezTo>
                      <a:pt x="61" y="29"/>
                      <a:pt x="58" y="32"/>
                      <a:pt x="55" y="35"/>
                    </a:cubicBezTo>
                    <a:cubicBezTo>
                      <a:pt x="52" y="38"/>
                      <a:pt x="49" y="40"/>
                      <a:pt x="45" y="42"/>
                    </a:cubicBezTo>
                    <a:cubicBezTo>
                      <a:pt x="41" y="44"/>
                      <a:pt x="37" y="45"/>
                      <a:pt x="33" y="45"/>
                    </a:cubicBezTo>
                    <a:cubicBezTo>
                      <a:pt x="30" y="46"/>
                      <a:pt x="28" y="46"/>
                      <a:pt x="26" y="46"/>
                    </a:cubicBezTo>
                    <a:cubicBezTo>
                      <a:pt x="21" y="45"/>
                      <a:pt x="16" y="45"/>
                      <a:pt x="11" y="45"/>
                    </a:cubicBezTo>
                    <a:cubicBezTo>
                      <a:pt x="7" y="44"/>
                      <a:pt x="3" y="45"/>
                      <a:pt x="0" y="48"/>
                    </a:cubicBezTo>
                    <a:cubicBezTo>
                      <a:pt x="0" y="48"/>
                      <a:pt x="0" y="48"/>
                      <a:pt x="0" y="48"/>
                    </a:cubicBezTo>
                    <a:cubicBezTo>
                      <a:pt x="4" y="37"/>
                      <a:pt x="4" y="37"/>
                      <a:pt x="4" y="37"/>
                    </a:cubicBezTo>
                    <a:cubicBezTo>
                      <a:pt x="8" y="28"/>
                      <a:pt x="11" y="22"/>
                      <a:pt x="13" y="19"/>
                    </a:cubicBezTo>
                    <a:cubicBezTo>
                      <a:pt x="15" y="16"/>
                      <a:pt x="17" y="14"/>
                      <a:pt x="20" y="11"/>
                    </a:cubicBezTo>
                    <a:cubicBezTo>
                      <a:pt x="23" y="8"/>
                      <a:pt x="26" y="6"/>
                      <a:pt x="29" y="5"/>
                    </a:cubicBezTo>
                    <a:close/>
                  </a:path>
                </a:pathLst>
              </a:custGeom>
              <a:grpFill/>
              <a:ln w="9525">
                <a:noFill/>
                <a:round/>
              </a:ln>
            </p:spPr>
            <p:txBody>
              <a:bodyPr vert="horz" wrap="square" lIns="121920" tIns="60960" rIns="121920" bIns="60960" numCol="1" anchor="t" anchorCtr="0" compatLnSpc="1"/>
              <a:lstStyle/>
              <a:p>
                <a:endParaRPr lang="en-US" sz="2400"/>
              </a:p>
            </p:txBody>
          </p:sp>
        </p:grpSp>
      </p:grpSp>
      <p:grpSp>
        <p:nvGrpSpPr>
          <p:cNvPr id="10" name="Group 196"/>
          <p:cNvGrpSpPr/>
          <p:nvPr/>
        </p:nvGrpSpPr>
        <p:grpSpPr>
          <a:xfrm>
            <a:off x="1437219" y="3945467"/>
            <a:ext cx="364067" cy="829733"/>
            <a:chOff x="825500" y="2846388"/>
            <a:chExt cx="273050" cy="622300"/>
          </a:xfrm>
          <a:solidFill>
            <a:schemeClr val="accent1"/>
          </a:solidFill>
        </p:grpSpPr>
        <p:sp>
          <p:nvSpPr>
            <p:cNvPr id="1125" name="Freeform 101"/>
            <p:cNvSpPr/>
            <p:nvPr/>
          </p:nvSpPr>
          <p:spPr bwMode="auto">
            <a:xfrm>
              <a:off x="915988" y="3116263"/>
              <a:ext cx="157163" cy="185738"/>
            </a:xfrm>
            <a:custGeom>
              <a:avLst/>
              <a:gdLst/>
              <a:ahLst/>
              <a:cxnLst>
                <a:cxn ang="0">
                  <a:pos x="4" y="45"/>
                </a:cxn>
                <a:cxn ang="0">
                  <a:pos x="30" y="0"/>
                </a:cxn>
                <a:cxn ang="0">
                  <a:pos x="4" y="45"/>
                </a:cxn>
              </a:cxnLst>
              <a:rect l="0" t="0" r="r" b="b"/>
              <a:pathLst>
                <a:path w="38" h="45">
                  <a:moveTo>
                    <a:pt x="4" y="45"/>
                  </a:moveTo>
                  <a:cubicBezTo>
                    <a:pt x="0" y="21"/>
                    <a:pt x="9" y="6"/>
                    <a:pt x="30" y="0"/>
                  </a:cubicBezTo>
                  <a:cubicBezTo>
                    <a:pt x="38" y="24"/>
                    <a:pt x="29" y="39"/>
                    <a:pt x="4" y="45"/>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1126" name="Freeform 102"/>
            <p:cNvSpPr/>
            <p:nvPr/>
          </p:nvSpPr>
          <p:spPr bwMode="auto">
            <a:xfrm>
              <a:off x="925513" y="2846388"/>
              <a:ext cx="157163" cy="185738"/>
            </a:xfrm>
            <a:custGeom>
              <a:avLst/>
              <a:gdLst/>
              <a:ahLst/>
              <a:cxnLst>
                <a:cxn ang="0">
                  <a:pos x="30" y="0"/>
                </a:cxn>
                <a:cxn ang="0">
                  <a:pos x="4" y="45"/>
                </a:cxn>
                <a:cxn ang="0">
                  <a:pos x="30" y="0"/>
                </a:cxn>
              </a:cxnLst>
              <a:rect l="0" t="0" r="r" b="b"/>
              <a:pathLst>
                <a:path w="38" h="45">
                  <a:moveTo>
                    <a:pt x="30" y="0"/>
                  </a:moveTo>
                  <a:cubicBezTo>
                    <a:pt x="38" y="24"/>
                    <a:pt x="29" y="39"/>
                    <a:pt x="4" y="45"/>
                  </a:cubicBezTo>
                  <a:cubicBezTo>
                    <a:pt x="0" y="21"/>
                    <a:pt x="9" y="6"/>
                    <a:pt x="30" y="0"/>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1127" name="Freeform 103"/>
            <p:cNvSpPr/>
            <p:nvPr/>
          </p:nvSpPr>
          <p:spPr bwMode="auto">
            <a:xfrm>
              <a:off x="974725" y="3360738"/>
              <a:ext cx="123825" cy="107950"/>
            </a:xfrm>
            <a:custGeom>
              <a:avLst/>
              <a:gdLst/>
              <a:ahLst/>
              <a:cxnLst>
                <a:cxn ang="0">
                  <a:pos x="0" y="21"/>
                </a:cxn>
                <a:cxn ang="0">
                  <a:pos x="30" y="3"/>
                </a:cxn>
                <a:cxn ang="0">
                  <a:pos x="0" y="21"/>
                </a:cxn>
              </a:cxnLst>
              <a:rect l="0" t="0" r="r" b="b"/>
              <a:pathLst>
                <a:path w="30" h="26">
                  <a:moveTo>
                    <a:pt x="0" y="21"/>
                  </a:moveTo>
                  <a:cubicBezTo>
                    <a:pt x="6" y="6"/>
                    <a:pt x="16" y="0"/>
                    <a:pt x="30" y="3"/>
                  </a:cubicBezTo>
                  <a:cubicBezTo>
                    <a:pt x="27" y="20"/>
                    <a:pt x="16" y="26"/>
                    <a:pt x="0" y="21"/>
                  </a:cubicBezTo>
                  <a:close/>
                </a:path>
              </a:pathLst>
            </a:custGeom>
            <a:grpFill/>
            <a:ln w="9525">
              <a:noFill/>
              <a:round/>
            </a:ln>
          </p:spPr>
          <p:txBody>
            <a:bodyPr vert="horz" wrap="square" lIns="121920" tIns="60960" rIns="121920" bIns="60960" numCol="1" anchor="t" anchorCtr="0" compatLnSpc="1"/>
            <a:lstStyle/>
            <a:p>
              <a:endParaRPr lang="en-US" sz="2400"/>
            </a:p>
          </p:txBody>
        </p:sp>
        <p:sp>
          <p:nvSpPr>
            <p:cNvPr id="1128" name="Freeform 104"/>
            <p:cNvSpPr/>
            <p:nvPr/>
          </p:nvSpPr>
          <p:spPr bwMode="auto">
            <a:xfrm>
              <a:off x="825500" y="3335338"/>
              <a:ext cx="107950" cy="128588"/>
            </a:xfrm>
            <a:custGeom>
              <a:avLst/>
              <a:gdLst/>
              <a:ahLst/>
              <a:cxnLst>
                <a:cxn ang="0">
                  <a:pos x="23" y="31"/>
                </a:cxn>
                <a:cxn ang="0">
                  <a:pos x="5" y="0"/>
                </a:cxn>
                <a:cxn ang="0">
                  <a:pos x="23" y="31"/>
                </a:cxn>
              </a:cxnLst>
              <a:rect l="0" t="0" r="r" b="b"/>
              <a:pathLst>
                <a:path w="26" h="31">
                  <a:moveTo>
                    <a:pt x="23" y="31"/>
                  </a:moveTo>
                  <a:cubicBezTo>
                    <a:pt x="6" y="27"/>
                    <a:pt x="0" y="17"/>
                    <a:pt x="5" y="0"/>
                  </a:cubicBezTo>
                  <a:cubicBezTo>
                    <a:pt x="20" y="6"/>
                    <a:pt x="26" y="17"/>
                    <a:pt x="23" y="31"/>
                  </a:cubicBezTo>
                  <a:close/>
                </a:path>
              </a:pathLst>
            </a:custGeom>
            <a:grpFill/>
            <a:ln w="9525">
              <a:noFill/>
              <a:round/>
            </a:ln>
          </p:spPr>
          <p:txBody>
            <a:bodyPr vert="horz" wrap="square" lIns="121920" tIns="60960" rIns="121920" bIns="60960" numCol="1" anchor="t" anchorCtr="0" compatLnSpc="1"/>
            <a:lstStyle/>
            <a:p>
              <a:endParaRPr lang="en-US" sz="2400"/>
            </a:p>
          </p:txBody>
        </p:sp>
      </p:grpSp>
      <p:grpSp>
        <p:nvGrpSpPr>
          <p:cNvPr id="11" name="Group 25"/>
          <p:cNvGrpSpPr/>
          <p:nvPr/>
        </p:nvGrpSpPr>
        <p:grpSpPr>
          <a:xfrm>
            <a:off x="519604" y="5305424"/>
            <a:ext cx="2769989" cy="864204"/>
            <a:chOff x="383709" y="1582127"/>
            <a:chExt cx="2169538" cy="648154"/>
          </a:xfrm>
        </p:grpSpPr>
        <p:sp>
          <p:nvSpPr>
            <p:cNvPr id="237" name="Text Placeholder 3"/>
            <p:cNvSpPr txBox="1"/>
            <p:nvPr/>
          </p:nvSpPr>
          <p:spPr>
            <a:xfrm>
              <a:off x="383709" y="1582127"/>
              <a:ext cx="2169538" cy="20774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zh-CN" altLang="en-US" sz="1800" b="1" dirty="0">
                  <a:solidFill>
                    <a:schemeClr val="bg1"/>
                  </a:solidFill>
                  <a:latin typeface="微软雅黑" panose="020B0503020204020204" pitchFamily="34" charset="-122"/>
                  <a:ea typeface="微软雅黑" panose="020B0503020204020204" pitchFamily="34" charset="-122"/>
                </a:rPr>
                <a:t>教育信息化即是教育现代化</a:t>
              </a:r>
              <a:endParaRPr lang="zh-CN" altLang="en-US" sz="1800" b="1" dirty="0">
                <a:solidFill>
                  <a:schemeClr val="bg1"/>
                </a:solidFill>
                <a:latin typeface="微软雅黑" panose="020B0503020204020204" pitchFamily="34" charset="-122"/>
                <a:ea typeface="微软雅黑" panose="020B0503020204020204" pitchFamily="34" charset="-122"/>
              </a:endParaRPr>
            </a:p>
          </p:txBody>
        </p:sp>
        <p:sp>
          <p:nvSpPr>
            <p:cNvPr id="238" name="Text Placeholder 3"/>
            <p:cNvSpPr txBox="1"/>
            <p:nvPr/>
          </p:nvSpPr>
          <p:spPr>
            <a:xfrm>
              <a:off x="764014" y="1837913"/>
              <a:ext cx="1408928" cy="392368"/>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zh-CN" altLang="en-US" sz="1800" dirty="0">
                  <a:solidFill>
                    <a:schemeClr val="bg1"/>
                  </a:solidFill>
                </a:rPr>
                <a:t>（</a:t>
              </a:r>
              <a:r>
                <a:rPr lang="en-US" altLang="zh-CN" sz="1800" dirty="0">
                  <a:solidFill>
                    <a:schemeClr val="bg1"/>
                  </a:solidFill>
                </a:rPr>
                <a:t>1978-2000</a:t>
              </a:r>
              <a:r>
                <a:rPr lang="zh-CN" altLang="en-US" sz="1800" dirty="0">
                  <a:solidFill>
                    <a:schemeClr val="bg1"/>
                  </a:solidFill>
                </a:rPr>
                <a:t>）</a:t>
              </a:r>
              <a:endParaRPr lang="zh-CN" altLang="en-US" sz="1800" dirty="0">
                <a:solidFill>
                  <a:schemeClr val="bg1"/>
                </a:solidFill>
              </a:endParaRPr>
            </a:p>
            <a:p>
              <a:pPr defTabSz="1219200">
                <a:spcBef>
                  <a:spcPct val="20000"/>
                </a:spcBef>
                <a:defRPr/>
              </a:pPr>
              <a:endParaRPr lang="en-US" sz="1335" dirty="0">
                <a:solidFill>
                  <a:schemeClr val="bg1"/>
                </a:solidFill>
              </a:endParaRPr>
            </a:p>
          </p:txBody>
        </p:sp>
      </p:grpSp>
      <p:grpSp>
        <p:nvGrpSpPr>
          <p:cNvPr id="13" name="Group 25"/>
          <p:cNvGrpSpPr/>
          <p:nvPr/>
        </p:nvGrpSpPr>
        <p:grpSpPr>
          <a:xfrm>
            <a:off x="4517986" y="5305426"/>
            <a:ext cx="2769989" cy="741126"/>
            <a:chOff x="383709" y="1582127"/>
            <a:chExt cx="2169538" cy="555845"/>
          </a:xfrm>
        </p:grpSpPr>
        <p:sp>
          <p:nvSpPr>
            <p:cNvPr id="243" name="Text Placeholder 3"/>
            <p:cNvSpPr txBox="1"/>
            <p:nvPr/>
          </p:nvSpPr>
          <p:spPr>
            <a:xfrm>
              <a:off x="383709" y="1582127"/>
              <a:ext cx="2169538" cy="20774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zh-CN" altLang="en-US" sz="1800" b="1" dirty="0">
                  <a:solidFill>
                    <a:schemeClr val="bg1"/>
                  </a:solidFill>
                  <a:latin typeface="微软雅黑" panose="020B0503020204020204" pitchFamily="34" charset="-122"/>
                  <a:ea typeface="微软雅黑" panose="020B0503020204020204" pitchFamily="34" charset="-122"/>
                </a:rPr>
                <a:t>教育信息化带动教育现代化</a:t>
              </a:r>
              <a:endParaRPr lang="zh-CN" altLang="en-US" sz="1800" b="1" dirty="0">
                <a:solidFill>
                  <a:schemeClr val="bg1"/>
                </a:solidFill>
                <a:latin typeface="微软雅黑" panose="020B0503020204020204" pitchFamily="34" charset="-122"/>
                <a:ea typeface="微软雅黑" panose="020B0503020204020204" pitchFamily="34" charset="-122"/>
              </a:endParaRPr>
            </a:p>
          </p:txBody>
        </p:sp>
        <p:sp>
          <p:nvSpPr>
            <p:cNvPr id="244" name="Text Placeholder 3"/>
            <p:cNvSpPr txBox="1"/>
            <p:nvPr/>
          </p:nvSpPr>
          <p:spPr>
            <a:xfrm>
              <a:off x="764014" y="1930222"/>
              <a:ext cx="1408928" cy="207750"/>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spcBef>
                  <a:spcPct val="20000"/>
                </a:spcBef>
                <a:defRPr/>
              </a:pPr>
              <a:r>
                <a:rPr lang="zh-CN" altLang="en-US" sz="1800" dirty="0">
                  <a:solidFill>
                    <a:schemeClr val="bg1"/>
                  </a:solidFill>
                </a:rPr>
                <a:t>（</a:t>
              </a:r>
              <a:r>
                <a:rPr lang="en-US" altLang="zh-CN" sz="1800" dirty="0">
                  <a:solidFill>
                    <a:schemeClr val="bg1"/>
                  </a:solidFill>
                </a:rPr>
                <a:t>2001-2015</a:t>
              </a:r>
              <a:r>
                <a:rPr lang="zh-CN" altLang="en-US" sz="1800" dirty="0">
                  <a:solidFill>
                    <a:schemeClr val="bg1"/>
                  </a:solidFill>
                </a:rPr>
                <a:t>）</a:t>
              </a:r>
              <a:endParaRPr lang="en-US" sz="1800" dirty="0">
                <a:solidFill>
                  <a:schemeClr val="bg1"/>
                </a:solidFill>
              </a:endParaRPr>
            </a:p>
          </p:txBody>
        </p:sp>
      </p:grpSp>
      <p:grpSp>
        <p:nvGrpSpPr>
          <p:cNvPr id="15" name="Group 25"/>
          <p:cNvGrpSpPr/>
          <p:nvPr/>
        </p:nvGrpSpPr>
        <p:grpSpPr>
          <a:xfrm>
            <a:off x="8878320" y="5305426"/>
            <a:ext cx="2769989" cy="741126"/>
            <a:chOff x="383709" y="1582127"/>
            <a:chExt cx="2169538" cy="555845"/>
          </a:xfrm>
        </p:grpSpPr>
        <p:sp>
          <p:nvSpPr>
            <p:cNvPr id="249" name="Text Placeholder 3"/>
            <p:cNvSpPr txBox="1"/>
            <p:nvPr/>
          </p:nvSpPr>
          <p:spPr>
            <a:xfrm>
              <a:off x="383709" y="1582127"/>
              <a:ext cx="2169538" cy="207749"/>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zh-CN" altLang="en-US" sz="1800" b="1" dirty="0">
                  <a:solidFill>
                    <a:schemeClr val="bg1"/>
                  </a:solidFill>
                  <a:latin typeface="微软雅黑" panose="020B0503020204020204" pitchFamily="34" charset="-122"/>
                  <a:ea typeface="微软雅黑" panose="020B0503020204020204" pitchFamily="34" charset="-122"/>
                </a:rPr>
                <a:t>教育信息化引领教育现代化</a:t>
              </a:r>
              <a:endParaRPr lang="zh-CN" altLang="en-US" sz="1800" b="1" dirty="0">
                <a:solidFill>
                  <a:schemeClr val="bg1"/>
                </a:solidFill>
                <a:latin typeface="微软雅黑" panose="020B0503020204020204" pitchFamily="34" charset="-122"/>
                <a:ea typeface="微软雅黑" panose="020B0503020204020204" pitchFamily="34" charset="-122"/>
              </a:endParaRPr>
            </a:p>
          </p:txBody>
        </p:sp>
        <p:sp>
          <p:nvSpPr>
            <p:cNvPr id="250" name="Text Placeholder 3"/>
            <p:cNvSpPr txBox="1"/>
            <p:nvPr/>
          </p:nvSpPr>
          <p:spPr>
            <a:xfrm>
              <a:off x="764014" y="1930222"/>
              <a:ext cx="1408928" cy="207750"/>
            </a:xfrm>
            <a:prstGeom prst="rect">
              <a:avLst/>
            </a:prstGeom>
          </p:spPr>
          <p:txBody>
            <a:bodyPr wrap="square" lIns="0" tIns="0" rIns="0" bIns="0" anchor="ctr"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zh-CN" altLang="en-US" sz="1800" dirty="0">
                  <a:solidFill>
                    <a:schemeClr val="bg1"/>
                  </a:solidFill>
                </a:rPr>
                <a:t>（</a:t>
              </a:r>
              <a:r>
                <a:rPr lang="en-US" altLang="zh-CN" sz="1800" dirty="0">
                  <a:solidFill>
                    <a:schemeClr val="bg1"/>
                  </a:solidFill>
                </a:rPr>
                <a:t>2016------ </a:t>
              </a:r>
              <a:r>
                <a:rPr lang="zh-CN" altLang="en-US" sz="1800" dirty="0">
                  <a:solidFill>
                    <a:schemeClr val="bg1"/>
                  </a:solidFill>
                </a:rPr>
                <a:t>）</a:t>
              </a:r>
              <a:endParaRPr lang="zh-CN" altLang="en-US" sz="1800" dirty="0">
                <a:solidFill>
                  <a:schemeClr val="bg1"/>
                </a:solidFill>
              </a:endParaRPr>
            </a:p>
          </p:txBody>
        </p:sp>
      </p:grpSp>
      <p:sp>
        <p:nvSpPr>
          <p:cNvPr id="20" name="矩形 19"/>
          <p:cNvSpPr/>
          <p:nvPr/>
        </p:nvSpPr>
        <p:spPr>
          <a:xfrm>
            <a:off x="5153040" y="524584"/>
            <a:ext cx="2339102" cy="461665"/>
          </a:xfrm>
          <a:prstGeom prst="rect">
            <a:avLst/>
          </a:prstGeom>
        </p:spPr>
        <p:txBody>
          <a:bodyPr wrap="none">
            <a:spAutoFit/>
          </a:bodyPr>
          <a:lstStyle/>
          <a:p>
            <a:pPr algn="ctr"/>
            <a:r>
              <a:rPr lang="zh-CN" altLang="en-US" sz="2400" b="1" dirty="0">
                <a:solidFill>
                  <a:srgbClr val="3F3F5F"/>
                </a:solidFill>
                <a:latin typeface="微软雅黑" panose="020B0503020204020204" pitchFamily="34" charset="-122"/>
                <a:ea typeface="微软雅黑" panose="020B0503020204020204" pitchFamily="34" charset="-122"/>
              </a:rPr>
              <a:t>教育信息化历程</a:t>
            </a:r>
            <a:endParaRPr lang="zh-CN" altLang="en-US" sz="2400" b="1" dirty="0">
              <a:solidFill>
                <a:srgbClr val="3F3F5F"/>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95"/>
                                        </p:tgtEl>
                                        <p:attrNameLst>
                                          <p:attrName>style.visibility</p:attrName>
                                        </p:attrNameLst>
                                      </p:cBhvr>
                                      <p:to>
                                        <p:strVal val="visible"/>
                                      </p:to>
                                    </p:set>
                                    <p:animEffect transition="in" filter="fade">
                                      <p:cBhvr>
                                        <p:cTn id="11" dur="1000"/>
                                        <p:tgtEl>
                                          <p:spTgt spid="195"/>
                                        </p:tgtEl>
                                      </p:cBhvr>
                                    </p:animEffect>
                                  </p:childTnLst>
                                </p:cTn>
                              </p:par>
                            </p:childTnLst>
                          </p:cTn>
                        </p:par>
                        <p:par>
                          <p:cTn id="12" fill="hold">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196"/>
                                        </p:tgtEl>
                                        <p:attrNameLst>
                                          <p:attrName>style.visibility</p:attrName>
                                        </p:attrNameLst>
                                      </p:cBhvr>
                                      <p:to>
                                        <p:strVal val="visible"/>
                                      </p:to>
                                    </p:set>
                                    <p:animEffect transition="in" filter="wipe(down)">
                                      <p:cBhvr>
                                        <p:cTn id="15" dur="500"/>
                                        <p:tgtEl>
                                          <p:spTgt spid="196"/>
                                        </p:tgtEl>
                                      </p:cBhvr>
                                    </p:animEffect>
                                  </p:childTnLst>
                                </p:cTn>
                              </p:par>
                            </p:childTnLst>
                          </p:cTn>
                        </p:par>
                        <p:par>
                          <p:cTn id="16" fill="hold">
                            <p:stCondLst>
                              <p:cond delay="2000"/>
                            </p:stCondLst>
                            <p:childTnLst>
                              <p:par>
                                <p:cTn id="17" presetID="22" presetClass="entr" presetSubtype="4"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500"/>
                                        <p:tgtEl>
                                          <p:spTgt spid="10"/>
                                        </p:tgtEl>
                                      </p:cBhvr>
                                    </p:animEffect>
                                  </p:childTnLst>
                                </p:cTn>
                              </p:par>
                            </p:childTnLst>
                          </p:cTn>
                        </p:par>
                        <p:par>
                          <p:cTn id="20" fill="hold">
                            <p:stCondLst>
                              <p:cond delay="2500"/>
                            </p:stCondLst>
                            <p:childTnLst>
                              <p:par>
                                <p:cTn id="21" presetID="22" presetClass="entr" presetSubtype="4" fill="hold"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wipe(down)">
                                      <p:cBhvr>
                                        <p:cTn id="23" dur="500"/>
                                        <p:tgtEl>
                                          <p:spTgt spid="4"/>
                                        </p:tgtEl>
                                      </p:cBhvr>
                                    </p:animEffect>
                                  </p:childTnLst>
                                </p:cTn>
                              </p:par>
                            </p:childTnLst>
                          </p:cTn>
                        </p:par>
                        <p:par>
                          <p:cTn id="24" fill="hold">
                            <p:stCondLst>
                              <p:cond delay="3000"/>
                            </p:stCondLst>
                            <p:childTnLst>
                              <p:par>
                                <p:cTn id="25" presetID="22" presetClass="entr" presetSubtype="4"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down)">
                                      <p:cBhvr>
                                        <p:cTn id="27" dur="500"/>
                                        <p:tgtEl>
                                          <p:spTgt spid="5"/>
                                        </p:tgtEl>
                                      </p:cBhvr>
                                    </p:animEffect>
                                  </p:childTnLst>
                                </p:cTn>
                              </p:par>
                            </p:childTnLst>
                          </p:cTn>
                        </p:par>
                        <p:par>
                          <p:cTn id="28" fill="hold">
                            <p:stCondLst>
                              <p:cond delay="3500"/>
                            </p:stCondLst>
                            <p:childTnLst>
                              <p:par>
                                <p:cTn id="29" presetID="2" presetClass="entr" presetSubtype="4" accel="50000" decel="50000" fill="hold" nodeType="after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par>
                          <p:cTn id="33" fill="hold">
                            <p:stCondLst>
                              <p:cond delay="4000"/>
                            </p:stCondLst>
                            <p:childTnLst>
                              <p:par>
                                <p:cTn id="34" presetID="2" presetClass="entr" presetSubtype="4" accel="50000" decel="50000" fill="hold"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500" fill="hold"/>
                                        <p:tgtEl>
                                          <p:spTgt spid="13"/>
                                        </p:tgtEl>
                                        <p:attrNameLst>
                                          <p:attrName>ppt_x</p:attrName>
                                        </p:attrNameLst>
                                      </p:cBhvr>
                                      <p:tavLst>
                                        <p:tav tm="0">
                                          <p:val>
                                            <p:strVal val="#ppt_x"/>
                                          </p:val>
                                        </p:tav>
                                        <p:tav tm="100000">
                                          <p:val>
                                            <p:strVal val="#ppt_x"/>
                                          </p:val>
                                        </p:tav>
                                      </p:tavLst>
                                    </p:anim>
                                    <p:anim calcmode="lin" valueType="num">
                                      <p:cBhvr additive="base">
                                        <p:cTn id="37" dur="500" fill="hold"/>
                                        <p:tgtEl>
                                          <p:spTgt spid="13"/>
                                        </p:tgtEl>
                                        <p:attrNameLst>
                                          <p:attrName>ppt_y</p:attrName>
                                        </p:attrNameLst>
                                      </p:cBhvr>
                                      <p:tavLst>
                                        <p:tav tm="0">
                                          <p:val>
                                            <p:strVal val="1+#ppt_h/2"/>
                                          </p:val>
                                        </p:tav>
                                        <p:tav tm="100000">
                                          <p:val>
                                            <p:strVal val="#ppt_y"/>
                                          </p:val>
                                        </p:tav>
                                      </p:tavLst>
                                    </p:anim>
                                  </p:childTnLst>
                                </p:cTn>
                              </p:par>
                            </p:childTnLst>
                          </p:cTn>
                        </p:par>
                        <p:par>
                          <p:cTn id="38" fill="hold">
                            <p:stCondLst>
                              <p:cond delay="4500"/>
                            </p:stCondLst>
                            <p:childTnLst>
                              <p:par>
                                <p:cTn id="39" presetID="2" presetClass="entr" presetSubtype="4" accel="50000" decel="50000" fill="hold" nodeType="afterEffect">
                                  <p:stCondLst>
                                    <p:cond delay="0"/>
                                  </p:stCondLst>
                                  <p:childTnLst>
                                    <p:set>
                                      <p:cBhvr>
                                        <p:cTn id="40" dur="1" fill="hold">
                                          <p:stCondLst>
                                            <p:cond delay="0"/>
                                          </p:stCondLst>
                                        </p:cTn>
                                        <p:tgtEl>
                                          <p:spTgt spid="15"/>
                                        </p:tgtEl>
                                        <p:attrNameLst>
                                          <p:attrName>style.visibility</p:attrName>
                                        </p:attrNameLst>
                                      </p:cBhvr>
                                      <p:to>
                                        <p:strVal val="visible"/>
                                      </p:to>
                                    </p:set>
                                    <p:anim calcmode="lin" valueType="num">
                                      <p:cBhvr additive="base">
                                        <p:cTn id="41" dur="500" fill="hold"/>
                                        <p:tgtEl>
                                          <p:spTgt spid="15"/>
                                        </p:tgtEl>
                                        <p:attrNameLst>
                                          <p:attrName>ppt_x</p:attrName>
                                        </p:attrNameLst>
                                      </p:cBhvr>
                                      <p:tavLst>
                                        <p:tav tm="0">
                                          <p:val>
                                            <p:strVal val="#ppt_x"/>
                                          </p:val>
                                        </p:tav>
                                        <p:tav tm="100000">
                                          <p:val>
                                            <p:strVal val="#ppt_x"/>
                                          </p:val>
                                        </p:tav>
                                      </p:tavLst>
                                    </p:anim>
                                    <p:anim calcmode="lin" valueType="num">
                                      <p:cBhvr additive="base">
                                        <p:cTn id="4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 grpId="0" animBg="1"/>
      <p:bldP spid="196" grpId="0" animBg="1"/>
      <p:bldP spid="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178852" y="0"/>
            <a:ext cx="1838178" cy="6858000"/>
            <a:chOff x="5178852" y="0"/>
            <a:chExt cx="1838178" cy="6858000"/>
          </a:xfrm>
          <a:solidFill>
            <a:srgbClr val="EAD5C0"/>
          </a:solidFill>
        </p:grpSpPr>
        <p:grpSp>
          <p:nvGrpSpPr>
            <p:cNvPr id="3" name="组合 2"/>
            <p:cNvGrpSpPr/>
            <p:nvPr/>
          </p:nvGrpSpPr>
          <p:grpSpPr>
            <a:xfrm rot="-5400000">
              <a:off x="2585417" y="2593435"/>
              <a:ext cx="6858000" cy="1671130"/>
              <a:chOff x="0" y="2688608"/>
              <a:chExt cx="12192000" cy="1510352"/>
            </a:xfrm>
            <a:grpFill/>
          </p:grpSpPr>
          <p:sp>
            <p:nvSpPr>
              <p:cNvPr id="10" name="矩形 9"/>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 name="组合 3"/>
            <p:cNvGrpSpPr/>
            <p:nvPr/>
          </p:nvGrpSpPr>
          <p:grpSpPr>
            <a:xfrm rot="-5400000">
              <a:off x="2752465" y="2593435"/>
              <a:ext cx="6858000" cy="1671130"/>
              <a:chOff x="0" y="2688608"/>
              <a:chExt cx="12192000" cy="1510352"/>
            </a:xfrm>
            <a:grpFill/>
          </p:grpSpPr>
          <p:sp>
            <p:nvSpPr>
              <p:cNvPr id="5" name="矩形 4"/>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5" name="矩形 14"/>
          <p:cNvSpPr/>
          <p:nvPr/>
        </p:nvSpPr>
        <p:spPr>
          <a:xfrm>
            <a:off x="689810" y="673768"/>
            <a:ext cx="10844463" cy="5502443"/>
          </a:xfrm>
          <a:prstGeom prst="rect">
            <a:avLst/>
          </a:prstGeom>
          <a:solidFill>
            <a:schemeClr val="bg1"/>
          </a:solidFill>
          <a:ln w="3175">
            <a:solidFill>
              <a:srgbClr val="C9A769"/>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689810" y="3224463"/>
            <a:ext cx="10844463" cy="204537"/>
          </a:xfrm>
          <a:prstGeom prst="rect">
            <a:avLst/>
          </a:prstGeom>
          <a:solidFill>
            <a:srgbClr val="3F3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椭圆 16"/>
          <p:cNvSpPr/>
          <p:nvPr/>
        </p:nvSpPr>
        <p:spPr>
          <a:xfrm>
            <a:off x="3119011" y="3064042"/>
            <a:ext cx="540000" cy="540000"/>
          </a:xfrm>
          <a:prstGeom prst="ellipse">
            <a:avLst/>
          </a:prstGeom>
          <a:solidFill>
            <a:srgbClr val="C9A769"/>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Century Gothic" panose="020B0502020202020204" pitchFamily="34" charset="0"/>
              </a:rPr>
              <a:t>1</a:t>
            </a:r>
            <a:endParaRPr lang="zh-CN" altLang="en-US" sz="2400" dirty="0">
              <a:latin typeface="Century Gothic" panose="020B0502020202020204" pitchFamily="34" charset="0"/>
            </a:endParaRPr>
          </a:p>
        </p:txBody>
      </p:sp>
      <p:sp>
        <p:nvSpPr>
          <p:cNvPr id="18" name="椭圆 17"/>
          <p:cNvSpPr/>
          <p:nvPr/>
        </p:nvSpPr>
        <p:spPr>
          <a:xfrm>
            <a:off x="4961484" y="3064042"/>
            <a:ext cx="540000" cy="540000"/>
          </a:xfrm>
          <a:prstGeom prst="ellipse">
            <a:avLst/>
          </a:prstGeom>
          <a:solidFill>
            <a:srgbClr val="C9A769"/>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Century Gothic" panose="020B0502020202020204" pitchFamily="34" charset="0"/>
              </a:rPr>
              <a:t>2</a:t>
            </a:r>
            <a:endParaRPr lang="zh-CN" altLang="en-US" sz="2400" dirty="0">
              <a:latin typeface="Century Gothic" panose="020B0502020202020204" pitchFamily="34" charset="0"/>
            </a:endParaRPr>
          </a:p>
        </p:txBody>
      </p:sp>
      <p:sp>
        <p:nvSpPr>
          <p:cNvPr id="19" name="椭圆 18"/>
          <p:cNvSpPr/>
          <p:nvPr/>
        </p:nvSpPr>
        <p:spPr>
          <a:xfrm>
            <a:off x="6803957" y="3064042"/>
            <a:ext cx="540000" cy="540000"/>
          </a:xfrm>
          <a:prstGeom prst="ellipse">
            <a:avLst/>
          </a:prstGeom>
          <a:solidFill>
            <a:srgbClr val="C9A769"/>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Century Gothic" panose="020B0502020202020204" pitchFamily="34" charset="0"/>
              </a:rPr>
              <a:t>3</a:t>
            </a:r>
            <a:endParaRPr lang="zh-CN" altLang="en-US" sz="2400" dirty="0">
              <a:latin typeface="Century Gothic" panose="020B0502020202020204" pitchFamily="34" charset="0"/>
            </a:endParaRPr>
          </a:p>
        </p:txBody>
      </p:sp>
      <p:sp>
        <p:nvSpPr>
          <p:cNvPr id="20" name="椭圆 19"/>
          <p:cNvSpPr/>
          <p:nvPr/>
        </p:nvSpPr>
        <p:spPr>
          <a:xfrm>
            <a:off x="8646430" y="3064042"/>
            <a:ext cx="540000" cy="540000"/>
          </a:xfrm>
          <a:prstGeom prst="ellipse">
            <a:avLst/>
          </a:prstGeom>
          <a:solidFill>
            <a:srgbClr val="C9A769"/>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latin typeface="Century Gothic" panose="020B0502020202020204" pitchFamily="34" charset="0"/>
              </a:rPr>
              <a:t>4</a:t>
            </a:r>
            <a:endParaRPr lang="zh-CN" altLang="en-US" sz="2400" dirty="0">
              <a:latin typeface="Century Gothic" panose="020B0502020202020204" pitchFamily="34" charset="0"/>
            </a:endParaRPr>
          </a:p>
        </p:txBody>
      </p:sp>
      <p:sp>
        <p:nvSpPr>
          <p:cNvPr id="22" name="矩形 21"/>
          <p:cNvSpPr/>
          <p:nvPr/>
        </p:nvSpPr>
        <p:spPr>
          <a:xfrm rot="-2700000">
            <a:off x="2970761" y="2373397"/>
            <a:ext cx="1271502" cy="338554"/>
          </a:xfrm>
          <a:prstGeom prst="rect">
            <a:avLst/>
          </a:prstGeom>
        </p:spPr>
        <p:txBody>
          <a:bodyPr wrap="none">
            <a:spAutoFit/>
          </a:bodyPr>
          <a:lstStyle/>
          <a:p>
            <a:r>
              <a:rPr lang="zh-CN" altLang="en-US" sz="1600" b="1" dirty="0">
                <a:solidFill>
                  <a:srgbClr val="3F3F5F"/>
                </a:solidFill>
                <a:latin typeface="微软雅黑" panose="020B0503020204020204" pitchFamily="34" charset="-122"/>
                <a:ea typeface="微软雅黑" panose="020B0503020204020204" pitchFamily="34" charset="-122"/>
              </a:rPr>
              <a:t>信息化实践</a:t>
            </a:r>
            <a:r>
              <a:rPr lang="zh-CN" altLang="en-US" sz="1600" dirty="0">
                <a:solidFill>
                  <a:srgbClr val="3F3F5F"/>
                </a:solidFill>
                <a:latin typeface="微软雅黑" panose="020B0503020204020204" pitchFamily="34" charset="-122"/>
                <a:ea typeface="微软雅黑" panose="020B0503020204020204" pitchFamily="34" charset="-122"/>
              </a:rPr>
              <a:t> </a:t>
            </a:r>
            <a:endParaRPr lang="zh-CN" altLang="en-US" sz="1600" dirty="0"/>
          </a:p>
        </p:txBody>
      </p:sp>
      <p:sp>
        <p:nvSpPr>
          <p:cNvPr id="23" name="矩形 22"/>
          <p:cNvSpPr/>
          <p:nvPr/>
        </p:nvSpPr>
        <p:spPr>
          <a:xfrm rot="-2700000">
            <a:off x="4474741" y="3852925"/>
            <a:ext cx="1005403" cy="338554"/>
          </a:xfrm>
          <a:prstGeom prst="rect">
            <a:avLst/>
          </a:prstGeom>
        </p:spPr>
        <p:txBody>
          <a:bodyPr wrap="none">
            <a:spAutoFit/>
          </a:bodyPr>
          <a:lstStyle/>
          <a:p>
            <a:r>
              <a:rPr lang="zh-CN" altLang="en-US" sz="1600" b="1" dirty="0">
                <a:solidFill>
                  <a:srgbClr val="3F3F5F"/>
                </a:solidFill>
                <a:latin typeface="微软雅黑" panose="020B0503020204020204" pitchFamily="34" charset="-122"/>
                <a:ea typeface="微软雅黑" panose="020B0503020204020204" pitchFamily="34" charset="-122"/>
              </a:rPr>
              <a:t>九五计划</a:t>
            </a:r>
            <a:endParaRPr lang="zh-CN" altLang="en-US" sz="1600" dirty="0"/>
          </a:p>
        </p:txBody>
      </p:sp>
      <p:sp>
        <p:nvSpPr>
          <p:cNvPr id="24" name="矩形 23"/>
          <p:cNvSpPr/>
          <p:nvPr/>
        </p:nvSpPr>
        <p:spPr>
          <a:xfrm rot="-2700000">
            <a:off x="6704005" y="2209639"/>
            <a:ext cx="1826141" cy="338554"/>
          </a:xfrm>
          <a:prstGeom prst="rect">
            <a:avLst/>
          </a:prstGeom>
        </p:spPr>
        <p:txBody>
          <a:bodyPr wrap="none">
            <a:spAutoFit/>
          </a:bodyPr>
          <a:lstStyle/>
          <a:p>
            <a:r>
              <a:rPr lang="zh-CN" altLang="en-US" sz="1600" b="1" dirty="0">
                <a:solidFill>
                  <a:srgbClr val="3F3F5F"/>
                </a:solidFill>
                <a:latin typeface="微软雅黑" panose="020B0503020204020204" pitchFamily="34" charset="-122"/>
                <a:ea typeface="微软雅黑" panose="020B0503020204020204" pitchFamily="34" charset="-122"/>
              </a:rPr>
              <a:t>开放教育网络形成</a:t>
            </a:r>
            <a:endParaRPr lang="zh-CN" altLang="en-US" sz="1600" dirty="0"/>
          </a:p>
        </p:txBody>
      </p:sp>
      <p:sp>
        <p:nvSpPr>
          <p:cNvPr id="25" name="矩形 24"/>
          <p:cNvSpPr/>
          <p:nvPr/>
        </p:nvSpPr>
        <p:spPr>
          <a:xfrm rot="-2700000">
            <a:off x="7562796" y="4070988"/>
            <a:ext cx="1947969" cy="338554"/>
          </a:xfrm>
          <a:prstGeom prst="rect">
            <a:avLst/>
          </a:prstGeom>
        </p:spPr>
        <p:txBody>
          <a:bodyPr wrap="none">
            <a:spAutoFit/>
          </a:bodyPr>
          <a:lstStyle/>
          <a:p>
            <a:r>
              <a:rPr lang="zh-CN" altLang="en-US" sz="1600" b="1" dirty="0">
                <a:solidFill>
                  <a:srgbClr val="3F3F5F"/>
                </a:solidFill>
                <a:latin typeface="微软雅黑" panose="020B0503020204020204" pitchFamily="34" charset="-122"/>
                <a:ea typeface="微软雅黑" panose="020B0503020204020204" pitchFamily="34" charset="-122"/>
              </a:rPr>
              <a:t>正式提出 并行出现</a:t>
            </a:r>
            <a:r>
              <a:rPr lang="zh-CN" altLang="en-US" sz="1600" dirty="0">
                <a:solidFill>
                  <a:srgbClr val="3F3F5F"/>
                </a:solidFill>
                <a:latin typeface="微软雅黑" panose="020B0503020204020204" pitchFamily="34" charset="-122"/>
                <a:ea typeface="微软雅黑" panose="020B0503020204020204" pitchFamily="34" charset="-122"/>
              </a:rPr>
              <a:t> </a:t>
            </a:r>
            <a:endParaRPr lang="zh-CN" altLang="en-US" sz="1600" dirty="0"/>
          </a:p>
        </p:txBody>
      </p:sp>
      <p:sp>
        <p:nvSpPr>
          <p:cNvPr id="27" name="矩形 26"/>
          <p:cNvSpPr/>
          <p:nvPr/>
        </p:nvSpPr>
        <p:spPr>
          <a:xfrm>
            <a:off x="1722525" y="3589421"/>
            <a:ext cx="2118597" cy="1815882"/>
          </a:xfrm>
          <a:prstGeom prst="rect">
            <a:avLst/>
          </a:prstGeom>
        </p:spPr>
        <p:txBody>
          <a:bodyPr wrap="square">
            <a:spAutoFit/>
          </a:bodyPr>
          <a:lstStyle/>
          <a:p>
            <a:r>
              <a:rPr lang="en-US" altLang="zh-CN" sz="1600" b="1" dirty="0">
                <a:solidFill>
                  <a:srgbClr val="3F3F5F"/>
                </a:solidFill>
                <a:latin typeface="微软雅黑" panose="020B0503020204020204" pitchFamily="34" charset="-122"/>
                <a:ea typeface="微软雅黑" panose="020B0503020204020204" pitchFamily="34" charset="-122"/>
                <a:cs typeface="Arial Unicode MS" panose="020B0604020202020204" pitchFamily="34" charset="-122"/>
              </a:rPr>
              <a:t>1978</a:t>
            </a:r>
            <a:r>
              <a:rPr lang="zh-CN" altLang="en-US" sz="1600" b="1" dirty="0">
                <a:solidFill>
                  <a:srgbClr val="3F3F5F"/>
                </a:solidFill>
                <a:latin typeface="微软雅黑" panose="020B0503020204020204" pitchFamily="34" charset="-122"/>
                <a:ea typeface="微软雅黑" panose="020B0503020204020204" pitchFamily="34" charset="-122"/>
                <a:cs typeface="Arial Unicode MS" panose="020B0604020202020204" pitchFamily="34" charset="-122"/>
              </a:rPr>
              <a:t>年，</a:t>
            </a:r>
            <a:r>
              <a:rPr lang="zh-CN" altLang="en-US" sz="1600" dirty="0">
                <a:solidFill>
                  <a:srgbClr val="3F3F5F"/>
                </a:solidFill>
                <a:latin typeface="微软雅黑" panose="020B0503020204020204" pitchFamily="34" charset="-122"/>
                <a:ea typeface="微软雅黑" panose="020B0503020204020204" pitchFamily="34" charset="-122"/>
                <a:cs typeface="Arial Unicode MS" panose="020B0604020202020204" pitchFamily="34" charset="-122"/>
              </a:rPr>
              <a:t>邓小平在全国教育工作会议上提出，发展电视广播等现代教育手段。随后成立中央电教馆，设立电化教育学科，成立电化教育协会。</a:t>
            </a:r>
            <a:endParaRPr lang="zh-CN" altLang="en-US" sz="1600" dirty="0">
              <a:solidFill>
                <a:srgbClr val="3F3F5F"/>
              </a:solidFill>
              <a:latin typeface="微软雅黑" panose="020B0503020204020204" pitchFamily="34" charset="-122"/>
              <a:ea typeface="微软雅黑" panose="020B0503020204020204" pitchFamily="34" charset="-122"/>
              <a:cs typeface="Arial Unicode MS" panose="020B0604020202020204" pitchFamily="34" charset="-122"/>
            </a:endParaRPr>
          </a:p>
        </p:txBody>
      </p:sp>
      <p:sp>
        <p:nvSpPr>
          <p:cNvPr id="28" name="矩形 27"/>
          <p:cNvSpPr/>
          <p:nvPr/>
        </p:nvSpPr>
        <p:spPr>
          <a:xfrm>
            <a:off x="4246821" y="1351821"/>
            <a:ext cx="2240050" cy="1569660"/>
          </a:xfrm>
          <a:prstGeom prst="rect">
            <a:avLst/>
          </a:prstGeom>
        </p:spPr>
        <p:txBody>
          <a:bodyPr wrap="square">
            <a:spAutoFit/>
          </a:bodyPr>
          <a:lstStyle/>
          <a:p>
            <a:r>
              <a:rPr lang="en-US" altLang="zh-CN" sz="1600" b="1" dirty="0">
                <a:solidFill>
                  <a:srgbClr val="3F3F5F"/>
                </a:solidFill>
                <a:latin typeface="微软雅黑" panose="020B0503020204020204" pitchFamily="34" charset="-122"/>
                <a:ea typeface="微软雅黑" panose="020B0503020204020204" pitchFamily="34" charset="-122"/>
              </a:rPr>
              <a:t>1997</a:t>
            </a:r>
            <a:r>
              <a:rPr lang="zh-CN" altLang="en-US" sz="1600" b="1" dirty="0">
                <a:solidFill>
                  <a:srgbClr val="3F3F5F"/>
                </a:solidFill>
                <a:latin typeface="微软雅黑" panose="020B0503020204020204" pitchFamily="34" charset="-122"/>
                <a:ea typeface="微软雅黑" panose="020B0503020204020204" pitchFamily="34" charset="-122"/>
              </a:rPr>
              <a:t>年</a:t>
            </a:r>
            <a:r>
              <a:rPr lang="zh-CN" altLang="en-US" sz="1600" dirty="0">
                <a:solidFill>
                  <a:srgbClr val="3F3F5F"/>
                </a:solidFill>
                <a:latin typeface="微软雅黑" panose="020B0503020204020204" pitchFamily="34" charset="-122"/>
                <a:ea typeface="微软雅黑" panose="020B0503020204020204" pitchFamily="34" charset="-122"/>
              </a:rPr>
              <a:t>，</a:t>
            </a:r>
            <a:r>
              <a:rPr lang="en-US" altLang="zh-CN" sz="1600" dirty="0">
                <a:solidFill>
                  <a:srgbClr val="3F3F5F"/>
                </a:solidFill>
                <a:latin typeface="微软雅黑" panose="020B0503020204020204" pitchFamily="34" charset="-122"/>
                <a:ea typeface="微软雅黑" panose="020B0503020204020204" pitchFamily="34" charset="-122"/>
              </a:rPr>
              <a:t>《</a:t>
            </a:r>
            <a:r>
              <a:rPr lang="zh-CN" altLang="en-US" sz="1600" dirty="0">
                <a:solidFill>
                  <a:srgbClr val="3F3F5F"/>
                </a:solidFill>
                <a:latin typeface="微软雅黑" panose="020B0503020204020204" pitchFamily="34" charset="-122"/>
                <a:ea typeface="微软雅黑" panose="020B0503020204020204" pitchFamily="34" charset="-122"/>
              </a:rPr>
              <a:t>全国电化教育“九五”计划</a:t>
            </a:r>
            <a:r>
              <a:rPr lang="en-US" altLang="zh-CN" sz="1600" dirty="0">
                <a:solidFill>
                  <a:srgbClr val="3F3F5F"/>
                </a:solidFill>
                <a:latin typeface="微软雅黑" panose="020B0503020204020204" pitchFamily="34" charset="-122"/>
                <a:ea typeface="微软雅黑" panose="020B0503020204020204" pitchFamily="34" charset="-122"/>
              </a:rPr>
              <a:t>》</a:t>
            </a:r>
            <a:r>
              <a:rPr lang="zh-CN" altLang="en-US" sz="1600" dirty="0">
                <a:solidFill>
                  <a:srgbClr val="3F3F5F"/>
                </a:solidFill>
                <a:latin typeface="微软雅黑" panose="020B0503020204020204" pitchFamily="34" charset="-122"/>
                <a:ea typeface="微软雅黑" panose="020B0503020204020204" pitchFamily="34" charset="-122"/>
              </a:rPr>
              <a:t>“电化教育成为推动我国教育现代化发展的重要力量”。教育信息化与教育现代化紧密相连</a:t>
            </a:r>
            <a:r>
              <a:rPr lang="zh-CN" altLang="en-US" sz="1600" dirty="0">
                <a:latin typeface="微软雅黑" panose="020B0503020204020204" pitchFamily="34" charset="-122"/>
                <a:ea typeface="微软雅黑" panose="020B0503020204020204" pitchFamily="34" charset="-122"/>
              </a:rPr>
              <a:t>。</a:t>
            </a:r>
            <a:r>
              <a:rPr lang="en-US" altLang="zh-CN" sz="1600" dirty="0">
                <a:latin typeface="微软雅黑" panose="020B0503020204020204" pitchFamily="34" charset="-122"/>
                <a:ea typeface="微软雅黑" panose="020B0503020204020204" pitchFamily="34" charset="-122"/>
              </a:rPr>
              <a:t> </a:t>
            </a:r>
            <a:endParaRPr lang="zh-CN" altLang="en-US" sz="1600" dirty="0">
              <a:latin typeface="微软雅黑" panose="020B0503020204020204" pitchFamily="34" charset="-122"/>
              <a:ea typeface="微软雅黑" panose="020B0503020204020204" pitchFamily="34" charset="-122"/>
            </a:endParaRPr>
          </a:p>
        </p:txBody>
      </p:sp>
      <p:sp>
        <p:nvSpPr>
          <p:cNvPr id="29" name="矩形 28"/>
          <p:cNvSpPr/>
          <p:nvPr/>
        </p:nvSpPr>
        <p:spPr>
          <a:xfrm>
            <a:off x="5808273" y="3700120"/>
            <a:ext cx="1837759" cy="1815882"/>
          </a:xfrm>
          <a:prstGeom prst="rect">
            <a:avLst/>
          </a:prstGeom>
        </p:spPr>
        <p:txBody>
          <a:bodyPr wrap="square">
            <a:spAutoFit/>
          </a:bodyPr>
          <a:lstStyle/>
          <a:p>
            <a:r>
              <a:rPr lang="en-US" altLang="zh-CN" sz="1600" b="1"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1998</a:t>
            </a:r>
            <a:r>
              <a:rPr lang="zh-CN" altLang="en-US" sz="1600" b="1"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年</a:t>
            </a:r>
            <a:r>
              <a:rPr lang="zh-CN" altLang="en-US" sz="16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，教育部制定</a:t>
            </a:r>
            <a:r>
              <a:rPr lang="en-US" altLang="zh-CN" sz="16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a:t>
            </a:r>
            <a:r>
              <a:rPr lang="zh-CN" altLang="en-US" sz="16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面向</a:t>
            </a:r>
            <a:r>
              <a:rPr lang="en-US" altLang="zh-CN" sz="16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21</a:t>
            </a:r>
            <a:r>
              <a:rPr lang="zh-CN" altLang="en-US" sz="16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世纪教育振兴行动计划</a:t>
            </a:r>
            <a:r>
              <a:rPr lang="en-US" altLang="zh-CN" sz="16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a:t>
            </a:r>
            <a:r>
              <a:rPr lang="zh-CN" altLang="en-US" sz="16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，提出实施现代远程教育工程，形成开放教育网络，构建终身教育体系。 </a:t>
            </a:r>
            <a:endParaRPr lang="zh-CN" altLang="en-US" sz="16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30" name="矩形 29"/>
          <p:cNvSpPr/>
          <p:nvPr/>
        </p:nvSpPr>
        <p:spPr>
          <a:xfrm>
            <a:off x="8576553" y="1096669"/>
            <a:ext cx="2691522" cy="1815882"/>
          </a:xfrm>
          <a:prstGeom prst="rect">
            <a:avLst/>
          </a:prstGeom>
        </p:spPr>
        <p:txBody>
          <a:bodyPr wrap="square">
            <a:spAutoFit/>
          </a:bodyPr>
          <a:lstStyle/>
          <a:p>
            <a:r>
              <a:rPr lang="en-US" altLang="zh-CN" sz="1600" b="1"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1999</a:t>
            </a:r>
            <a:r>
              <a:rPr lang="zh-CN" altLang="en-US" sz="1600" b="1"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年</a:t>
            </a:r>
            <a:r>
              <a:rPr lang="en-US" altLang="zh-CN" sz="16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a:t>
            </a:r>
            <a:r>
              <a:rPr lang="zh-CN" altLang="en-US" sz="16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中共中央国务院关于深化教育改革全面推进素质教育的决定</a:t>
            </a:r>
            <a:r>
              <a:rPr lang="en-US" altLang="zh-CN" sz="16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a:t>
            </a:r>
            <a:r>
              <a:rPr lang="zh-CN" altLang="en-US" sz="16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提出，大力提高教育技术手段现代化水平和教育信息化程度，指明我国教育信息化</a:t>
            </a:r>
            <a:r>
              <a:rPr lang="zh-CN" altLang="en-US" sz="1600" b="1"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发展方向</a:t>
            </a:r>
            <a:r>
              <a:rPr lang="zh-CN" altLang="en-US" sz="16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和</a:t>
            </a:r>
            <a:r>
              <a:rPr lang="zh-CN" altLang="en-US" sz="1600" b="1"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重要任务。</a:t>
            </a:r>
            <a:endParaRPr lang="zh-CN" altLang="en-US" sz="1200" b="1"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32" name="文本框 31"/>
          <p:cNvSpPr txBox="1"/>
          <p:nvPr/>
        </p:nvSpPr>
        <p:spPr>
          <a:xfrm>
            <a:off x="12441670" y="7154779"/>
            <a:ext cx="375972" cy="369332"/>
          </a:xfrm>
          <a:prstGeom prst="rect">
            <a:avLst/>
          </a:prstGeom>
          <a:noFill/>
        </p:spPr>
        <p:txBody>
          <a:bodyPr wrap="square" rtlCol="0">
            <a:spAutoFit/>
          </a:bodyPr>
          <a:lstStyle/>
          <a:p>
            <a:r>
              <a:rPr lang="zh-CN" altLang="en-US" dirty="0"/>
              <a:t>。</a:t>
            </a:r>
            <a:endParaRPr lang="zh-CN" altLang="en-US" dirty="0"/>
          </a:p>
        </p:txBody>
      </p:sp>
      <p:sp>
        <p:nvSpPr>
          <p:cNvPr id="33" name="矩形 32"/>
          <p:cNvSpPr/>
          <p:nvPr/>
        </p:nvSpPr>
        <p:spPr>
          <a:xfrm>
            <a:off x="4293769" y="855633"/>
            <a:ext cx="3775393" cy="400110"/>
          </a:xfrm>
          <a:prstGeom prst="rect">
            <a:avLst/>
          </a:prstGeom>
        </p:spPr>
        <p:txBody>
          <a:bodyPr wrap="none">
            <a:spAutoFit/>
          </a:bodyPr>
          <a:lstStyle/>
          <a:p>
            <a:r>
              <a:rPr lang="zh-CN" altLang="en-US" sz="2000" b="1" dirty="0">
                <a:solidFill>
                  <a:srgbClr val="3F3F5F"/>
                </a:solidFill>
                <a:latin typeface="微软雅黑" panose="020B0503020204020204" pitchFamily="34" charset="-122"/>
                <a:ea typeface="微软雅黑" panose="020B0503020204020204" pitchFamily="34" charset="-122"/>
              </a:rPr>
              <a:t>教育信息化“即是”教育现代化</a:t>
            </a:r>
            <a:endParaRPr lang="zh-CN" altLang="en-US" sz="2000" b="1" dirty="0">
              <a:solidFill>
                <a:srgbClr val="3F3F5F"/>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0-#ppt_w/2"/>
                                          </p:val>
                                        </p:tav>
                                        <p:tav tm="100000">
                                          <p:val>
                                            <p:strVal val="#ppt_x"/>
                                          </p:val>
                                        </p:tav>
                                      </p:tavLst>
                                    </p:anim>
                                    <p:anim calcmode="lin" valueType="num">
                                      <p:cBhvr additive="base">
                                        <p:cTn id="13" dur="500" fill="hold"/>
                                        <p:tgtEl>
                                          <p:spTgt spid="17"/>
                                        </p:tgtEl>
                                        <p:attrNameLst>
                                          <p:attrName>ppt_y</p:attrName>
                                        </p:attrNameLst>
                                      </p:cBhvr>
                                      <p:tavLst>
                                        <p:tav tm="0">
                                          <p:val>
                                            <p:strVal val="#ppt_y"/>
                                          </p:val>
                                        </p:tav>
                                        <p:tav tm="100000">
                                          <p:val>
                                            <p:strVal val="#ppt_y"/>
                                          </p:val>
                                        </p:tav>
                                      </p:tavLst>
                                    </p:anim>
                                  </p:childTnLst>
                                </p:cTn>
                              </p:par>
                              <p:par>
                                <p:cTn id="14" presetID="22" presetClass="entr" presetSubtype="8" fill="hold" grpId="0" nodeType="withEffect">
                                  <p:stCondLst>
                                    <p:cond delay="0"/>
                                  </p:stCondLst>
                                  <p:childTnLst>
                                    <p:set>
                                      <p:cBhvr>
                                        <p:cTn id="15" dur="1" fill="hold">
                                          <p:stCondLst>
                                            <p:cond delay="0"/>
                                          </p:stCondLst>
                                        </p:cTn>
                                        <p:tgtEl>
                                          <p:spTgt spid="33"/>
                                        </p:tgtEl>
                                        <p:attrNameLst>
                                          <p:attrName>style.visibility</p:attrName>
                                        </p:attrNameLst>
                                      </p:cBhvr>
                                      <p:to>
                                        <p:strVal val="visible"/>
                                      </p:to>
                                    </p:set>
                                    <p:animEffect transition="in" filter="wipe(left)">
                                      <p:cBhvr>
                                        <p:cTn id="16" dur="500"/>
                                        <p:tgtEl>
                                          <p:spTgt spid="33"/>
                                        </p:tgtEl>
                                      </p:cBhvr>
                                    </p:animEffect>
                                  </p:childTnLst>
                                </p:cTn>
                              </p:par>
                              <p:par>
                                <p:cTn id="17" presetID="2" presetClass="entr" presetSubtype="8"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0-#ppt_w/2"/>
                                          </p:val>
                                        </p:tav>
                                        <p:tav tm="100000">
                                          <p:val>
                                            <p:strVal val="#ppt_x"/>
                                          </p:val>
                                        </p:tav>
                                      </p:tavLst>
                                    </p:anim>
                                    <p:anim calcmode="lin" valueType="num">
                                      <p:cBhvr additive="base">
                                        <p:cTn id="20" dur="500" fill="hold"/>
                                        <p:tgtEl>
                                          <p:spTgt spid="18"/>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0-#ppt_w/2"/>
                                          </p:val>
                                        </p:tav>
                                        <p:tav tm="100000">
                                          <p:val>
                                            <p:strVal val="#ppt_x"/>
                                          </p:val>
                                        </p:tav>
                                      </p:tavLst>
                                    </p:anim>
                                    <p:anim calcmode="lin" valueType="num">
                                      <p:cBhvr additive="base">
                                        <p:cTn id="24" dur="500" fill="hold"/>
                                        <p:tgtEl>
                                          <p:spTgt spid="19"/>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additive="base">
                                        <p:cTn id="27" dur="500" fill="hold"/>
                                        <p:tgtEl>
                                          <p:spTgt spid="20"/>
                                        </p:tgtEl>
                                        <p:attrNameLst>
                                          <p:attrName>ppt_x</p:attrName>
                                        </p:attrNameLst>
                                      </p:cBhvr>
                                      <p:tavLst>
                                        <p:tav tm="0">
                                          <p:val>
                                            <p:strVal val="0-#ppt_w/2"/>
                                          </p:val>
                                        </p:tav>
                                        <p:tav tm="100000">
                                          <p:val>
                                            <p:strVal val="#ppt_x"/>
                                          </p:val>
                                        </p:tav>
                                      </p:tavLst>
                                    </p:anim>
                                    <p:anim calcmode="lin" valueType="num">
                                      <p:cBhvr additive="base">
                                        <p:cTn id="28" dur="500" fill="hold"/>
                                        <p:tgtEl>
                                          <p:spTgt spid="20"/>
                                        </p:tgtEl>
                                        <p:attrNameLst>
                                          <p:attrName>ppt_y</p:attrName>
                                        </p:attrNameLst>
                                      </p:cBhvr>
                                      <p:tavLst>
                                        <p:tav tm="0">
                                          <p:val>
                                            <p:strVal val="#ppt_y"/>
                                          </p:val>
                                        </p:tav>
                                        <p:tav tm="100000">
                                          <p:val>
                                            <p:strVal val="#ppt_y"/>
                                          </p:val>
                                        </p:tav>
                                      </p:tavLst>
                                    </p:anim>
                                  </p:childTnLst>
                                </p:cTn>
                              </p:par>
                              <p:par>
                                <p:cTn id="29" presetID="22" presetClass="entr" presetSubtype="8" fill="hold" grpId="0" nodeType="with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wipe(left)">
                                      <p:cBhvr>
                                        <p:cTn id="31" dur="500"/>
                                        <p:tgtEl>
                                          <p:spTgt spid="22"/>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wipe(left)">
                                      <p:cBhvr>
                                        <p:cTn id="34" dur="500"/>
                                        <p:tgtEl>
                                          <p:spTgt spid="23"/>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wipe(left)">
                                      <p:cBhvr>
                                        <p:cTn id="37" dur="500"/>
                                        <p:tgtEl>
                                          <p:spTgt spid="24"/>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wipe(left)">
                                      <p:cBhvr>
                                        <p:cTn id="40" dur="500"/>
                                        <p:tgtEl>
                                          <p:spTgt spid="25"/>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wipe(left)">
                                      <p:cBhvr>
                                        <p:cTn id="45" dur="500"/>
                                        <p:tgtEl>
                                          <p:spTgt spid="27"/>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28"/>
                                        </p:tgtEl>
                                        <p:attrNameLst>
                                          <p:attrName>style.visibility</p:attrName>
                                        </p:attrNameLst>
                                      </p:cBhvr>
                                      <p:to>
                                        <p:strVal val="visible"/>
                                      </p:to>
                                    </p:set>
                                    <p:animEffect transition="in" filter="wipe(left)">
                                      <p:cBhvr>
                                        <p:cTn id="50" dur="500"/>
                                        <p:tgtEl>
                                          <p:spTgt spid="28"/>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grpId="0" nodeType="clickEffect">
                                  <p:stCondLst>
                                    <p:cond delay="0"/>
                                  </p:stCondLst>
                                  <p:childTnLst>
                                    <p:set>
                                      <p:cBhvr>
                                        <p:cTn id="54" dur="1" fill="hold">
                                          <p:stCondLst>
                                            <p:cond delay="0"/>
                                          </p:stCondLst>
                                        </p:cTn>
                                        <p:tgtEl>
                                          <p:spTgt spid="29"/>
                                        </p:tgtEl>
                                        <p:attrNameLst>
                                          <p:attrName>style.visibility</p:attrName>
                                        </p:attrNameLst>
                                      </p:cBhvr>
                                      <p:to>
                                        <p:strVal val="visible"/>
                                      </p:to>
                                    </p:set>
                                    <p:animEffect transition="in" filter="wipe(left)">
                                      <p:cBhvr>
                                        <p:cTn id="55" dur="500"/>
                                        <p:tgtEl>
                                          <p:spTgt spid="29"/>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childTnLst>
                                    <p:set>
                                      <p:cBhvr>
                                        <p:cTn id="59" dur="1" fill="hold">
                                          <p:stCondLst>
                                            <p:cond delay="0"/>
                                          </p:stCondLst>
                                        </p:cTn>
                                        <p:tgtEl>
                                          <p:spTgt spid="30"/>
                                        </p:tgtEl>
                                        <p:attrNameLst>
                                          <p:attrName>style.visibility</p:attrName>
                                        </p:attrNameLst>
                                      </p:cBhvr>
                                      <p:to>
                                        <p:strVal val="visible"/>
                                      </p:to>
                                    </p:set>
                                    <p:animEffect transition="in" filter="wipe(left)">
                                      <p:cBhvr>
                                        <p:cTn id="60" dur="500"/>
                                        <p:tgtEl>
                                          <p:spTgt spid="30"/>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xit" presetSubtype="0" fill="hold" grpId="0" nodeType="clickEffect">
                                  <p:stCondLst>
                                    <p:cond delay="2000"/>
                                  </p:stCondLst>
                                  <p:childTnLst>
                                    <p:animEffect transition="out" filter="fade">
                                      <p:cBhvr>
                                        <p:cTn id="64" dur="500"/>
                                        <p:tgtEl>
                                          <p:spTgt spid="32"/>
                                        </p:tgtEl>
                                      </p:cBhvr>
                                    </p:animEffect>
                                    <p:set>
                                      <p:cBhvr>
                                        <p:cTn id="65" dur="1" fill="hold">
                                          <p:stCondLst>
                                            <p:cond delay="499"/>
                                          </p:stCondLst>
                                        </p:cTn>
                                        <p:tgtEl>
                                          <p:spTgt spid="3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22" grpId="0"/>
      <p:bldP spid="23" grpId="0"/>
      <p:bldP spid="24" grpId="0"/>
      <p:bldP spid="25" grpId="0"/>
      <p:bldP spid="27" grpId="0"/>
      <p:bldP spid="28" grpId="0"/>
      <p:bldP spid="29" grpId="0"/>
      <p:bldP spid="30" grpId="0"/>
      <p:bldP spid="32" grpId="0"/>
      <p:bldP spid="3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178852" y="0"/>
            <a:ext cx="1838178" cy="6858000"/>
            <a:chOff x="5178852" y="0"/>
            <a:chExt cx="1838178" cy="6858000"/>
          </a:xfrm>
          <a:solidFill>
            <a:srgbClr val="EAD5C0"/>
          </a:solidFill>
        </p:grpSpPr>
        <p:grpSp>
          <p:nvGrpSpPr>
            <p:cNvPr id="3" name="组合 2"/>
            <p:cNvGrpSpPr/>
            <p:nvPr/>
          </p:nvGrpSpPr>
          <p:grpSpPr>
            <a:xfrm rot="-5400000">
              <a:off x="2585417" y="2593435"/>
              <a:ext cx="6858000" cy="1671130"/>
              <a:chOff x="0" y="2688608"/>
              <a:chExt cx="12192000" cy="1510352"/>
            </a:xfrm>
            <a:grpFill/>
          </p:grpSpPr>
          <p:sp>
            <p:nvSpPr>
              <p:cNvPr id="10" name="矩形 9"/>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 name="组合 3"/>
            <p:cNvGrpSpPr/>
            <p:nvPr/>
          </p:nvGrpSpPr>
          <p:grpSpPr>
            <a:xfrm rot="-5400000">
              <a:off x="2752465" y="2593435"/>
              <a:ext cx="6858000" cy="1671130"/>
              <a:chOff x="0" y="2688608"/>
              <a:chExt cx="12192000" cy="1510352"/>
            </a:xfrm>
            <a:grpFill/>
          </p:grpSpPr>
          <p:sp>
            <p:nvSpPr>
              <p:cNvPr id="5" name="矩形 4"/>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5" name="矩形 14"/>
          <p:cNvSpPr/>
          <p:nvPr/>
        </p:nvSpPr>
        <p:spPr>
          <a:xfrm>
            <a:off x="689810" y="673768"/>
            <a:ext cx="10844463" cy="5502443"/>
          </a:xfrm>
          <a:prstGeom prst="rect">
            <a:avLst/>
          </a:prstGeom>
          <a:solidFill>
            <a:schemeClr val="bg1"/>
          </a:solidFill>
          <a:ln w="3175">
            <a:solidFill>
              <a:srgbClr val="C9A769"/>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文本框 31"/>
          <p:cNvSpPr txBox="1"/>
          <p:nvPr/>
        </p:nvSpPr>
        <p:spPr>
          <a:xfrm>
            <a:off x="12441670" y="7154779"/>
            <a:ext cx="375972" cy="369332"/>
          </a:xfrm>
          <a:prstGeom prst="rect">
            <a:avLst/>
          </a:prstGeom>
          <a:noFill/>
        </p:spPr>
        <p:txBody>
          <a:bodyPr wrap="square" rtlCol="0">
            <a:spAutoFit/>
          </a:bodyPr>
          <a:lstStyle/>
          <a:p>
            <a:r>
              <a:rPr lang="zh-CN" altLang="en-US" dirty="0"/>
              <a:t>。</a:t>
            </a:r>
            <a:endParaRPr lang="zh-CN" altLang="en-US" dirty="0"/>
          </a:p>
        </p:txBody>
      </p:sp>
      <p:sp>
        <p:nvSpPr>
          <p:cNvPr id="33" name="矩形 32"/>
          <p:cNvSpPr/>
          <p:nvPr/>
        </p:nvSpPr>
        <p:spPr>
          <a:xfrm>
            <a:off x="4293769" y="855633"/>
            <a:ext cx="3775393" cy="400110"/>
          </a:xfrm>
          <a:prstGeom prst="rect">
            <a:avLst/>
          </a:prstGeom>
        </p:spPr>
        <p:txBody>
          <a:bodyPr wrap="none">
            <a:spAutoFit/>
          </a:bodyPr>
          <a:lstStyle/>
          <a:p>
            <a:r>
              <a:rPr lang="zh-CN" altLang="en-US" sz="2000" b="1" dirty="0">
                <a:solidFill>
                  <a:srgbClr val="3F3F5F"/>
                </a:solidFill>
                <a:latin typeface="微软雅黑" panose="020B0503020204020204" pitchFamily="34" charset="-122"/>
                <a:ea typeface="微软雅黑" panose="020B0503020204020204" pitchFamily="34" charset="-122"/>
              </a:rPr>
              <a:t>教育信息化“带动”教育现代化</a:t>
            </a:r>
            <a:endParaRPr lang="zh-CN" altLang="en-US" sz="2000" b="1" dirty="0">
              <a:solidFill>
                <a:srgbClr val="3F3F5F"/>
              </a:solidFill>
              <a:latin typeface="微软雅黑" panose="020B0503020204020204" pitchFamily="34" charset="-122"/>
              <a:ea typeface="微软雅黑" panose="020B0503020204020204" pitchFamily="34" charset="-122"/>
            </a:endParaRPr>
          </a:p>
        </p:txBody>
      </p:sp>
      <p:sp>
        <p:nvSpPr>
          <p:cNvPr id="49" name="矩形 48"/>
          <p:cNvSpPr/>
          <p:nvPr/>
        </p:nvSpPr>
        <p:spPr>
          <a:xfrm>
            <a:off x="1308192" y="2024787"/>
            <a:ext cx="1210588" cy="400110"/>
          </a:xfrm>
          <a:prstGeom prst="rect">
            <a:avLst/>
          </a:prstGeom>
        </p:spPr>
        <p:txBody>
          <a:bodyPr wrap="none">
            <a:spAutoFit/>
          </a:bodyPr>
          <a:lstStyle/>
          <a:p>
            <a:r>
              <a:rPr lang="zh-CN" altLang="en-US" sz="2000" b="1" dirty="0">
                <a:solidFill>
                  <a:srgbClr val="3F3F5F"/>
                </a:solidFill>
                <a:latin typeface="微软雅黑" panose="020B0503020204020204" pitchFamily="34" charset="-122"/>
                <a:ea typeface="微软雅黑" panose="020B0503020204020204" pitchFamily="34" charset="-122"/>
              </a:rPr>
              <a:t>政策出处</a:t>
            </a:r>
            <a:endParaRPr lang="zh-CN" altLang="en-US" sz="2000" b="1" dirty="0">
              <a:solidFill>
                <a:srgbClr val="3F3F5F"/>
              </a:solidFill>
              <a:latin typeface="微软雅黑" panose="020B0503020204020204" pitchFamily="34" charset="-122"/>
              <a:ea typeface="微软雅黑" panose="020B0503020204020204" pitchFamily="34" charset="-122"/>
            </a:endParaRPr>
          </a:p>
        </p:txBody>
      </p:sp>
      <p:sp>
        <p:nvSpPr>
          <p:cNvPr id="50" name="矩形 49"/>
          <p:cNvSpPr/>
          <p:nvPr/>
        </p:nvSpPr>
        <p:spPr>
          <a:xfrm>
            <a:off x="1205219" y="2561726"/>
            <a:ext cx="2364075" cy="2246769"/>
          </a:xfrm>
          <a:prstGeom prst="rect">
            <a:avLst/>
          </a:prstGeom>
        </p:spPr>
        <p:txBody>
          <a:bodyPr wrap="square">
            <a:spAutoFit/>
          </a:bodyPr>
          <a:lstStyle/>
          <a:p>
            <a:r>
              <a:rPr lang="en-US" altLang="zh-CN"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2001</a:t>
            </a:r>
            <a:r>
              <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年颁布的</a:t>
            </a:r>
            <a:r>
              <a:rPr lang="en-US" altLang="zh-CN"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a:t>
            </a:r>
            <a:r>
              <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全国教育事业第十个五年计划</a:t>
            </a:r>
            <a:r>
              <a:rPr lang="en-US" altLang="zh-CN"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a:t>
            </a:r>
            <a:r>
              <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提出“要把教育信息化工程列入国家重点建设工程，以信息化带动教育现代化”。</a:t>
            </a:r>
            <a:endPar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51" name="矩形 50"/>
          <p:cNvSpPr/>
          <p:nvPr/>
        </p:nvSpPr>
        <p:spPr>
          <a:xfrm>
            <a:off x="4433822" y="2561726"/>
            <a:ext cx="6552957" cy="2554545"/>
          </a:xfrm>
          <a:prstGeom prst="rect">
            <a:avLst/>
          </a:prstGeom>
        </p:spPr>
        <p:txBody>
          <a:bodyPr wrap="square">
            <a:spAutoFit/>
          </a:bodyPr>
          <a:lstStyle/>
          <a:p>
            <a:r>
              <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教育信息化带动教育现代化：</a:t>
            </a:r>
            <a:endParaRPr lang="en-US" altLang="zh-CN"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a:p>
            <a:endParaRPr lang="en-US" altLang="zh-CN"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a:p>
            <a:pPr marL="342900" indent="-342900">
              <a:buFont typeface="Wingdings" panose="05000000000000000000" pitchFamily="2" charset="2"/>
              <a:buChar char="Ø"/>
            </a:pPr>
            <a:r>
              <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教育信息化要作为教育现代化的核心内容，为教育现代化提供保障条件和支撑环境；</a:t>
            </a:r>
            <a:endParaRPr lang="en-US" altLang="zh-CN"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a:p>
            <a:pPr marL="342900" indent="-342900">
              <a:buFont typeface="Wingdings" panose="05000000000000000000" pitchFamily="2" charset="2"/>
              <a:buChar char="Ø"/>
            </a:pPr>
            <a:endParaRPr lang="en-US" altLang="zh-CN"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a:p>
            <a:pPr marL="342900" indent="-342900">
              <a:buFont typeface="Wingdings" panose="05000000000000000000" pitchFamily="2" charset="2"/>
              <a:buChar char="Ø"/>
            </a:pPr>
            <a:r>
              <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教育信息化要以特有的技术创新力量，成为驱动教育的理念、目标、体系、制度、内容、方法、治理等要素现代化的动力。</a:t>
            </a:r>
            <a:endPar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cxnSp>
        <p:nvCxnSpPr>
          <p:cNvPr id="52" name="直接连接符 51"/>
          <p:cNvCxnSpPr/>
          <p:nvPr/>
        </p:nvCxnSpPr>
        <p:spPr>
          <a:xfrm>
            <a:off x="4001560" y="2647950"/>
            <a:ext cx="0" cy="234315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2000"/>
                                  </p:stCondLst>
                                  <p:childTnLst>
                                    <p:animEffect transition="out" filter="fade">
                                      <p:cBhvr>
                                        <p:cTn id="6" dur="500"/>
                                        <p:tgtEl>
                                          <p:spTgt spid="32"/>
                                        </p:tgtEl>
                                      </p:cBhvr>
                                    </p:animEffect>
                                    <p:set>
                                      <p:cBhvr>
                                        <p:cTn id="7" dur="1" fill="hold">
                                          <p:stCondLst>
                                            <p:cond delay="499"/>
                                          </p:stCondLst>
                                        </p:cTn>
                                        <p:tgtEl>
                                          <p:spTgt spid="32"/>
                                        </p:tgtEl>
                                        <p:attrNameLst>
                                          <p:attrName>style.visibility</p:attrName>
                                        </p:attrNameLst>
                                      </p:cBhvr>
                                      <p:to>
                                        <p:strVal val="hidden"/>
                                      </p:to>
                                    </p:set>
                                  </p:childTnLst>
                                </p:cTn>
                              </p:par>
                              <p:par>
                                <p:cTn id="8" presetID="22" presetClass="entr" presetSubtype="8"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wipe(left)">
                                      <p:cBhvr>
                                        <p:cTn id="10" dur="500"/>
                                        <p:tgtEl>
                                          <p:spTgt spid="33"/>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49"/>
                                        </p:tgtEl>
                                        <p:attrNameLst>
                                          <p:attrName>style.visibility</p:attrName>
                                        </p:attrNameLst>
                                      </p:cBhvr>
                                      <p:to>
                                        <p:strVal val="visible"/>
                                      </p:to>
                                    </p:set>
                                    <p:animEffect transition="in" filter="wipe(left)">
                                      <p:cBhvr>
                                        <p:cTn id="15" dur="500"/>
                                        <p:tgtEl>
                                          <p:spTgt spid="4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0"/>
                                        </p:tgtEl>
                                        <p:attrNameLst>
                                          <p:attrName>style.visibility</p:attrName>
                                        </p:attrNameLst>
                                      </p:cBhvr>
                                      <p:to>
                                        <p:strVal val="visible"/>
                                      </p:to>
                                    </p:set>
                                    <p:animEffect transition="in" filter="wipe(left)">
                                      <p:cBhvr>
                                        <p:cTn id="20" dur="500"/>
                                        <p:tgtEl>
                                          <p:spTgt spid="50"/>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52"/>
                                        </p:tgtEl>
                                        <p:attrNameLst>
                                          <p:attrName>style.visibility</p:attrName>
                                        </p:attrNameLst>
                                      </p:cBhvr>
                                      <p:to>
                                        <p:strVal val="visible"/>
                                      </p:to>
                                    </p:set>
                                    <p:animEffect transition="in" filter="wipe(down)">
                                      <p:cBhvr>
                                        <p:cTn id="25" dur="500"/>
                                        <p:tgtEl>
                                          <p:spTgt spid="52"/>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51"/>
                                        </p:tgtEl>
                                        <p:attrNameLst>
                                          <p:attrName>style.visibility</p:attrName>
                                        </p:attrNameLst>
                                      </p:cBhvr>
                                      <p:to>
                                        <p:strVal val="visible"/>
                                      </p:to>
                                    </p:set>
                                    <p:animEffect transition="in" filter="wipe(left)">
                                      <p:cBhvr>
                                        <p:cTn id="30"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49" grpId="0"/>
      <p:bldP spid="50" grpId="0"/>
      <p:bldP spid="5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178852" y="0"/>
            <a:ext cx="1838178" cy="6858000"/>
            <a:chOff x="5178852" y="0"/>
            <a:chExt cx="1838178" cy="6858000"/>
          </a:xfrm>
          <a:solidFill>
            <a:srgbClr val="EAD5C0"/>
          </a:solidFill>
        </p:grpSpPr>
        <p:grpSp>
          <p:nvGrpSpPr>
            <p:cNvPr id="3" name="组合 2"/>
            <p:cNvGrpSpPr/>
            <p:nvPr/>
          </p:nvGrpSpPr>
          <p:grpSpPr>
            <a:xfrm rot="-5400000">
              <a:off x="2585417" y="2593435"/>
              <a:ext cx="6858000" cy="1671130"/>
              <a:chOff x="0" y="2688608"/>
              <a:chExt cx="12192000" cy="1510352"/>
            </a:xfrm>
            <a:grpFill/>
          </p:grpSpPr>
          <p:sp>
            <p:nvSpPr>
              <p:cNvPr id="10" name="矩形 9"/>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 name="组合 3"/>
            <p:cNvGrpSpPr/>
            <p:nvPr/>
          </p:nvGrpSpPr>
          <p:grpSpPr>
            <a:xfrm rot="-5400000">
              <a:off x="2752465" y="2593435"/>
              <a:ext cx="6858000" cy="1671130"/>
              <a:chOff x="0" y="2688608"/>
              <a:chExt cx="12192000" cy="1510352"/>
            </a:xfrm>
            <a:grpFill/>
          </p:grpSpPr>
          <p:sp>
            <p:nvSpPr>
              <p:cNvPr id="5" name="矩形 4"/>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5" name="矩形 14"/>
          <p:cNvSpPr/>
          <p:nvPr/>
        </p:nvSpPr>
        <p:spPr>
          <a:xfrm>
            <a:off x="683731" y="677777"/>
            <a:ext cx="10844463" cy="5502443"/>
          </a:xfrm>
          <a:prstGeom prst="rect">
            <a:avLst/>
          </a:prstGeom>
          <a:solidFill>
            <a:schemeClr val="bg1"/>
          </a:solidFill>
          <a:ln w="3175">
            <a:solidFill>
              <a:srgbClr val="C9A769"/>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文本框 31"/>
          <p:cNvSpPr txBox="1"/>
          <p:nvPr/>
        </p:nvSpPr>
        <p:spPr>
          <a:xfrm>
            <a:off x="12441670" y="7154779"/>
            <a:ext cx="375972" cy="369332"/>
          </a:xfrm>
          <a:prstGeom prst="rect">
            <a:avLst/>
          </a:prstGeom>
          <a:noFill/>
        </p:spPr>
        <p:txBody>
          <a:bodyPr wrap="square" rtlCol="0">
            <a:spAutoFit/>
          </a:bodyPr>
          <a:lstStyle/>
          <a:p>
            <a:r>
              <a:rPr lang="zh-CN" altLang="en-US" dirty="0"/>
              <a:t>。</a:t>
            </a:r>
            <a:endParaRPr lang="zh-CN" altLang="en-US" dirty="0"/>
          </a:p>
        </p:txBody>
      </p:sp>
      <p:sp>
        <p:nvSpPr>
          <p:cNvPr id="33" name="矩形 32"/>
          <p:cNvSpPr/>
          <p:nvPr/>
        </p:nvSpPr>
        <p:spPr>
          <a:xfrm>
            <a:off x="4293769" y="855633"/>
            <a:ext cx="3775393" cy="400110"/>
          </a:xfrm>
          <a:prstGeom prst="rect">
            <a:avLst/>
          </a:prstGeom>
        </p:spPr>
        <p:txBody>
          <a:bodyPr wrap="none">
            <a:spAutoFit/>
          </a:bodyPr>
          <a:lstStyle/>
          <a:p>
            <a:r>
              <a:rPr lang="zh-CN" altLang="en-US" sz="2000" b="1" dirty="0">
                <a:solidFill>
                  <a:srgbClr val="3F3F5F"/>
                </a:solidFill>
                <a:latin typeface="微软雅黑" panose="020B0503020204020204" pitchFamily="34" charset="-122"/>
                <a:ea typeface="微软雅黑" panose="020B0503020204020204" pitchFamily="34" charset="-122"/>
              </a:rPr>
              <a:t>教育信息化“带动”教育现代化</a:t>
            </a:r>
            <a:endParaRPr lang="zh-CN" altLang="en-US" sz="2000" b="1" dirty="0">
              <a:solidFill>
                <a:srgbClr val="3F3F5F"/>
              </a:solidFill>
              <a:latin typeface="微软雅黑" panose="020B0503020204020204" pitchFamily="34" charset="-122"/>
              <a:ea typeface="微软雅黑" panose="020B0503020204020204" pitchFamily="34" charset="-122"/>
            </a:endParaRPr>
          </a:p>
        </p:txBody>
      </p:sp>
      <p:sp>
        <p:nvSpPr>
          <p:cNvPr id="51" name="矩形 50"/>
          <p:cNvSpPr/>
          <p:nvPr/>
        </p:nvSpPr>
        <p:spPr>
          <a:xfrm>
            <a:off x="4433822" y="2561726"/>
            <a:ext cx="6552957" cy="2554545"/>
          </a:xfrm>
          <a:prstGeom prst="rect">
            <a:avLst/>
          </a:prstGeom>
        </p:spPr>
        <p:txBody>
          <a:bodyPr wrap="square">
            <a:spAutoFit/>
          </a:bodyPr>
          <a:lstStyle/>
          <a:p>
            <a:endParaRPr lang="en-US" altLang="zh-CN"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a:p>
            <a:pPr marL="342900" indent="-342900">
              <a:buFont typeface="Wingdings" panose="05000000000000000000" pitchFamily="2" charset="2"/>
              <a:buChar char="Ø"/>
            </a:pPr>
            <a:r>
              <a:rPr lang="en-US" altLang="zh-CN"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1998</a:t>
            </a:r>
            <a:r>
              <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年起，我国教育信息化开始网络课程、精品课程、远程教育资源库、网络教育公共服务平台、网络教育学院建设等。</a:t>
            </a:r>
            <a:r>
              <a:rPr lang="en-US" altLang="zh-CN"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2000</a:t>
            </a:r>
            <a:r>
              <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年，中国开始打造数字化校园。</a:t>
            </a:r>
            <a:endParaRPr lang="en-US" altLang="zh-CN"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a:p>
            <a:pPr marL="342900" indent="-342900">
              <a:buFont typeface="Wingdings" panose="05000000000000000000" pitchFamily="2" charset="2"/>
              <a:buChar char="Ø"/>
            </a:pPr>
            <a:endParaRPr lang="en-US" altLang="zh-CN"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a:p>
            <a:pPr marL="342900" indent="-342900">
              <a:buFont typeface="Wingdings" panose="05000000000000000000" pitchFamily="2" charset="2"/>
              <a:buChar char="Ø"/>
            </a:pPr>
            <a:r>
              <a:rPr lang="en-US" altLang="zh-CN"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2012</a:t>
            </a:r>
            <a:r>
              <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年，以应用驱动建设的“班班通”和“人人通”工程开始在全国推进，教育信息化由基础设施建设转向资源和环境的共享与应用，数字化教学环境逐渐形成。</a:t>
            </a:r>
            <a:endPar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cxnSp>
        <p:nvCxnSpPr>
          <p:cNvPr id="52" name="直接连接符 51"/>
          <p:cNvCxnSpPr/>
          <p:nvPr/>
        </p:nvCxnSpPr>
        <p:spPr>
          <a:xfrm>
            <a:off x="4001560" y="2647950"/>
            <a:ext cx="0" cy="2343150"/>
          </a:xfrm>
          <a:prstGeom prst="line">
            <a:avLst/>
          </a:prstGeom>
        </p:spPr>
        <p:style>
          <a:lnRef idx="1">
            <a:schemeClr val="accent1"/>
          </a:lnRef>
          <a:fillRef idx="0">
            <a:schemeClr val="accent1"/>
          </a:fillRef>
          <a:effectRef idx="0">
            <a:schemeClr val="accent1"/>
          </a:effectRef>
          <a:fontRef idx="minor">
            <a:schemeClr val="tx1"/>
          </a:fontRef>
        </p:style>
      </p:cxnSp>
      <p:sp>
        <p:nvSpPr>
          <p:cNvPr id="22" name="矩形 21"/>
          <p:cNvSpPr/>
          <p:nvPr/>
        </p:nvSpPr>
        <p:spPr>
          <a:xfrm>
            <a:off x="1361382" y="2574590"/>
            <a:ext cx="1627914" cy="400110"/>
          </a:xfrm>
          <a:prstGeom prst="rect">
            <a:avLst/>
          </a:prstGeom>
          <a:ln>
            <a:solidFill>
              <a:srgbClr val="003366"/>
            </a:solidFill>
          </a:ln>
        </p:spPr>
        <p:txBody>
          <a:bodyPr wrap="square">
            <a:spAutoFit/>
          </a:bodyPr>
          <a:lstStyle/>
          <a:p>
            <a:pPr algn="ctr"/>
            <a:r>
              <a:rPr lang="zh-CN" altLang="en-US" sz="2000" b="1" dirty="0">
                <a:solidFill>
                  <a:srgbClr val="3F3F5F"/>
                </a:solidFill>
                <a:latin typeface="微软雅黑" panose="020B0503020204020204" pitchFamily="34" charset="-122"/>
                <a:ea typeface="微软雅黑" panose="020B0503020204020204" pitchFamily="34" charset="-122"/>
              </a:rPr>
              <a:t>带动</a:t>
            </a:r>
            <a:endParaRPr lang="zh-CN" altLang="en-US" sz="2000" b="1" dirty="0">
              <a:solidFill>
                <a:srgbClr val="3F3F5F"/>
              </a:solidFill>
              <a:latin typeface="微软雅黑" panose="020B0503020204020204" pitchFamily="34" charset="-122"/>
              <a:ea typeface="微软雅黑" panose="020B0503020204020204" pitchFamily="34" charset="-122"/>
            </a:endParaRPr>
          </a:p>
        </p:txBody>
      </p:sp>
      <p:sp>
        <p:nvSpPr>
          <p:cNvPr id="23" name="矩形 22"/>
          <p:cNvSpPr/>
          <p:nvPr/>
        </p:nvSpPr>
        <p:spPr>
          <a:xfrm>
            <a:off x="1264970" y="3098666"/>
            <a:ext cx="2364075" cy="1846659"/>
          </a:xfrm>
          <a:prstGeom prst="rect">
            <a:avLst/>
          </a:prstGeom>
        </p:spPr>
        <p:txBody>
          <a:bodyPr wrap="square">
            <a:spAutoFit/>
          </a:bodyPr>
          <a:lstStyle/>
          <a:p>
            <a:pPr marL="342900" indent="-342900">
              <a:buFont typeface="Wingdings" panose="05000000000000000000" pitchFamily="2" charset="2"/>
              <a:buChar char="l"/>
            </a:pPr>
            <a:r>
              <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建设驱动期</a:t>
            </a:r>
            <a:endParaRPr lang="en-US" altLang="zh-CN"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a:p>
            <a:r>
              <a:rPr lang="zh-CN" altLang="en-US" sz="16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en-US" altLang="zh-CN" sz="16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2001-2011</a:t>
            </a:r>
            <a:r>
              <a:rPr lang="zh-CN" altLang="en-US" sz="16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a:t>
            </a:r>
            <a:endParaRPr lang="en-US" altLang="zh-CN" sz="16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a:p>
            <a:endParaRPr lang="en-US" altLang="zh-CN"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a:p>
            <a:endParaRPr lang="en-US" altLang="zh-CN"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a:p>
            <a:pPr marL="342900" indent="-342900">
              <a:buFont typeface="Wingdings" panose="05000000000000000000" pitchFamily="2" charset="2"/>
              <a:buChar char="l"/>
            </a:pPr>
            <a:r>
              <a:rPr lang="zh-CN" altLang="en-US"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应用驱动期</a:t>
            </a:r>
            <a:endParaRPr lang="en-US" altLang="zh-CN" sz="20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a:p>
            <a:r>
              <a:rPr lang="zh-CN" altLang="en-US" sz="16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    （</a:t>
            </a:r>
            <a:r>
              <a:rPr lang="en-US" altLang="zh-CN" sz="16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2012-2015</a:t>
            </a:r>
            <a:r>
              <a:rPr lang="zh-CN" altLang="en-US" sz="16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rPr>
              <a:t>）</a:t>
            </a:r>
            <a:endParaRPr lang="zh-CN" altLang="en-US" sz="1600" dirty="0">
              <a:solidFill>
                <a:srgbClr val="3F3F5F"/>
              </a:solidFill>
              <a:latin typeface="Arial Unicode MS" panose="020B0604020202020204" pitchFamily="34" charset="-122"/>
              <a:ea typeface="Arial Unicode MS" panose="020B0604020202020204" pitchFamily="34" charset="-122"/>
              <a:cs typeface="Arial Unicode MS" panose="020B0604020202020204" pitchFamily="34" charset="-122"/>
            </a:endParaRPr>
          </a:p>
        </p:txBody>
      </p:sp>
      <p:sp>
        <p:nvSpPr>
          <p:cNvPr id="26" name="矩形 25"/>
          <p:cNvSpPr/>
          <p:nvPr/>
        </p:nvSpPr>
        <p:spPr>
          <a:xfrm>
            <a:off x="2705100" y="1929512"/>
            <a:ext cx="7269417" cy="3306255"/>
          </a:xfrm>
          <a:prstGeom prst="rect">
            <a:avLst/>
          </a:prstGeom>
          <a:solidFill>
            <a:schemeClr val="bg1"/>
          </a:solidFill>
          <a:ln w="3175">
            <a:solidFill>
              <a:srgbClr val="C9A769"/>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zh-CN" altLang="en-US" dirty="0">
              <a:solidFill>
                <a:srgbClr val="3F3F5F"/>
              </a:solidFill>
              <a:latin typeface="微软雅黑" panose="020B0503020204020204" pitchFamily="34" charset="-122"/>
              <a:ea typeface="微软雅黑" panose="020B0503020204020204" pitchFamily="34" charset="-122"/>
            </a:endParaRPr>
          </a:p>
        </p:txBody>
      </p:sp>
      <p:sp>
        <p:nvSpPr>
          <p:cNvPr id="18" name="文本框 17"/>
          <p:cNvSpPr txBox="1"/>
          <p:nvPr/>
        </p:nvSpPr>
        <p:spPr>
          <a:xfrm>
            <a:off x="3419430" y="2684399"/>
            <a:ext cx="6010253" cy="2031325"/>
          </a:xfrm>
          <a:prstGeom prst="rect">
            <a:avLst/>
          </a:prstGeom>
          <a:noFill/>
        </p:spPr>
        <p:txBody>
          <a:bodyPr wrap="square" rtlCol="0">
            <a:spAutoFit/>
          </a:bodyPr>
          <a:lstStyle/>
          <a:p>
            <a:r>
              <a:rPr lang="zh-CN" altLang="en-US" dirty="0">
                <a:solidFill>
                  <a:srgbClr val="003366"/>
                </a:solidFill>
                <a:latin typeface="微软雅黑" panose="020B0503020204020204" pitchFamily="34" charset="-122"/>
                <a:ea typeface="微软雅黑" panose="020B0503020204020204" pitchFamily="34" charset="-122"/>
              </a:rPr>
              <a:t>这一时期我国教育信息化发展以“建设”和“应用”为抓手，基本实现了信息承载数字化、环境设施网络化、资源呈现多媒体化，为实现教育变革提供了外部条件支撑，但该时期技术局限于传统教育的评价、授课等。教育信息化被作为教育现代化的一种外在力量，甚至出现相互独立的情况，教育信息化缺乏对教育现代化的内生动力。</a:t>
            </a:r>
            <a:endParaRPr lang="zh-CN" altLang="en-US" dirty="0">
              <a:solidFill>
                <a:srgbClr val="003366"/>
              </a:solidFill>
              <a:latin typeface="微软雅黑" panose="020B0503020204020204" pitchFamily="34" charset="-122"/>
              <a:ea typeface="微软雅黑" panose="020B0503020204020204" pitchFamily="34" charset="-122"/>
            </a:endParaRPr>
          </a:p>
          <a:p>
            <a:endParaRPr lang="zh-CN" altLang="en-US"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2000"/>
                                  </p:stCondLst>
                                  <p:childTnLst>
                                    <p:animEffect transition="out" filter="fade">
                                      <p:cBhvr>
                                        <p:cTn id="6" dur="500"/>
                                        <p:tgtEl>
                                          <p:spTgt spid="32"/>
                                        </p:tgtEl>
                                      </p:cBhvr>
                                    </p:animEffect>
                                    <p:set>
                                      <p:cBhvr>
                                        <p:cTn id="7" dur="1" fill="hold">
                                          <p:stCondLst>
                                            <p:cond delay="499"/>
                                          </p:stCondLst>
                                        </p:cTn>
                                        <p:tgtEl>
                                          <p:spTgt spid="32"/>
                                        </p:tgtEl>
                                        <p:attrNameLst>
                                          <p:attrName>style.visibility</p:attrName>
                                        </p:attrNameLst>
                                      </p:cBhvr>
                                      <p:to>
                                        <p:strVal val="hidden"/>
                                      </p:to>
                                    </p:set>
                                  </p:childTnLst>
                                </p:cTn>
                              </p:par>
                              <p:par>
                                <p:cTn id="8" presetID="22" presetClass="entr" presetSubtype="8"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wipe(left)">
                                      <p:cBhvr>
                                        <p:cTn id="10" dur="500"/>
                                        <p:tgtEl>
                                          <p:spTgt spid="33"/>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wipe(left)">
                                      <p:cBhvr>
                                        <p:cTn id="15" dur="500"/>
                                        <p:tgtEl>
                                          <p:spTgt spid="22"/>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wipe(left)">
                                      <p:cBhvr>
                                        <p:cTn id="20" dur="500"/>
                                        <p:tgtEl>
                                          <p:spTgt spid="23"/>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51"/>
                                        </p:tgtEl>
                                        <p:attrNameLst>
                                          <p:attrName>style.visibility</p:attrName>
                                        </p:attrNameLst>
                                      </p:cBhvr>
                                      <p:to>
                                        <p:strVal val="visible"/>
                                      </p:to>
                                    </p:set>
                                    <p:animEffect transition="in" filter="wipe(left)">
                                      <p:cBhvr>
                                        <p:cTn id="25" dur="500"/>
                                        <p:tgtEl>
                                          <p:spTgt spid="51"/>
                                        </p:tgtEl>
                                      </p:cBhvr>
                                    </p:animEffect>
                                  </p:childTnLst>
                                </p:cTn>
                              </p:par>
                            </p:childTnLst>
                          </p:cTn>
                        </p:par>
                        <p:par>
                          <p:cTn id="26" fill="hold">
                            <p:stCondLst>
                              <p:cond delay="500"/>
                            </p:stCondLst>
                            <p:childTnLst>
                              <p:par>
                                <p:cTn id="27" presetID="22" presetClass="entr" presetSubtype="4" fill="hold" nodeType="afterEffect">
                                  <p:stCondLst>
                                    <p:cond delay="0"/>
                                  </p:stCondLst>
                                  <p:childTnLst>
                                    <p:set>
                                      <p:cBhvr>
                                        <p:cTn id="28" dur="1" fill="hold">
                                          <p:stCondLst>
                                            <p:cond delay="0"/>
                                          </p:stCondLst>
                                        </p:cTn>
                                        <p:tgtEl>
                                          <p:spTgt spid="52"/>
                                        </p:tgtEl>
                                        <p:attrNameLst>
                                          <p:attrName>style.visibility</p:attrName>
                                        </p:attrNameLst>
                                      </p:cBhvr>
                                      <p:to>
                                        <p:strVal val="visible"/>
                                      </p:to>
                                    </p:set>
                                    <p:animEffect transition="in" filter="wipe(down)">
                                      <p:cBhvr>
                                        <p:cTn id="29" dur="500"/>
                                        <p:tgtEl>
                                          <p:spTgt spid="52"/>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26"/>
                                        </p:tgtEl>
                                        <p:attrNameLst>
                                          <p:attrName>style.visibility</p:attrName>
                                        </p:attrNameLst>
                                      </p:cBhvr>
                                      <p:to>
                                        <p:strVal val="visible"/>
                                      </p:to>
                                    </p:set>
                                    <p:animEffect transition="in" filter="wipe(down)">
                                      <p:cBhvr>
                                        <p:cTn id="34" dur="500"/>
                                        <p:tgtEl>
                                          <p:spTgt spid="26"/>
                                        </p:tgtEl>
                                      </p:cBhvr>
                                    </p:animEffect>
                                  </p:childTnLst>
                                </p:cTn>
                              </p:par>
                            </p:childTnLst>
                          </p:cTn>
                        </p:par>
                        <p:par>
                          <p:cTn id="35" fill="hold">
                            <p:stCondLst>
                              <p:cond delay="500"/>
                            </p:stCondLst>
                            <p:childTnLst>
                              <p:par>
                                <p:cTn id="36" presetID="22" presetClass="entr" presetSubtype="4" fill="hold" grpId="0" nodeType="afterEffect">
                                  <p:stCondLst>
                                    <p:cond delay="0"/>
                                  </p:stCondLst>
                                  <p:childTnLst>
                                    <p:set>
                                      <p:cBhvr>
                                        <p:cTn id="37" dur="1" fill="hold">
                                          <p:stCondLst>
                                            <p:cond delay="0"/>
                                          </p:stCondLst>
                                        </p:cTn>
                                        <p:tgtEl>
                                          <p:spTgt spid="18"/>
                                        </p:tgtEl>
                                        <p:attrNameLst>
                                          <p:attrName>style.visibility</p:attrName>
                                        </p:attrNameLst>
                                      </p:cBhvr>
                                      <p:to>
                                        <p:strVal val="visible"/>
                                      </p:to>
                                    </p:set>
                                    <p:animEffect transition="in" filter="wipe(down)">
                                      <p:cBhvr>
                                        <p:cTn id="3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51" grpId="0"/>
      <p:bldP spid="22" grpId="0" animBg="1"/>
      <p:bldP spid="23" grpId="0"/>
      <p:bldP spid="26" grpId="0" animBg="1"/>
      <p:bldP spid="1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178852" y="0"/>
            <a:ext cx="1838178" cy="6858000"/>
            <a:chOff x="5178852" y="0"/>
            <a:chExt cx="1838178" cy="6858000"/>
          </a:xfrm>
          <a:solidFill>
            <a:srgbClr val="EAD5C0"/>
          </a:solidFill>
        </p:grpSpPr>
        <p:grpSp>
          <p:nvGrpSpPr>
            <p:cNvPr id="3" name="组合 2"/>
            <p:cNvGrpSpPr/>
            <p:nvPr/>
          </p:nvGrpSpPr>
          <p:grpSpPr>
            <a:xfrm rot="-5400000">
              <a:off x="2585417" y="2593435"/>
              <a:ext cx="6858000" cy="1671130"/>
              <a:chOff x="0" y="2688608"/>
              <a:chExt cx="12192000" cy="1510352"/>
            </a:xfrm>
            <a:grpFill/>
          </p:grpSpPr>
          <p:sp>
            <p:nvSpPr>
              <p:cNvPr id="10" name="矩形 9"/>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11"/>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矩形 13"/>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 name="组合 3"/>
            <p:cNvGrpSpPr/>
            <p:nvPr/>
          </p:nvGrpSpPr>
          <p:grpSpPr>
            <a:xfrm rot="-5400000">
              <a:off x="2752465" y="2593435"/>
              <a:ext cx="6858000" cy="1671130"/>
              <a:chOff x="0" y="2688608"/>
              <a:chExt cx="12192000" cy="1510352"/>
            </a:xfrm>
            <a:grpFill/>
          </p:grpSpPr>
          <p:sp>
            <p:nvSpPr>
              <p:cNvPr id="5" name="矩形 4"/>
              <p:cNvSpPr/>
              <p:nvPr/>
            </p:nvSpPr>
            <p:spPr>
              <a:xfrm>
                <a:off x="0" y="2688608"/>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5"/>
              <p:cNvSpPr/>
              <p:nvPr/>
            </p:nvSpPr>
            <p:spPr>
              <a:xfrm>
                <a:off x="0" y="3032077"/>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0" y="3375546"/>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0" y="3719015"/>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0" y="4062483"/>
                <a:ext cx="12192000" cy="13647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15" name="矩形 14"/>
          <p:cNvSpPr/>
          <p:nvPr/>
        </p:nvSpPr>
        <p:spPr>
          <a:xfrm>
            <a:off x="689810" y="673768"/>
            <a:ext cx="10844463" cy="5502443"/>
          </a:xfrm>
          <a:prstGeom prst="rect">
            <a:avLst/>
          </a:prstGeom>
          <a:solidFill>
            <a:schemeClr val="bg1"/>
          </a:solidFill>
          <a:ln w="3175">
            <a:solidFill>
              <a:srgbClr val="C9A769"/>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文本框 31"/>
          <p:cNvSpPr txBox="1"/>
          <p:nvPr/>
        </p:nvSpPr>
        <p:spPr>
          <a:xfrm>
            <a:off x="12441670" y="7154779"/>
            <a:ext cx="375972" cy="369332"/>
          </a:xfrm>
          <a:prstGeom prst="rect">
            <a:avLst/>
          </a:prstGeom>
          <a:noFill/>
        </p:spPr>
        <p:txBody>
          <a:bodyPr wrap="square" rtlCol="0">
            <a:spAutoFit/>
          </a:bodyPr>
          <a:lstStyle/>
          <a:p>
            <a:r>
              <a:rPr lang="zh-CN" altLang="en-US" dirty="0"/>
              <a:t>。</a:t>
            </a:r>
            <a:endParaRPr lang="zh-CN" altLang="en-US" dirty="0"/>
          </a:p>
        </p:txBody>
      </p:sp>
      <p:sp>
        <p:nvSpPr>
          <p:cNvPr id="33" name="矩形 32"/>
          <p:cNvSpPr/>
          <p:nvPr/>
        </p:nvSpPr>
        <p:spPr>
          <a:xfrm>
            <a:off x="4293769" y="855633"/>
            <a:ext cx="3775393" cy="400110"/>
          </a:xfrm>
          <a:prstGeom prst="rect">
            <a:avLst/>
          </a:prstGeom>
        </p:spPr>
        <p:txBody>
          <a:bodyPr wrap="none">
            <a:spAutoFit/>
          </a:bodyPr>
          <a:lstStyle/>
          <a:p>
            <a:r>
              <a:rPr lang="zh-CN" altLang="en-US" sz="2000" b="1" dirty="0">
                <a:solidFill>
                  <a:srgbClr val="3F3F5F"/>
                </a:solidFill>
                <a:latin typeface="微软雅黑" panose="020B0503020204020204" pitchFamily="34" charset="-122"/>
                <a:ea typeface="微软雅黑" panose="020B0503020204020204" pitchFamily="34" charset="-122"/>
              </a:rPr>
              <a:t>教育信息化“引领”教育现代化</a:t>
            </a:r>
            <a:endParaRPr lang="zh-CN" altLang="en-US" sz="2000" b="1" dirty="0">
              <a:solidFill>
                <a:srgbClr val="3F3F5F"/>
              </a:solidFill>
              <a:latin typeface="微软雅黑" panose="020B0503020204020204" pitchFamily="34" charset="-122"/>
              <a:ea typeface="微软雅黑" panose="020B0503020204020204" pitchFamily="34" charset="-122"/>
            </a:endParaRPr>
          </a:p>
        </p:txBody>
      </p:sp>
      <p:sp>
        <p:nvSpPr>
          <p:cNvPr id="16" name="矩形 15"/>
          <p:cNvSpPr/>
          <p:nvPr/>
        </p:nvSpPr>
        <p:spPr>
          <a:xfrm>
            <a:off x="2367400" y="2615185"/>
            <a:ext cx="7477125" cy="1200329"/>
          </a:xfrm>
          <a:prstGeom prst="rect">
            <a:avLst/>
          </a:prstGeom>
        </p:spPr>
        <p:txBody>
          <a:bodyPr wrap="square">
            <a:spAutoFit/>
          </a:bodyPr>
          <a:lstStyle/>
          <a:p>
            <a:r>
              <a:rPr lang="zh-CN" altLang="en-US" dirty="0">
                <a:solidFill>
                  <a:srgbClr val="003366"/>
                </a:solidFill>
                <a:latin typeface="微软雅黑" panose="020B0503020204020204" pitchFamily="34" charset="-122"/>
                <a:ea typeface="微软雅黑" panose="020B0503020204020204" pitchFamily="34" charset="-122"/>
              </a:rPr>
              <a:t>教育现代化不仅是一个物质建设工程，更是一个体制与文化变革的过程；信息技术并不会直接带来真正意义上的教育现代化，只有当信息技术与教育深度融合，推动教育理念更新、教育制度变革、教育体系重构，教育信息化赋能的教育现代化才有可能全面实现。</a:t>
            </a:r>
            <a:endParaRPr lang="zh-CN" altLang="en-US" dirty="0">
              <a:solidFill>
                <a:srgbClr val="003366"/>
              </a:solidFill>
              <a:latin typeface="微软雅黑" panose="020B0503020204020204" pitchFamily="34" charset="-122"/>
              <a:ea typeface="微软雅黑" panose="020B0503020204020204" pitchFamily="34" charset="-122"/>
            </a:endParaRPr>
          </a:p>
        </p:txBody>
      </p:sp>
      <p:sp>
        <p:nvSpPr>
          <p:cNvPr id="19" name="文本框 18"/>
          <p:cNvSpPr txBox="1"/>
          <p:nvPr/>
        </p:nvSpPr>
        <p:spPr>
          <a:xfrm>
            <a:off x="4636596" y="2153520"/>
            <a:ext cx="3240745" cy="461665"/>
          </a:xfrm>
          <a:prstGeom prst="rect">
            <a:avLst/>
          </a:prstGeom>
          <a:noFill/>
        </p:spPr>
        <p:txBody>
          <a:bodyPr wrap="square" rtlCol="0">
            <a:spAutoFit/>
          </a:bodyPr>
          <a:lstStyle/>
          <a:p>
            <a:r>
              <a:rPr lang="zh-CN" altLang="en-US" sz="2400" b="1" dirty="0">
                <a:solidFill>
                  <a:srgbClr val="003366"/>
                </a:solidFill>
                <a:latin typeface="微软雅黑" panose="020B0503020204020204" pitchFamily="34" charset="-122"/>
                <a:ea typeface="微软雅黑" panose="020B0503020204020204" pitchFamily="34" charset="-122"/>
              </a:rPr>
              <a:t>建设驱动与应用驱动</a:t>
            </a:r>
            <a:endParaRPr lang="zh-CN" altLang="en-US" sz="2400" b="1" dirty="0">
              <a:solidFill>
                <a:srgbClr val="003366"/>
              </a:solidFill>
              <a:latin typeface="微软雅黑" panose="020B0503020204020204" pitchFamily="34" charset="-122"/>
              <a:ea typeface="微软雅黑" panose="020B0503020204020204" pitchFamily="34" charset="-122"/>
            </a:endParaRPr>
          </a:p>
        </p:txBody>
      </p:sp>
      <p:sp>
        <p:nvSpPr>
          <p:cNvPr id="20" name="箭头: 下 19"/>
          <p:cNvSpPr/>
          <p:nvPr/>
        </p:nvSpPr>
        <p:spPr>
          <a:xfrm>
            <a:off x="5625683" y="2824824"/>
            <a:ext cx="995273" cy="1452355"/>
          </a:xfrm>
          <a:prstGeom prst="downArrow">
            <a:avLst/>
          </a:prstGeom>
          <a:solidFill>
            <a:srgbClr val="00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文本框 26"/>
          <p:cNvSpPr txBox="1"/>
          <p:nvPr/>
        </p:nvSpPr>
        <p:spPr>
          <a:xfrm>
            <a:off x="4636595" y="4317590"/>
            <a:ext cx="3240745" cy="461665"/>
          </a:xfrm>
          <a:prstGeom prst="rect">
            <a:avLst/>
          </a:prstGeom>
          <a:noFill/>
        </p:spPr>
        <p:txBody>
          <a:bodyPr wrap="square" rtlCol="0">
            <a:spAutoFit/>
          </a:bodyPr>
          <a:lstStyle/>
          <a:p>
            <a:r>
              <a:rPr lang="zh-CN" altLang="en-US" sz="2400" b="1" dirty="0">
                <a:solidFill>
                  <a:srgbClr val="003366"/>
                </a:solidFill>
                <a:latin typeface="微软雅黑" panose="020B0503020204020204" pitchFamily="34" charset="-122"/>
                <a:ea typeface="微软雅黑" panose="020B0503020204020204" pitchFamily="34" charset="-122"/>
              </a:rPr>
              <a:t>融合创新、智能引领</a:t>
            </a:r>
            <a:endParaRPr lang="zh-CN" altLang="en-US" sz="2400" b="1" dirty="0">
              <a:solidFill>
                <a:srgbClr val="003366"/>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2000"/>
                                  </p:stCondLst>
                                  <p:childTnLst>
                                    <p:animEffect transition="out" filter="fade">
                                      <p:cBhvr>
                                        <p:cTn id="6" dur="500"/>
                                        <p:tgtEl>
                                          <p:spTgt spid="32"/>
                                        </p:tgtEl>
                                      </p:cBhvr>
                                    </p:animEffect>
                                    <p:set>
                                      <p:cBhvr>
                                        <p:cTn id="7" dur="1" fill="hold">
                                          <p:stCondLst>
                                            <p:cond delay="499"/>
                                          </p:stCondLst>
                                        </p:cTn>
                                        <p:tgtEl>
                                          <p:spTgt spid="3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3"/>
                                        </p:tgtEl>
                                        <p:attrNameLst>
                                          <p:attrName>style.visibility</p:attrName>
                                        </p:attrNameLst>
                                      </p:cBhvr>
                                      <p:to>
                                        <p:strVal val="visible"/>
                                      </p:to>
                                    </p:set>
                                    <p:animEffect transition="in" filter="wipe(left)">
                                      <p:cBhvr>
                                        <p:cTn id="12" dur="500"/>
                                        <p:tgtEl>
                                          <p:spTgt spid="3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down)">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xit" presetSubtype="4" fill="hold" grpId="1" nodeType="clickEffect">
                                  <p:stCondLst>
                                    <p:cond delay="0"/>
                                  </p:stCondLst>
                                  <p:childTnLst>
                                    <p:animEffect transition="out" filter="wipe(down)">
                                      <p:cBhvr>
                                        <p:cTn id="21" dur="500"/>
                                        <p:tgtEl>
                                          <p:spTgt spid="16"/>
                                        </p:tgtEl>
                                      </p:cBhvr>
                                    </p:animEffect>
                                    <p:set>
                                      <p:cBhvr>
                                        <p:cTn id="22" dur="1" fill="hold">
                                          <p:stCondLst>
                                            <p:cond delay="499"/>
                                          </p:stCondLst>
                                        </p:cTn>
                                        <p:tgtEl>
                                          <p:spTgt spid="1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wipe(left)">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wipe(up)">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27"/>
                                        </p:tgtEl>
                                        <p:attrNameLst>
                                          <p:attrName>style.visibility</p:attrName>
                                        </p:attrNameLst>
                                      </p:cBhvr>
                                      <p:to>
                                        <p:strVal val="visible"/>
                                      </p:to>
                                    </p:set>
                                    <p:animEffect transition="in" filter="wipe(left)">
                                      <p:cBhvr>
                                        <p:cTn id="3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16" grpId="0"/>
      <p:bldP spid="16" grpId="1"/>
      <p:bldP spid="19" grpId="0"/>
      <p:bldP spid="20" grpId="0" animBg="1"/>
      <p:bldP spid="27" grpId="0"/>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2384</Words>
  <Application>WPS 演示</Application>
  <PresentationFormat>宽屏</PresentationFormat>
  <Paragraphs>231</Paragraphs>
  <Slides>16</Slides>
  <Notes>1</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16</vt:i4>
      </vt:variant>
    </vt:vector>
  </HeadingPairs>
  <TitlesOfParts>
    <vt:vector size="27" baseType="lpstr">
      <vt:lpstr>Arial</vt:lpstr>
      <vt:lpstr>宋体</vt:lpstr>
      <vt:lpstr>Wingdings</vt:lpstr>
      <vt:lpstr>微软雅黑</vt:lpstr>
      <vt:lpstr>华文细黑</vt:lpstr>
      <vt:lpstr>Century Gothic</vt:lpstr>
      <vt:lpstr>Arial Unicode MS</vt:lpstr>
      <vt:lpstr>Calibri</vt:lpstr>
      <vt:lpstr>Calibri Light</vt:lpstr>
      <vt:lpstr>等线</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why</dc:creator>
  <cp:lastModifiedBy>Administrator</cp:lastModifiedBy>
  <cp:revision>36</cp:revision>
  <dcterms:created xsi:type="dcterms:W3CDTF">2019-03-06T08:14:00Z</dcterms:created>
  <dcterms:modified xsi:type="dcterms:W3CDTF">2020-05-14T08:09:46Z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