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487" r:id="rId3"/>
    <p:sldId id="519" r:id="rId4"/>
    <p:sldId id="535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8" r:id="rId13"/>
    <p:sldId id="527" r:id="rId14"/>
    <p:sldId id="498" r:id="rId15"/>
  </p:sldIdLst>
  <p:sldSz cx="10668000" cy="74676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FFCCFF"/>
    <a:srgbClr val="FD3E39"/>
    <a:srgbClr val="6666FF"/>
    <a:srgbClr val="FF66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6"/>
    <p:restoredTop sz="91971"/>
  </p:normalViewPr>
  <p:slideViewPr>
    <p:cSldViewPr showGuides="1">
      <p:cViewPr>
        <p:scale>
          <a:sx n="70" d="100"/>
          <a:sy n="70" d="100"/>
        </p:scale>
        <p:origin x="-2334" y="-780"/>
      </p:cViewPr>
      <p:guideLst>
        <p:guide orient="horz" pos="2352"/>
        <p:guide pos="3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黑体" panose="02010609060101010101" pitchFamily="49" charset="-122"/>
              </a:defRPr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黑体" panose="02010609060101010101" pitchFamily="49" charset="-122"/>
              </a:defRPr>
            </a:lvl1pPr>
          </a:lstStyle>
          <a:p>
            <a:pPr fontAlgn="base">
              <a:defRPr/>
            </a:pPr>
            <a:fld id="{D4B25ACE-DA6D-4916-AFA3-20BAA17870F0}" type="datetimeFigureOut">
              <a:rPr lang="zh-CN" altLang="en-US" strike="noStrike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1741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741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黑体" panose="02010609060101010101" pitchFamily="49" charset="-122"/>
              </a:defRPr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黑体" panose="02010609060101010101" pitchFamily="49" charset="-122"/>
              </a:defRPr>
            </a:lvl1pPr>
          </a:lstStyle>
          <a:p>
            <a:pPr fontAlgn="base">
              <a:defRPr/>
            </a:pPr>
            <a:fld id="{636D90C7-19AC-4A28-B3D4-94B1469553C5}" type="slidenum">
              <a:rPr lang="zh-CN" altLang="en-US" strike="noStrike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00100" y="2319338"/>
            <a:ext cx="9067800" cy="160178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00200" y="4232275"/>
            <a:ext cx="7467600" cy="19081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0958CF94-D682-4511-B981-FEC1A527C144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EE2798EC-EE5F-4DF2-B831-4C5FCB87B46E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DFC58DB1-734A-4952-8B49-BD142D68CA48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3332AED3-FC2A-4E64-9D6F-14616F820CD6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43825" y="381000"/>
            <a:ext cx="2314575" cy="61722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0100" y="381000"/>
            <a:ext cx="6791325" cy="6172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CBCADD1D-8E80-407D-AF94-01096BAEFAC4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4230768C-2BD8-46E5-AC35-84F66BF96F02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56388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00100" y="1676400"/>
            <a:ext cx="4457700" cy="4876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4457700" cy="4876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4D091100-1123-4A94-AF3A-79955B13F198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1AEB7C2B-A454-4A23-8372-77C48B076A8B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56388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00100" y="1676400"/>
            <a:ext cx="9067800" cy="4876800"/>
          </a:xfrm>
        </p:spPr>
        <p:txBody>
          <a:bodyPr/>
          <a:lstStyle/>
          <a:p>
            <a:pPr lvl="0" fontAlgn="base"/>
            <a:endParaRPr lang="zh-CN" altLang="en-US" strike="noStrik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ED9608FA-70F7-4A27-983C-5A37C155AD19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23E4418C-79CB-4409-8307-C80ED419BD56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00100" y="381000"/>
            <a:ext cx="9258300" cy="6172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1E95C81F-6C4D-4C9B-B07B-9BF5C294CC9C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76D2B743-E328-4D8C-BE09-8FCFE0894190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56388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00100" y="1676400"/>
            <a:ext cx="4457700" cy="4876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410200" y="1676400"/>
            <a:ext cx="4457700" cy="2362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410200" y="4191000"/>
            <a:ext cx="4457700" cy="2362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034B1A83-8827-42B0-82A5-F80333B34194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4FBFFBBC-B0FE-45E0-8154-99A951C34B89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8F6D5927-E1A2-4B74-B1B4-447E8C81BBC2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63" y="4799013"/>
            <a:ext cx="9067800" cy="14827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963" y="3165475"/>
            <a:ext cx="9067800" cy="1633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3C6402FB-F4CE-4F05-B3CB-A88E43882833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503D512D-F7A4-4A7C-A74A-65AACA045C72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0100" y="1676400"/>
            <a:ext cx="4457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4457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918EE2F5-EFEE-4670-AB9E-922F16234AB4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2C3F1CCB-55FD-4981-918B-5EB214A25A54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98450"/>
            <a:ext cx="9601200" cy="12446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3400" y="1671638"/>
            <a:ext cx="47132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3400" y="2368550"/>
            <a:ext cx="4713288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19725" y="1671638"/>
            <a:ext cx="4714875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19725" y="2368550"/>
            <a:ext cx="4714875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7ABCA2D7-769B-489C-90E8-4D93EEFC8898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7F6C179F-8692-4E48-8236-5E8B08922BA8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BC11CA53-86B6-4CC5-91B6-832F20E361F2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B73B1C6E-9A5E-441F-B8A5-19A45C7EF0D2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2D88723F-A59D-4F43-B8E8-8F7E7103C284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1AB27D54-D82B-4130-AD53-6D48D1970E13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96863"/>
            <a:ext cx="3509963" cy="12652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0363" y="296863"/>
            <a:ext cx="5964237" cy="6373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3400" y="1562100"/>
            <a:ext cx="3509963" cy="5108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4FB948E1-71C8-44B8-B107-B14D96CA36CD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B7FA99D4-7BF1-48BB-99C7-42F413EE7CFA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90738" y="5227638"/>
            <a:ext cx="6400800" cy="617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90738" y="666750"/>
            <a:ext cx="6400800" cy="4481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CN" altLang="en-US" strike="noStrike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90738" y="5845175"/>
            <a:ext cx="6400800" cy="87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19750" y="7948613"/>
            <a:ext cx="2222500" cy="496888"/>
          </a:xfrm>
          <a:prstGeom prst="rect">
            <a:avLst/>
          </a:prstGeo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E6376F85-5860-4047-9A73-2E3157B2CDF7}" type="datetimeFigureOut">
              <a:rPr lang="en-US" strike="noStrike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strike="noStrike" noProof="1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>
              <a:defRPr/>
            </a:lvl1pPr>
          </a:lstStyle>
          <a:p>
            <a:pPr fontAlgn="base">
              <a:defRPr/>
            </a:pPr>
            <a:fld id="{0B8EAEFA-AA54-4B1C-BB80-2044EB7A8E5E}" type="slidenum">
              <a:rPr lang="en-US" strike="noStrike" noProof="1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image" Target="../media/image2.wmf"/><Relationship Id="rId16" Type="http://schemas.openxmlformats.org/officeDocument/2006/relationships/image" Target="../media/image1.jpe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3" descr="C:\Documents and Settings\fj\桌面\内页2 复制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0668000" cy="746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4419600" y="381000"/>
            <a:ext cx="5638800" cy="5334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3629" tIns="51814" rIns="103629" bIns="51814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Rectangle 3"/>
          <p:cNvSpPr>
            <a:spLocks noGrp="1"/>
          </p:cNvSpPr>
          <p:nvPr>
            <p:ph type="body"/>
          </p:nvPr>
        </p:nvSpPr>
        <p:spPr>
          <a:xfrm>
            <a:off x="800100" y="1676400"/>
            <a:ext cx="9067800" cy="4876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3629" tIns="51814" rIns="103629" bIns="51814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323850"/>
            <a:r>
              <a:rPr lang="zh-CN" altLang="en-US"/>
              <a:t>第二级</a:t>
            </a:r>
            <a:endParaRPr lang="zh-CN" altLang="en-US"/>
          </a:p>
          <a:p>
            <a:pPr lvl="2" indent="-258445"/>
            <a:r>
              <a:rPr lang="zh-CN" altLang="en-US"/>
              <a:t>第三级</a:t>
            </a:r>
            <a:endParaRPr lang="zh-CN" altLang="en-US"/>
          </a:p>
          <a:p>
            <a:pPr lvl="3" indent="-258445"/>
            <a:r>
              <a:rPr lang="zh-CN" altLang="en-US"/>
              <a:t>第四级</a:t>
            </a:r>
            <a:endParaRPr lang="zh-CN" altLang="en-US"/>
          </a:p>
          <a:p>
            <a:pPr lvl="4" indent="-2590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4900" y="6804025"/>
            <a:ext cx="33782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 algn="ctr">
              <a:defRPr sz="1600">
                <a:ea typeface="+mn-ea"/>
              </a:defRPr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5400" y="6804025"/>
            <a:ext cx="22225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3629" tIns="51814" rIns="103629" bIns="51814" numCol="1" anchor="t" anchorCtr="0" compatLnSpc="1"/>
          <a:lstStyle>
            <a:lvl1pPr algn="r">
              <a:defRPr sz="1600">
                <a:ea typeface="+mn-ea"/>
              </a:defRPr>
            </a:lvl1pPr>
          </a:lstStyle>
          <a:p>
            <a:pPr fontAlgn="base">
              <a:defRPr/>
            </a:pPr>
            <a:r>
              <a:rPr lang="en-US" altLang="zh-CN" strike="noStrike" noProof="1">
                <a:latin typeface="Times New Roman" panose="02020603050405020304" pitchFamily="18" charset="0"/>
                <a:ea typeface="+mn-ea"/>
                <a:cs typeface="+mn-cs"/>
              </a:rPr>
              <a:t>2019-1-3</a:t>
            </a:r>
            <a:endParaRPr lang="en-US" strike="noStrike" noProof="1"/>
          </a:p>
        </p:txBody>
      </p:sp>
      <p:pic>
        <p:nvPicPr>
          <p:cNvPr id="2" name="Picture 10" descr="C:\Documents and Settings\fj\桌面\字2.wm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7688" y="6734175"/>
            <a:ext cx="21590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105775" y="705485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 fontAlgn="base">
              <a:defRPr/>
            </a:pPr>
            <a:r>
              <a:rPr lang="en-US" sz="1400" i="1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www.jxrtvu.com</a:t>
            </a:r>
            <a:endParaRPr lang="en-US" sz="1400" i="1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33" name="Picture 3" descr="C:\Users\Administrator\Desktop\logo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1938" y="161925"/>
            <a:ext cx="2717800" cy="757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减号 13"/>
          <p:cNvSpPr/>
          <p:nvPr/>
        </p:nvSpPr>
        <p:spPr>
          <a:xfrm>
            <a:off x="190500" y="6948488"/>
            <a:ext cx="2857500" cy="142875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lstStyle/>
          <a:p>
            <a:pPr algn="ctr" fontAlgn="base">
              <a:defRPr/>
            </a:pPr>
            <a:endParaRPr lang="zh-CN" altLang="en-US" sz="2800" b="1" strike="noStrike" noProof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hf sldNum="0" hdr="0" ftr="0" dt="0"/>
  <p:txStyles>
    <p:titleStyle>
      <a:lvl1pPr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r" defTabSz="1036955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389255" indent="-389255" algn="l" defTabSz="103695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41375" indent="-323850" algn="l" defTabSz="103695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295400" indent="-259080" algn="l" defTabSz="103695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812925" indent="-259080" algn="l" defTabSz="103695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4pPr>
      <a:lvl5pPr marL="2332355" indent="-259080" algn="l" defTabSz="103695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5pPr>
      <a:lvl6pPr marL="2789555" indent="-259080" algn="l" defTabSz="103695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6pPr>
      <a:lvl7pPr marL="3246755" indent="-259080" algn="l" defTabSz="103695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7pPr>
      <a:lvl8pPr marL="3703955" indent="-259080" algn="l" defTabSz="103695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8pPr>
      <a:lvl9pPr marL="4161155" indent="-259080" algn="l" defTabSz="103695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1"/>
          <p:cNvSpPr>
            <a:spLocks noGrp="1"/>
          </p:cNvSpPr>
          <p:nvPr>
            <p:ph type="ctrTitle"/>
          </p:nvPr>
        </p:nvSpPr>
        <p:spPr>
          <a:xfrm>
            <a:off x="800100" y="2375853"/>
            <a:ext cx="9067800" cy="1601787"/>
          </a:xfrm>
        </p:spPr>
        <p:txBody>
          <a:bodyPr vert="horz" wrap="square" lIns="103629" tIns="51814" rIns="103629" bIns="51814" anchor="ctr"/>
          <a:p>
            <a:pPr algn="ctr">
              <a:buClrTx/>
              <a:buSzTx/>
              <a:buFontTx/>
            </a:pPr>
            <a:r>
              <a:rPr lang="zh-CN" altLang="en-US" sz="5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直播教学演示（教师</a:t>
            </a:r>
            <a:r>
              <a:rPr lang="zh-CN" altLang="en-US" sz="5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sz="5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51" name="文本框 3"/>
          <p:cNvSpPr txBox="1"/>
          <p:nvPr/>
        </p:nvSpPr>
        <p:spPr>
          <a:xfrm>
            <a:off x="5266055" y="298450"/>
            <a:ext cx="53187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zh-CN" sz="3200" b="0" noProof="1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</a:rPr>
              <a:t>开放学院业务学习（教学科）</a:t>
            </a:r>
            <a:endParaRPr lang="zh-CN" altLang="zh-CN" sz="3200" b="0" noProof="1" dirty="0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开放教师的身份和职能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0100" y="1236980"/>
            <a:ext cx="9067800" cy="5335270"/>
          </a:xfrm>
        </p:spPr>
        <p:txBody>
          <a:bodyPr/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开放教育模式：</a:t>
            </a:r>
            <a:r>
              <a:rPr lang="zh-CN" altLang="en-US" sz="28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学生自主学习为主，教师面授为辅</a:t>
            </a:r>
            <a:endParaRPr lang="zh-CN" altLang="en-US" sz="28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一、开放教师的身份：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课程辅导教师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        开放教育教学不应该是全日制的注入式教学。教师应以国开学习网为依托，做好学习引导、辅导及答疑工作。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二、职能：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1、帮助学生建立学科的知识结构框架，知识树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2、培养学生自主学习能力（学习方法、获取途径）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3、开展多种形式的导学：重点难点、案例式、研讨式、讲练式。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015" y="1142365"/>
            <a:ext cx="9946640" cy="5427980"/>
          </a:xfrm>
        </p:spPr>
        <p:txBody>
          <a:bodyPr/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</a:rPr>
              <a:t>直播课堂中教师应注意事项：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</a:rPr>
              <a:t>1、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在教学过程中，一定要坚持以习近平新时代中国特色社会主义思想为指导，紧扣“课程学习内容”为主题，展开教学。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  <a:sym typeface="+mn-ea"/>
              </a:rPr>
              <a:t>2、</a:t>
            </a:r>
            <a:r>
              <a:rPr lang="zh-CN" altLang="en-US" sz="2800">
                <a:solidFill>
                  <a:srgbClr val="FF0000"/>
                </a:solidFill>
              </a:rPr>
              <a:t>使用直属开放教育学院教学统一的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 sz="2800">
                <a:solidFill>
                  <a:srgbClr val="FF0000"/>
                </a:solidFill>
              </a:rPr>
              <a:t>模板。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</a:rPr>
              <a:t>3、充分做好直播前的准备工作。在直播中语言精炼，使用学科专业术语进行教学，尽量避免口误。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</a:rPr>
              <a:t>4、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在直播中教师要着装正式，举止规范。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</a:rPr>
              <a:t>5、坚持以“教书育人，立德树人”为准绳，实现课程思政。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开放学院直播课程教学安排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0100" y="1210945"/>
            <a:ext cx="9067800" cy="5343525"/>
          </a:xfrm>
        </p:spPr>
        <p:txBody>
          <a:bodyPr/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1、按照制定的课表开展教学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2、课程授课一般定为4次，有特殊需求的课程根据实际情况经院相关部门核查后，进行相应的调整。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3、直播课中第一堂课必讲内容（导学课）：</a:t>
            </a: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2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94225" y="3211195"/>
            <a:ext cx="5289550" cy="31381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>
                <a:solidFill>
                  <a:srgbClr val="FF0000"/>
                </a:solidFill>
                <a:sym typeface="+mn-ea"/>
              </a:rPr>
              <a:t>    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根据课程教学大纲及课程教学方案，重点讲解本课程学习方法。</a:t>
            </a:r>
            <a:endParaRPr lang="zh-CN" altLang="en-US" sz="220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>
                <a:solidFill>
                  <a:srgbClr val="FF0000"/>
                </a:solidFill>
                <a:sym typeface="+mn-ea"/>
              </a:rPr>
              <a:t>教学资源获取方式。</a:t>
            </a:r>
            <a:endParaRPr lang="zh-CN" altLang="en-US" sz="220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>
                <a:solidFill>
                  <a:srgbClr val="FF0000"/>
                </a:solidFill>
                <a:sym typeface="+mn-ea"/>
              </a:rPr>
              <a:t>指导学生登录国开学习网学习。</a:t>
            </a:r>
            <a:endParaRPr lang="zh-CN" altLang="en-US" sz="2200">
              <a:solidFill>
                <a:srgbClr val="FF0000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>
                <a:solidFill>
                  <a:srgbClr val="FF0000"/>
                </a:solidFill>
                <a:sym typeface="+mn-ea"/>
              </a:rPr>
              <a:t>     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课程考核方式（形成性考核方式和终结性考核方式及各占比例）。（各辅导教师从20年春季考试文件中获取相关信息或与省校各责任教师联系）</a:t>
            </a:r>
            <a:endParaRPr lang="zh-CN" altLang="en-US" sz="220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2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210945" y="3329305"/>
            <a:ext cx="2048510" cy="178371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 dirty="0"/>
              <a:t>怎么学</a:t>
            </a:r>
            <a:endParaRPr lang="zh-CN" altLang="en-US" sz="2200" b="1" dirty="0"/>
          </a:p>
          <a:p>
            <a:pPr>
              <a:buFont typeface="Arial" panose="020B0604020202020204" pitchFamily="34" charset="0"/>
            </a:pPr>
            <a:endParaRPr lang="zh-CN" alt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 dirty="0"/>
              <a:t>怎么教</a:t>
            </a:r>
            <a:endParaRPr lang="zh-CN" altLang="en-US" sz="2200" b="1" dirty="0"/>
          </a:p>
          <a:p>
            <a:pPr>
              <a:buFont typeface="Arial" panose="020B0604020202020204" pitchFamily="34" charset="0"/>
            </a:pPr>
            <a:endParaRPr lang="zh-CN" alt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 dirty="0"/>
              <a:t>怎么考</a:t>
            </a:r>
            <a:endParaRPr lang="zh-CN" altLang="en-US" sz="2200" b="1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0100" y="3126740"/>
            <a:ext cx="8880475" cy="1443355"/>
          </a:xfrm>
        </p:spPr>
        <p:txBody>
          <a:bodyPr/>
          <a:p>
            <a:pPr marL="0" indent="0" algn="ctr">
              <a:buNone/>
            </a:pPr>
            <a:r>
              <a:rPr lang="zh-CN" altLang="en-US" sz="8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  <a:endParaRPr lang="zh-CN" altLang="en-US" sz="80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8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645" y="2106295"/>
            <a:ext cx="9067800" cy="2903220"/>
          </a:xfrm>
        </p:spPr>
        <p:txBody>
          <a:bodyPr/>
          <a:p>
            <a:pPr marL="0" indent="0" latinLnBrk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solidFill>
                  <a:srgbClr val="FF0000"/>
                </a:solidFill>
              </a:rPr>
              <a:t>        </a:t>
            </a:r>
            <a:r>
              <a:rPr lang="zh-CN" altLang="en-US">
                <a:solidFill>
                  <a:srgbClr val="FF0000"/>
                </a:solidFill>
              </a:rPr>
              <a:t>由于疫情的原因，开放学院本学期教学采用线上直播形式进行，线上平台使用腾讯会议系统。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0100" y="1676400"/>
            <a:ext cx="9067800" cy="3743325"/>
          </a:xfrm>
        </p:spPr>
        <p:txBody>
          <a:bodyPr/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直播</a:t>
            </a:r>
            <a:r>
              <a:rPr lang="zh-CN" altLang="en-US">
                <a:solidFill>
                  <a:srgbClr val="FF0000"/>
                </a:solidFill>
              </a:rPr>
              <a:t>教学流程</a:t>
            </a:r>
            <a:endParaRPr lang="zh-CN" altLang="en-US">
              <a:solidFill>
                <a:srgbClr val="FF0000"/>
              </a:solidFill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FF0000"/>
                </a:solidFill>
              </a:rPr>
              <a:t>开放教师身份与职责</a:t>
            </a:r>
            <a:endParaRPr lang="zh-CN" altLang="en-US">
              <a:solidFill>
                <a:srgbClr val="FF0000"/>
              </a:solidFill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直播课堂中教师注意事项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FF0000"/>
                </a:solidFill>
              </a:rPr>
              <a:t>如何展开教学活动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线上直播授课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265" y="1276985"/>
            <a:ext cx="9842500" cy="5081905"/>
          </a:xfrm>
        </p:spPr>
        <p:txBody>
          <a:bodyPr/>
          <a:p>
            <a:pPr marL="0" indent="0" fontAlgn="t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一、直播教学流程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fontAlgn="t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zh-CN" altLang="en-US">
                <a:solidFill>
                  <a:srgbClr val="FF0000"/>
                </a:solidFill>
              </a:rPr>
              <a:t>（一）请各位教师安装腾讯会议软件（电脑或笔记本），并完成注册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fontAlgn="t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zh-CN" altLang="en-US">
                <a:solidFill>
                  <a:srgbClr val="FF0000"/>
                </a:solidFill>
              </a:rPr>
              <a:t>（二）提前预约会议，按课表最后一次时间生成会议号，并告知教学人员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fontAlgn="t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zh-CN" altLang="en-US">
                <a:solidFill>
                  <a:srgbClr val="FF0000"/>
                </a:solidFill>
              </a:rPr>
              <a:t>（三）按课表时间完成线上直播授课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83640"/>
            <a:ext cx="3590925" cy="553085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485" y="1183640"/>
            <a:ext cx="3160395" cy="560832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1525" y="1183640"/>
            <a:ext cx="3216910" cy="570865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7" name="矩形 6"/>
          <p:cNvSpPr/>
          <p:nvPr/>
        </p:nvSpPr>
        <p:spPr>
          <a:xfrm>
            <a:off x="2623185" y="1793875"/>
            <a:ext cx="910590" cy="89725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32250" y="1793240"/>
            <a:ext cx="2647950" cy="49085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0025" y="2500630"/>
            <a:ext cx="2647950" cy="102552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22820" y="3441700"/>
            <a:ext cx="2731135" cy="584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22185" y="4680585"/>
            <a:ext cx="2647950" cy="49085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64730" y="6441440"/>
            <a:ext cx="2693670" cy="35052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98775" y="1141730"/>
            <a:ext cx="7769225" cy="5574665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1" name="文本框 10"/>
          <p:cNvSpPr txBox="1"/>
          <p:nvPr/>
        </p:nvSpPr>
        <p:spPr>
          <a:xfrm>
            <a:off x="448945" y="1739900"/>
            <a:ext cx="2148840" cy="14452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解除静音，测试学生是否可以听到教师声音；视频可以不开启。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48050" y="6160135"/>
            <a:ext cx="1188085" cy="55626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686300" y="6160770"/>
            <a:ext cx="614045" cy="5556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4350" y="3658235"/>
            <a:ext cx="2011045" cy="24612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开启共享屏幕，学生可以观看教师使用设备的屏幕内容，建议使用</a:t>
            </a:r>
            <a:r>
              <a:rPr lang="en-US" altLang="zh-CN" sz="2200" b="1" dirty="0">
                <a:solidFill>
                  <a:srgbClr val="FF0000"/>
                </a:solidFill>
              </a:rPr>
              <a:t>ppt</a:t>
            </a:r>
            <a:r>
              <a:rPr lang="zh-CN" altLang="en-US" sz="2200" b="1" dirty="0">
                <a:solidFill>
                  <a:srgbClr val="FF0000"/>
                </a:solidFill>
              </a:rPr>
              <a:t>放映视图开展教学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523615" y="1162050"/>
            <a:ext cx="7144385" cy="543814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5" y="4544695"/>
            <a:ext cx="2638425" cy="14668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27685" y="1833245"/>
            <a:ext cx="2718435" cy="11068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点击共享屏幕右侧向上的黑三角，勾选</a:t>
            </a:r>
            <a:r>
              <a:rPr lang="en-US" altLang="zh-CN" sz="2200" b="1" dirty="0">
                <a:solidFill>
                  <a:srgbClr val="FF0000"/>
                </a:solidFill>
              </a:rPr>
              <a:t>“</a:t>
            </a:r>
            <a:r>
              <a:rPr lang="zh-CN" altLang="en-US" sz="2200" b="1" dirty="0">
                <a:solidFill>
                  <a:srgbClr val="FF0000"/>
                </a:solidFill>
              </a:rPr>
              <a:t>仅主持人可共享</a:t>
            </a:r>
            <a:r>
              <a:rPr lang="en-US" altLang="zh-CN" sz="2200" b="1" dirty="0">
                <a:solidFill>
                  <a:srgbClr val="FF0000"/>
                </a:solidFill>
              </a:rPr>
              <a:t>”</a:t>
            </a:r>
            <a:endParaRPr lang="en-US" altLang="zh-CN" sz="22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1810" y="3442970"/>
            <a:ext cx="2717800" cy="4298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  <a:sym typeface="+mn-ea"/>
              </a:rPr>
              <a:t>共享内容选择桌面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08710" y="4653915"/>
            <a:ext cx="1524635" cy="79883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5385" y="1543050"/>
            <a:ext cx="1682750" cy="122936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8" grpId="0" bldLvl="0" animBg="1"/>
      <p:bldP spid="6" grpId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71950" y="1138555"/>
            <a:ext cx="6496050" cy="510667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5" name="文本框 4"/>
          <p:cNvSpPr txBox="1"/>
          <p:nvPr/>
        </p:nvSpPr>
        <p:spPr>
          <a:xfrm>
            <a:off x="621030" y="2114550"/>
            <a:ext cx="3413760" cy="17837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点击</a:t>
            </a:r>
            <a:r>
              <a:rPr lang="en-US" altLang="zh-CN" sz="2200" b="1" dirty="0">
                <a:solidFill>
                  <a:srgbClr val="FF0000"/>
                </a:solidFill>
              </a:rPr>
              <a:t>“</a:t>
            </a:r>
            <a:r>
              <a:rPr lang="zh-CN" altLang="en-US" sz="2200" b="1" dirty="0">
                <a:solidFill>
                  <a:srgbClr val="FF0000"/>
                </a:solidFill>
              </a:rPr>
              <a:t>管理成员（数字），可弹出成员窗口，有成员详细状态列表。</a:t>
            </a:r>
            <a:endParaRPr lang="zh-CN" altLang="en-US" sz="2200" b="1" dirty="0">
              <a:solidFill>
                <a:srgbClr val="FF0000"/>
              </a:solidFill>
            </a:endParaRPr>
          </a:p>
          <a:p>
            <a:r>
              <a:rPr lang="zh-CN" altLang="en-US" sz="2200" b="1" dirty="0">
                <a:solidFill>
                  <a:srgbClr val="FF0000"/>
                </a:solidFill>
              </a:rPr>
              <a:t>该窗口可以作为线上教学过程截图保留。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950" y="6245225"/>
            <a:ext cx="6496050" cy="6286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732905" y="6168390"/>
            <a:ext cx="814070" cy="70548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024495" y="1187450"/>
            <a:ext cx="2643505" cy="5092065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950" y="6207760"/>
            <a:ext cx="6496050" cy="6286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7406005" y="6169660"/>
            <a:ext cx="814070" cy="70548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3125" y="1627505"/>
            <a:ext cx="6050915" cy="768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上课前先打开聊天窗口，在聊天权限下拉列表里勾选</a:t>
            </a:r>
            <a:r>
              <a:rPr lang="en-US" altLang="zh-CN" sz="2200" b="1" dirty="0">
                <a:solidFill>
                  <a:srgbClr val="FF0000"/>
                </a:solidFill>
              </a:rPr>
              <a:t>“</a:t>
            </a:r>
            <a:r>
              <a:rPr lang="zh-CN" altLang="en-US" sz="2200" b="1" dirty="0">
                <a:solidFill>
                  <a:srgbClr val="FF0000"/>
                </a:solidFill>
              </a:rPr>
              <a:t>允许自由聊天</a:t>
            </a:r>
            <a:r>
              <a:rPr lang="en-US" altLang="zh-CN" sz="2200" b="1" dirty="0">
                <a:solidFill>
                  <a:srgbClr val="FF0000"/>
                </a:solidFill>
              </a:rPr>
              <a:t>”</a:t>
            </a:r>
            <a:endParaRPr lang="en-US" altLang="zh-CN" sz="2200" b="1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635" y="4236720"/>
            <a:ext cx="4181475" cy="17240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45820" y="2638425"/>
            <a:ext cx="6078855" cy="11068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</a:rPr>
              <a:t>教师可在布置课堂作业、讨论或一个知识点讲完后，查看聊天窗口学生提问、交流内容，完成教学互动。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42330" y="4624070"/>
            <a:ext cx="1786890" cy="3683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629" tIns="51814" rIns="103629" bIns="51814" anchor="ctr"/>
          <a:p>
            <a:pPr algn="ctr"/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0" grpId="0" bldLvl="0" animBg="1"/>
    </p:bldLst>
  </p:timing>
</p:sld>
</file>

<file path=ppt/tags/tag1.xml><?xml version="1.0" encoding="utf-8"?>
<p:tagLst xmlns:p="http://schemas.openxmlformats.org/presentationml/2006/main">
  <p:tag name="REFSHAPE" val="294996452"/>
  <p:tag name="KSO_WM_UNIT_PLACING_PICTURE_USER_VIEWPORT" val="{&quot;height&quot;:10035,&quot;width&quot;:5655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FFFFFF"/>
      </a:accent3>
      <a:accent4>
        <a:srgbClr val="000000"/>
      </a:accent4>
      <a:accent5>
        <a:srgbClr val="C7C2AA"/>
      </a:accent5>
      <a:accent6>
        <a:srgbClr val="B1693F"/>
      </a:accent6>
      <a:hlink>
        <a:srgbClr val="00D5D5"/>
      </a:hlink>
      <a:folHlink>
        <a:srgbClr val="DD00DD"/>
      </a:folHlink>
    </a:clrScheme>
    <a:fontScheme name="默认设计模板">
      <a:majorFont>
        <a:latin typeface="Times New Roman"/>
        <a:ea typeface="黑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103629" tIns="51814" rIns="103629" bIns="51814" anchor="ctr"/>
      <a:lstStyle>
        <a:defPPr algn="ctr">
          <a:defRPr sz="2800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黑体" panose="02010609060101010101" pitchFamily="49" charset="-122"/>
          </a:defRPr>
        </a:defPPr>
      </a:lstStyle>
    </a:lnDef>
    <a:txDef>
      <a:spPr>
        <a:solidFill>
          <a:schemeClr val="bg1">
            <a:lumMod val="85000"/>
          </a:schemeClr>
        </a:solidFill>
      </a:spPr>
      <a:bodyPr wrap="square">
        <a:spAutoFit/>
      </a:bodyPr>
      <a:lstStyle>
        <a:defPPr>
          <a:defRPr sz="2200" b="1" dirty="0"/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WPS 演示</Application>
  <PresentationFormat>自定义</PresentationFormat>
  <Paragraphs>72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黑体</vt:lpstr>
      <vt:lpstr>Calibri</vt:lpstr>
      <vt:lpstr>Arial Unicode MS</vt:lpstr>
      <vt:lpstr>默认设计模板</vt:lpstr>
      <vt:lpstr>直播教学演示（教师）</vt:lpstr>
      <vt:lpstr>PowerPoint 演示文稿</vt:lpstr>
      <vt:lpstr>PowerPoint 演示文稿</vt:lpstr>
      <vt:lpstr>线上直播授课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开放教师的身份和职能</vt:lpstr>
      <vt:lpstr>PowerPoint 演示文稿</vt:lpstr>
      <vt:lpstr>开放学院直播课程教学安排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点击设置标题</dc:title>
  <dc:creator>fj</dc:creator>
  <cp:lastModifiedBy>邹方戈</cp:lastModifiedBy>
  <cp:revision>1506</cp:revision>
  <dcterms:created xsi:type="dcterms:W3CDTF">2008-08-26T09:33:00Z</dcterms:created>
  <dcterms:modified xsi:type="dcterms:W3CDTF">2020-04-22T05:47:00Z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2052-11.8.2.8053</vt:lpwstr>
  </property>
</Properties>
</file>